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B007240-FAD6-47F0-8699-EBBC08375614}">
          <p14:sldIdLst>
            <p14:sldId id="256"/>
            <p14:sldId id="257"/>
            <p14:sldId id="258"/>
            <p14:sldId id="259"/>
            <p14:sldId id="260"/>
            <p14:sldId id="261"/>
            <p14:sldId id="262"/>
            <p14:sldId id="263"/>
            <p14:sldId id="264"/>
            <p14:sldId id="265"/>
            <p14:sldId id="266"/>
            <p14:sldId id="267"/>
            <p14:sldId id="268"/>
            <p14:sldId id="269"/>
            <p14:sldId id="270"/>
            <p14:sldId id="271"/>
            <p14:sldId id="273"/>
            <p14:sldId id="272"/>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Lst>
        </p14:section>
        <p14:section name="Sección sin título" id="{166017FA-F2B7-484F-996E-E94ABD81B705}">
          <p14:sldIdLst>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6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1D5C7-7CD9-447B-87B8-62AA5A8792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984567FD-BDDF-431F-B4BA-0AE24EB94823}">
      <dgm:prSet custT="1"/>
      <dgm:spPr>
        <a:solidFill>
          <a:schemeClr val="tx2">
            <a:lumMod val="40000"/>
            <a:lumOff val="60000"/>
          </a:schemeClr>
        </a:solidFill>
      </dgm:spPr>
      <dgm:t>
        <a:bodyPr/>
        <a:lstStyle/>
        <a:p>
          <a:pPr marL="0" lvl="0" algn="l" defTabSz="914400" rtl="0" eaLnBrk="1" latinLnBrk="0" hangingPunct="1"/>
          <a:r>
            <a:rPr lang="es-MX" sz="2400" b="1" kern="1200" dirty="0" smtClean="0">
              <a:solidFill>
                <a:schemeClr val="bg1"/>
              </a:solidFill>
              <a:latin typeface="Garamond" pitchFamily="18" charset="0"/>
              <a:ea typeface="+mn-ea"/>
              <a:cs typeface="+mn-cs"/>
            </a:rPr>
            <a:t>Integración del </a:t>
          </a:r>
          <a:r>
            <a:rPr lang="es-MX" sz="2400" b="1" kern="1200" dirty="0" smtClean="0">
              <a:latin typeface="Garamond" pitchFamily="18" charset="0"/>
            </a:rPr>
            <a:t>expediente,</a:t>
          </a:r>
          <a:endParaRPr lang="es-MX" sz="2400" b="1" kern="1200" dirty="0">
            <a:solidFill>
              <a:schemeClr val="bg1"/>
            </a:solidFill>
            <a:latin typeface="Garamond" pitchFamily="18" charset="0"/>
            <a:ea typeface="+mn-ea"/>
            <a:cs typeface="+mn-cs"/>
          </a:endParaRPr>
        </a:p>
      </dgm:t>
    </dgm:pt>
    <dgm:pt modelId="{7D947BD4-8448-4B42-BB74-1901FF7B0F22}" type="parTrans" cxnId="{775415AD-227F-465C-843F-7628971011C8}">
      <dgm:prSet/>
      <dgm:spPr/>
      <dgm:t>
        <a:bodyPr/>
        <a:lstStyle/>
        <a:p>
          <a:endParaRPr lang="es-ES_tradnl"/>
        </a:p>
      </dgm:t>
    </dgm:pt>
    <dgm:pt modelId="{44583E13-8B77-4CB5-BD44-7B4028C93957}" type="sibTrans" cxnId="{775415AD-227F-465C-843F-7628971011C8}">
      <dgm:prSet/>
      <dgm:spPr/>
      <dgm:t>
        <a:bodyPr/>
        <a:lstStyle/>
        <a:p>
          <a:endParaRPr lang="es-ES_tradnl"/>
        </a:p>
      </dgm:t>
    </dgm:pt>
    <dgm:pt modelId="{1713DA78-D4C9-4B1E-B173-FCB43975EC21}">
      <dgm:prSet custT="1"/>
      <dgm:spPr>
        <a:solidFill>
          <a:schemeClr val="tx2">
            <a:lumMod val="40000"/>
            <a:lumOff val="60000"/>
          </a:schemeClr>
        </a:solidFill>
      </dgm:spPr>
      <dgm:t>
        <a:bodyPr/>
        <a:lstStyle/>
        <a:p>
          <a:pPr rtl="0"/>
          <a:r>
            <a:rPr lang="es-MX" sz="2400" b="1" dirty="0" smtClean="0">
              <a:latin typeface="Garamond" pitchFamily="18" charset="0"/>
            </a:rPr>
            <a:t>y respuesta sobre procedencia de la solicitud</a:t>
          </a:r>
          <a:endParaRPr lang="es-MX" sz="2400" b="1" dirty="0">
            <a:latin typeface="Garamond" pitchFamily="18" charset="0"/>
          </a:endParaRPr>
        </a:p>
      </dgm:t>
    </dgm:pt>
    <dgm:pt modelId="{E732E790-8AE0-47DA-BACD-75788796D065}" type="parTrans" cxnId="{E68BF0B2-585C-466A-918B-6952A2199916}">
      <dgm:prSet/>
      <dgm:spPr/>
      <dgm:t>
        <a:bodyPr/>
        <a:lstStyle/>
        <a:p>
          <a:endParaRPr lang="es-ES_tradnl"/>
        </a:p>
      </dgm:t>
    </dgm:pt>
    <dgm:pt modelId="{93F94178-ED29-4FAA-93B4-B91A115E8F47}" type="sibTrans" cxnId="{E68BF0B2-585C-466A-918B-6952A2199916}">
      <dgm:prSet/>
      <dgm:spPr/>
      <dgm:t>
        <a:bodyPr/>
        <a:lstStyle/>
        <a:p>
          <a:endParaRPr lang="es-ES_tradnl"/>
        </a:p>
      </dgm:t>
    </dgm:pt>
    <dgm:pt modelId="{C81483C0-6709-417E-917C-180EF920892D}" type="pres">
      <dgm:prSet presAssocID="{F271D5C7-7CD9-447B-87B8-62AA5A879211}" presName="linear" presStyleCnt="0">
        <dgm:presLayoutVars>
          <dgm:animLvl val="lvl"/>
          <dgm:resizeHandles val="exact"/>
        </dgm:presLayoutVars>
      </dgm:prSet>
      <dgm:spPr/>
      <dgm:t>
        <a:bodyPr/>
        <a:lstStyle/>
        <a:p>
          <a:endParaRPr lang="es-ES_tradnl"/>
        </a:p>
      </dgm:t>
    </dgm:pt>
    <dgm:pt modelId="{3223B12E-447E-4C07-A27E-B668A254824B}" type="pres">
      <dgm:prSet presAssocID="{984567FD-BDDF-431F-B4BA-0AE24EB94823}" presName="parentText" presStyleLbl="node1" presStyleIdx="0" presStyleCnt="2" custLinFactY="-4133" custLinFactNeighborY="-100000">
        <dgm:presLayoutVars>
          <dgm:chMax val="0"/>
          <dgm:bulletEnabled val="1"/>
        </dgm:presLayoutVars>
      </dgm:prSet>
      <dgm:spPr/>
      <dgm:t>
        <a:bodyPr/>
        <a:lstStyle/>
        <a:p>
          <a:endParaRPr lang="es-ES_tradnl"/>
        </a:p>
      </dgm:t>
    </dgm:pt>
    <dgm:pt modelId="{50853C80-5C49-45A0-9C64-93410DBF9AC5}" type="pres">
      <dgm:prSet presAssocID="{44583E13-8B77-4CB5-BD44-7B4028C93957}" presName="spacer" presStyleCnt="0"/>
      <dgm:spPr/>
    </dgm:pt>
    <dgm:pt modelId="{886D77CC-BFB1-4614-8D36-AEB7CD4DC50D}" type="pres">
      <dgm:prSet presAssocID="{1713DA78-D4C9-4B1E-B173-FCB43975EC21}" presName="parentText" presStyleLbl="node1" presStyleIdx="1" presStyleCnt="2" custLinFactY="-11102" custLinFactNeighborX="10988" custLinFactNeighborY="-100000">
        <dgm:presLayoutVars>
          <dgm:chMax val="0"/>
          <dgm:bulletEnabled val="1"/>
        </dgm:presLayoutVars>
      </dgm:prSet>
      <dgm:spPr/>
      <dgm:t>
        <a:bodyPr/>
        <a:lstStyle/>
        <a:p>
          <a:endParaRPr lang="es-ES_tradnl"/>
        </a:p>
      </dgm:t>
    </dgm:pt>
  </dgm:ptLst>
  <dgm:cxnLst>
    <dgm:cxn modelId="{B01E84E0-A240-489C-B3E7-2FD5D832C8E0}" type="presOf" srcId="{F271D5C7-7CD9-447B-87B8-62AA5A879211}" destId="{C81483C0-6709-417E-917C-180EF920892D}" srcOrd="0" destOrd="0" presId="urn:microsoft.com/office/officeart/2005/8/layout/vList2"/>
    <dgm:cxn modelId="{E68BF0B2-585C-466A-918B-6952A2199916}" srcId="{F271D5C7-7CD9-447B-87B8-62AA5A879211}" destId="{1713DA78-D4C9-4B1E-B173-FCB43975EC21}" srcOrd="1" destOrd="0" parTransId="{E732E790-8AE0-47DA-BACD-75788796D065}" sibTransId="{93F94178-ED29-4FAA-93B4-B91A115E8F47}"/>
    <dgm:cxn modelId="{E6F57935-7DBD-4917-8317-EC2852E78F1D}" type="presOf" srcId="{984567FD-BDDF-431F-B4BA-0AE24EB94823}" destId="{3223B12E-447E-4C07-A27E-B668A254824B}" srcOrd="0" destOrd="0" presId="urn:microsoft.com/office/officeart/2005/8/layout/vList2"/>
    <dgm:cxn modelId="{775415AD-227F-465C-843F-7628971011C8}" srcId="{F271D5C7-7CD9-447B-87B8-62AA5A879211}" destId="{984567FD-BDDF-431F-B4BA-0AE24EB94823}" srcOrd="0" destOrd="0" parTransId="{7D947BD4-8448-4B42-BB74-1901FF7B0F22}" sibTransId="{44583E13-8B77-4CB5-BD44-7B4028C93957}"/>
    <dgm:cxn modelId="{85DC4D31-36EC-449C-A449-3E7C55C54F90}" type="presOf" srcId="{1713DA78-D4C9-4B1E-B173-FCB43975EC21}" destId="{886D77CC-BFB1-4614-8D36-AEB7CD4DC50D}" srcOrd="0" destOrd="0" presId="urn:microsoft.com/office/officeart/2005/8/layout/vList2"/>
    <dgm:cxn modelId="{37AF988A-DB4A-44F7-A0A0-FF86A084118F}" type="presParOf" srcId="{C81483C0-6709-417E-917C-180EF920892D}" destId="{3223B12E-447E-4C07-A27E-B668A254824B}" srcOrd="0" destOrd="0" presId="urn:microsoft.com/office/officeart/2005/8/layout/vList2"/>
    <dgm:cxn modelId="{50AC9C95-ACCA-4332-A01F-7940339565BA}" type="presParOf" srcId="{C81483C0-6709-417E-917C-180EF920892D}" destId="{50853C80-5C49-45A0-9C64-93410DBF9AC5}" srcOrd="1" destOrd="0" presId="urn:microsoft.com/office/officeart/2005/8/layout/vList2"/>
    <dgm:cxn modelId="{AEF16152-DA10-468D-BB3E-D8C6AA39D2D3}" type="presParOf" srcId="{C81483C0-6709-417E-917C-180EF920892D}" destId="{886D77CC-BFB1-4614-8D36-AEB7CD4DC50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454349-4E4E-6542-87DB-3F91BA57A46C}"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707AA9F2-F7BD-3E4F-AE4E-7959893FAA04}">
      <dgm:prSet phldrT="[Texto]" custT="1"/>
      <dgm:spPr/>
      <dgm:t>
        <a:bodyPr/>
        <a:lstStyle/>
        <a:p>
          <a:pPr algn="just"/>
          <a:r>
            <a:rPr lang="es-ES" sz="2400" dirty="0" smtClean="0">
              <a:latin typeface="Garamond"/>
              <a:cs typeface="Garamond"/>
            </a:rPr>
            <a:t>1. El sujeto obligado debe ejecutar, </a:t>
          </a:r>
          <a:r>
            <a:rPr lang="es-ES" sz="2400" u="sng" dirty="0" smtClean="0">
              <a:latin typeface="Garamond"/>
              <a:cs typeface="Garamond"/>
            </a:rPr>
            <a:t>o sea cumplir</a:t>
          </a:r>
          <a:r>
            <a:rPr lang="es-ES" sz="2400" dirty="0" smtClean="0">
              <a:latin typeface="Garamond"/>
              <a:cs typeface="Garamond"/>
            </a:rPr>
            <a:t>, con lo que diga la resolución, dentro de un plazo que la misma determine: que no podrá ser superior a </a:t>
          </a:r>
          <a:r>
            <a:rPr lang="es-ES" sz="2400" u="sng" dirty="0" smtClean="0">
              <a:latin typeface="Garamond"/>
              <a:cs typeface="Garamond"/>
            </a:rPr>
            <a:t>10 días hábiles</a:t>
          </a:r>
          <a:r>
            <a:rPr lang="es-ES" sz="2400" dirty="0" smtClean="0">
              <a:latin typeface="Garamond"/>
              <a:cs typeface="Garamond"/>
            </a:rPr>
            <a:t>.</a:t>
          </a:r>
          <a:endParaRPr lang="es-ES" sz="2400" dirty="0">
            <a:latin typeface="Garamond"/>
            <a:cs typeface="Garamond"/>
          </a:endParaRPr>
        </a:p>
      </dgm:t>
    </dgm:pt>
    <dgm:pt modelId="{0803CBD1-E5EA-3443-B082-AE6CBA92CBCE}" type="parTrans" cxnId="{4DB6597F-663D-8846-A112-C3D4FA1ABF08}">
      <dgm:prSet/>
      <dgm:spPr/>
      <dgm:t>
        <a:bodyPr/>
        <a:lstStyle/>
        <a:p>
          <a:endParaRPr lang="es-ES"/>
        </a:p>
      </dgm:t>
    </dgm:pt>
    <dgm:pt modelId="{9447FC2D-2E46-DA40-BCD5-AD7C1ED491C9}" type="sibTrans" cxnId="{4DB6597F-663D-8846-A112-C3D4FA1ABF08}">
      <dgm:prSet/>
      <dgm:spPr/>
      <dgm:t>
        <a:bodyPr/>
        <a:lstStyle/>
        <a:p>
          <a:endParaRPr lang="es-ES"/>
        </a:p>
      </dgm:t>
    </dgm:pt>
    <dgm:pt modelId="{B1FEFBA9-B668-F243-86E6-C8541B74E1B8}">
      <dgm:prSet phldrT="[Texto]" custT="1"/>
      <dgm:spPr/>
      <dgm:t>
        <a:bodyPr/>
        <a:lstStyle/>
        <a:p>
          <a:pPr algn="just"/>
          <a:r>
            <a:rPr lang="es-ES" sz="2400" dirty="0" smtClean="0">
              <a:latin typeface="Garamond"/>
              <a:cs typeface="Garamond"/>
            </a:rPr>
            <a:t>2. Si el sujeto obligado </a:t>
          </a:r>
          <a:r>
            <a:rPr lang="es-ES" sz="2400" u="sng" dirty="0" smtClean="0">
              <a:latin typeface="Garamond"/>
              <a:cs typeface="Garamond"/>
            </a:rPr>
            <a:t>incumple</a:t>
          </a:r>
          <a:r>
            <a:rPr lang="es-ES" sz="2400" dirty="0" smtClean="0">
              <a:latin typeface="Garamond"/>
              <a:cs typeface="Garamond"/>
            </a:rPr>
            <a:t> con la resolución en el plazo anterior, el ITEI le </a:t>
          </a:r>
          <a:r>
            <a:rPr lang="es-ES" sz="2400" u="sng" dirty="0" smtClean="0">
              <a:latin typeface="Garamond"/>
              <a:cs typeface="Garamond"/>
            </a:rPr>
            <a:t>impondrá una amonestación pública con copia al expediente laboral del responsable</a:t>
          </a:r>
          <a:r>
            <a:rPr lang="es-ES" sz="2400" dirty="0" smtClean="0">
              <a:latin typeface="Garamond"/>
              <a:cs typeface="Garamond"/>
            </a:rPr>
            <a:t>, y le concederá un plazo de hasta diez días hábiles para el cumplimiento.</a:t>
          </a:r>
          <a:endParaRPr lang="es-ES" sz="2400" dirty="0">
            <a:latin typeface="Garamond"/>
            <a:cs typeface="Garamond"/>
          </a:endParaRPr>
        </a:p>
      </dgm:t>
    </dgm:pt>
    <dgm:pt modelId="{2055CBD1-606C-7D49-B8E5-3829A87BAA8A}" type="parTrans" cxnId="{8FBFE16D-C385-354B-9C62-088424239E4B}">
      <dgm:prSet/>
      <dgm:spPr/>
      <dgm:t>
        <a:bodyPr/>
        <a:lstStyle/>
        <a:p>
          <a:endParaRPr lang="es-ES"/>
        </a:p>
      </dgm:t>
    </dgm:pt>
    <dgm:pt modelId="{17B406B8-062E-5945-A4E0-D7D87029205C}" type="sibTrans" cxnId="{8FBFE16D-C385-354B-9C62-088424239E4B}">
      <dgm:prSet/>
      <dgm:spPr/>
      <dgm:t>
        <a:bodyPr/>
        <a:lstStyle/>
        <a:p>
          <a:endParaRPr lang="es-ES"/>
        </a:p>
      </dgm:t>
    </dgm:pt>
    <dgm:pt modelId="{3C1F9D6C-1421-744A-BD03-D0CCDFEB0457}" type="pres">
      <dgm:prSet presAssocID="{64454349-4E4E-6542-87DB-3F91BA57A46C}" presName="outerComposite" presStyleCnt="0">
        <dgm:presLayoutVars>
          <dgm:chMax val="5"/>
          <dgm:dir/>
          <dgm:resizeHandles val="exact"/>
        </dgm:presLayoutVars>
      </dgm:prSet>
      <dgm:spPr/>
      <dgm:t>
        <a:bodyPr/>
        <a:lstStyle/>
        <a:p>
          <a:endParaRPr lang="es-ES"/>
        </a:p>
      </dgm:t>
    </dgm:pt>
    <dgm:pt modelId="{D719B375-021F-1546-B3B2-72B9BF54367B}" type="pres">
      <dgm:prSet presAssocID="{64454349-4E4E-6542-87DB-3F91BA57A46C}" presName="dummyMaxCanvas" presStyleCnt="0">
        <dgm:presLayoutVars/>
      </dgm:prSet>
      <dgm:spPr/>
    </dgm:pt>
    <dgm:pt modelId="{68A39A5F-87DF-D94F-BBB3-A33B23AC84DD}" type="pres">
      <dgm:prSet presAssocID="{64454349-4E4E-6542-87DB-3F91BA57A46C}" presName="TwoNodes_1" presStyleLbl="node1" presStyleIdx="0" presStyleCnt="2" custScaleY="79282">
        <dgm:presLayoutVars>
          <dgm:bulletEnabled val="1"/>
        </dgm:presLayoutVars>
      </dgm:prSet>
      <dgm:spPr/>
      <dgm:t>
        <a:bodyPr/>
        <a:lstStyle/>
        <a:p>
          <a:endParaRPr lang="es-ES"/>
        </a:p>
      </dgm:t>
    </dgm:pt>
    <dgm:pt modelId="{B83B93ED-23E4-8944-BC85-8583E71E6946}" type="pres">
      <dgm:prSet presAssocID="{64454349-4E4E-6542-87DB-3F91BA57A46C}" presName="TwoNodes_2" presStyleLbl="node1" presStyleIdx="1" presStyleCnt="2" custScaleY="120968">
        <dgm:presLayoutVars>
          <dgm:bulletEnabled val="1"/>
        </dgm:presLayoutVars>
      </dgm:prSet>
      <dgm:spPr/>
      <dgm:t>
        <a:bodyPr/>
        <a:lstStyle/>
        <a:p>
          <a:endParaRPr lang="es-ES"/>
        </a:p>
      </dgm:t>
    </dgm:pt>
    <dgm:pt modelId="{6B4E586B-5E4C-6142-BFF1-AFC9DA857A9D}" type="pres">
      <dgm:prSet presAssocID="{64454349-4E4E-6542-87DB-3F91BA57A46C}" presName="TwoConn_1-2" presStyleLbl="fgAccFollowNode1" presStyleIdx="0" presStyleCnt="1" custScaleY="156774" custLinFactNeighborX="38849">
        <dgm:presLayoutVars>
          <dgm:bulletEnabled val="1"/>
        </dgm:presLayoutVars>
      </dgm:prSet>
      <dgm:spPr/>
      <dgm:t>
        <a:bodyPr/>
        <a:lstStyle/>
        <a:p>
          <a:endParaRPr lang="es-ES"/>
        </a:p>
      </dgm:t>
    </dgm:pt>
    <dgm:pt modelId="{E893D58A-1E3F-6E4E-B87D-32A480E742B3}" type="pres">
      <dgm:prSet presAssocID="{64454349-4E4E-6542-87DB-3F91BA57A46C}" presName="TwoNodes_1_text" presStyleLbl="node1" presStyleIdx="1" presStyleCnt="2">
        <dgm:presLayoutVars>
          <dgm:bulletEnabled val="1"/>
        </dgm:presLayoutVars>
      </dgm:prSet>
      <dgm:spPr/>
      <dgm:t>
        <a:bodyPr/>
        <a:lstStyle/>
        <a:p>
          <a:endParaRPr lang="es-ES"/>
        </a:p>
      </dgm:t>
    </dgm:pt>
    <dgm:pt modelId="{D251C56E-AEB7-8449-AF19-1E9DD6BF26AC}" type="pres">
      <dgm:prSet presAssocID="{64454349-4E4E-6542-87DB-3F91BA57A46C}" presName="TwoNodes_2_text" presStyleLbl="node1" presStyleIdx="1" presStyleCnt="2">
        <dgm:presLayoutVars>
          <dgm:bulletEnabled val="1"/>
        </dgm:presLayoutVars>
      </dgm:prSet>
      <dgm:spPr/>
      <dgm:t>
        <a:bodyPr/>
        <a:lstStyle/>
        <a:p>
          <a:endParaRPr lang="es-ES"/>
        </a:p>
      </dgm:t>
    </dgm:pt>
  </dgm:ptLst>
  <dgm:cxnLst>
    <dgm:cxn modelId="{4DB6597F-663D-8846-A112-C3D4FA1ABF08}" srcId="{64454349-4E4E-6542-87DB-3F91BA57A46C}" destId="{707AA9F2-F7BD-3E4F-AE4E-7959893FAA04}" srcOrd="0" destOrd="0" parTransId="{0803CBD1-E5EA-3443-B082-AE6CBA92CBCE}" sibTransId="{9447FC2D-2E46-DA40-BCD5-AD7C1ED491C9}"/>
    <dgm:cxn modelId="{EA588ADE-E2A5-4053-B880-172DB90D73C6}" type="presOf" srcId="{707AA9F2-F7BD-3E4F-AE4E-7959893FAA04}" destId="{68A39A5F-87DF-D94F-BBB3-A33B23AC84DD}" srcOrd="0" destOrd="0" presId="urn:microsoft.com/office/officeart/2005/8/layout/vProcess5"/>
    <dgm:cxn modelId="{8FBFE16D-C385-354B-9C62-088424239E4B}" srcId="{64454349-4E4E-6542-87DB-3F91BA57A46C}" destId="{B1FEFBA9-B668-F243-86E6-C8541B74E1B8}" srcOrd="1" destOrd="0" parTransId="{2055CBD1-606C-7D49-B8E5-3829A87BAA8A}" sibTransId="{17B406B8-062E-5945-A4E0-D7D87029205C}"/>
    <dgm:cxn modelId="{D9FEC1AB-7C71-40EB-A373-39C219F1EC53}" type="presOf" srcId="{707AA9F2-F7BD-3E4F-AE4E-7959893FAA04}" destId="{E893D58A-1E3F-6E4E-B87D-32A480E742B3}" srcOrd="1" destOrd="0" presId="urn:microsoft.com/office/officeart/2005/8/layout/vProcess5"/>
    <dgm:cxn modelId="{386EB2DA-2723-4B75-939C-93A0BD411492}" type="presOf" srcId="{B1FEFBA9-B668-F243-86E6-C8541B74E1B8}" destId="{B83B93ED-23E4-8944-BC85-8583E71E6946}" srcOrd="0" destOrd="0" presId="urn:microsoft.com/office/officeart/2005/8/layout/vProcess5"/>
    <dgm:cxn modelId="{9E0DA700-390F-4459-9CED-D2D87769F543}" type="presOf" srcId="{9447FC2D-2E46-DA40-BCD5-AD7C1ED491C9}" destId="{6B4E586B-5E4C-6142-BFF1-AFC9DA857A9D}" srcOrd="0" destOrd="0" presId="urn:microsoft.com/office/officeart/2005/8/layout/vProcess5"/>
    <dgm:cxn modelId="{A0110B99-4527-4AA6-BD9B-4F789E377665}" type="presOf" srcId="{B1FEFBA9-B668-F243-86E6-C8541B74E1B8}" destId="{D251C56E-AEB7-8449-AF19-1E9DD6BF26AC}" srcOrd="1" destOrd="0" presId="urn:microsoft.com/office/officeart/2005/8/layout/vProcess5"/>
    <dgm:cxn modelId="{71ADEDD6-1198-4DA4-B907-1DCFDF253FDC}" type="presOf" srcId="{64454349-4E4E-6542-87DB-3F91BA57A46C}" destId="{3C1F9D6C-1421-744A-BD03-D0CCDFEB0457}" srcOrd="0" destOrd="0" presId="urn:microsoft.com/office/officeart/2005/8/layout/vProcess5"/>
    <dgm:cxn modelId="{4D830F81-8F7A-4865-BD53-30A9548E2FFA}" type="presParOf" srcId="{3C1F9D6C-1421-744A-BD03-D0CCDFEB0457}" destId="{D719B375-021F-1546-B3B2-72B9BF54367B}" srcOrd="0" destOrd="0" presId="urn:microsoft.com/office/officeart/2005/8/layout/vProcess5"/>
    <dgm:cxn modelId="{F4CC8DF7-4F7F-42DD-8825-2008FB139D2F}" type="presParOf" srcId="{3C1F9D6C-1421-744A-BD03-D0CCDFEB0457}" destId="{68A39A5F-87DF-D94F-BBB3-A33B23AC84DD}" srcOrd="1" destOrd="0" presId="urn:microsoft.com/office/officeart/2005/8/layout/vProcess5"/>
    <dgm:cxn modelId="{6110311E-386B-4968-89D1-AB033FF58EFA}" type="presParOf" srcId="{3C1F9D6C-1421-744A-BD03-D0CCDFEB0457}" destId="{B83B93ED-23E4-8944-BC85-8583E71E6946}" srcOrd="2" destOrd="0" presId="urn:microsoft.com/office/officeart/2005/8/layout/vProcess5"/>
    <dgm:cxn modelId="{1A140B43-E5B0-42FD-BE91-5BEC1F1F7897}" type="presParOf" srcId="{3C1F9D6C-1421-744A-BD03-D0CCDFEB0457}" destId="{6B4E586B-5E4C-6142-BFF1-AFC9DA857A9D}" srcOrd="3" destOrd="0" presId="urn:microsoft.com/office/officeart/2005/8/layout/vProcess5"/>
    <dgm:cxn modelId="{63B7363B-C8BF-4BFA-A055-0662E9C46417}" type="presParOf" srcId="{3C1F9D6C-1421-744A-BD03-D0CCDFEB0457}" destId="{E893D58A-1E3F-6E4E-B87D-32A480E742B3}" srcOrd="4" destOrd="0" presId="urn:microsoft.com/office/officeart/2005/8/layout/vProcess5"/>
    <dgm:cxn modelId="{B9D23AC1-B199-4D06-AE27-9383E96E297D}" type="presParOf" srcId="{3C1F9D6C-1421-744A-BD03-D0CCDFEB0457}" destId="{D251C56E-AEB7-8449-AF19-1E9DD6BF26A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8AD719-90F8-2944-BA98-2B828EE8FE45}"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7D1CB71F-6F53-F04C-9678-AACEC4B40AA5}">
      <dgm:prSet phldrT="[Texto]" custT="1"/>
      <dgm:spPr/>
      <dgm:t>
        <a:bodyPr/>
        <a:lstStyle/>
        <a:p>
          <a:pPr algn="just"/>
          <a:r>
            <a:rPr lang="es-ES" sz="2000" dirty="0" smtClean="0">
              <a:latin typeface="Garamond"/>
              <a:cs typeface="Garamond"/>
            </a:rPr>
            <a:t>3. Si el sujeto obligado </a:t>
          </a:r>
          <a:r>
            <a:rPr lang="es-ES" sz="2000" u="sng" dirty="0" smtClean="0">
              <a:latin typeface="Garamond"/>
              <a:cs typeface="Garamond"/>
            </a:rPr>
            <a:t>incumple</a:t>
          </a:r>
          <a:r>
            <a:rPr lang="es-ES" sz="2000" dirty="0" smtClean="0">
              <a:latin typeface="Garamond"/>
              <a:cs typeface="Garamond"/>
            </a:rPr>
            <a:t> de nuevo, el ITEI impondrá una </a:t>
          </a:r>
          <a:r>
            <a:rPr lang="es-ES" sz="2000" u="sng" dirty="0" smtClean="0">
              <a:latin typeface="Garamond"/>
              <a:cs typeface="Garamond"/>
            </a:rPr>
            <a:t>multa</a:t>
          </a:r>
          <a:r>
            <a:rPr lang="es-ES" sz="2000" dirty="0" smtClean="0">
              <a:latin typeface="Garamond"/>
              <a:cs typeface="Garamond"/>
            </a:rPr>
            <a:t> de </a:t>
          </a:r>
          <a:r>
            <a:rPr lang="es-ES" sz="2000" b="1" dirty="0" smtClean="0">
              <a:solidFill>
                <a:srgbClr val="FF0000"/>
              </a:solidFill>
              <a:latin typeface="Garamond"/>
              <a:cs typeface="Garamond"/>
            </a:rPr>
            <a:t>150</a:t>
          </a:r>
          <a:r>
            <a:rPr lang="es-ES" sz="2000" dirty="0" smtClean="0">
              <a:latin typeface="Garamond"/>
              <a:cs typeface="Garamond"/>
            </a:rPr>
            <a:t> a </a:t>
          </a:r>
          <a:r>
            <a:rPr lang="es-ES" sz="2000" b="1" dirty="0" smtClean="0">
              <a:solidFill>
                <a:srgbClr val="FF0000"/>
              </a:solidFill>
              <a:latin typeface="Garamond"/>
              <a:cs typeface="Garamond"/>
            </a:rPr>
            <a:t>1,500</a:t>
          </a:r>
          <a:r>
            <a:rPr lang="es-ES" sz="2000" dirty="0" smtClean="0">
              <a:latin typeface="Garamond"/>
              <a:cs typeface="Garamond"/>
            </a:rPr>
            <a:t> </a:t>
          </a:r>
          <a:r>
            <a:rPr lang="es-ES" sz="2000" b="1" dirty="0" smtClean="0">
              <a:solidFill>
                <a:srgbClr val="FF0000"/>
              </a:solidFill>
              <a:latin typeface="Garamond"/>
              <a:cs typeface="Garamond"/>
            </a:rPr>
            <a:t>días de salario mínimo </a:t>
          </a:r>
          <a:r>
            <a:rPr lang="es-ES" sz="2000" dirty="0" smtClean="0">
              <a:latin typeface="Garamond"/>
              <a:cs typeface="Garamond"/>
            </a:rPr>
            <a:t>general vigente en el AMG, y le concederá un plazo de hasta cinco días hábiles para el cumplimiento.</a:t>
          </a:r>
        </a:p>
        <a:p>
          <a:pPr algn="just"/>
          <a:r>
            <a:rPr lang="es-ES" sz="2000" dirty="0" smtClean="0">
              <a:latin typeface="Garamond"/>
              <a:cs typeface="Garamond"/>
            </a:rPr>
            <a:t>Una vez impuesta la multa se remitirá a la autoridad fiscal estatal para su ejecución.</a:t>
          </a:r>
          <a:endParaRPr lang="es-ES" sz="1400" dirty="0"/>
        </a:p>
      </dgm:t>
    </dgm:pt>
    <dgm:pt modelId="{39A853DE-08EC-3D4E-A53A-3899CEF76B85}" type="parTrans" cxnId="{B6448E73-1F8E-194F-864F-ECDD84F2428E}">
      <dgm:prSet/>
      <dgm:spPr/>
      <dgm:t>
        <a:bodyPr/>
        <a:lstStyle/>
        <a:p>
          <a:endParaRPr lang="es-ES"/>
        </a:p>
      </dgm:t>
    </dgm:pt>
    <dgm:pt modelId="{C7EF274C-8191-A744-BCF2-712DF92CEE8C}" type="sibTrans" cxnId="{B6448E73-1F8E-194F-864F-ECDD84F2428E}">
      <dgm:prSet/>
      <dgm:spPr/>
      <dgm:t>
        <a:bodyPr/>
        <a:lstStyle/>
        <a:p>
          <a:endParaRPr lang="es-ES"/>
        </a:p>
      </dgm:t>
    </dgm:pt>
    <dgm:pt modelId="{FF20741B-2564-934B-98F9-303B7DD0119E}">
      <dgm:prSet phldrT="[Texto]" custT="1"/>
      <dgm:spPr/>
      <dgm:t>
        <a:bodyPr/>
        <a:lstStyle/>
        <a:p>
          <a:pPr algn="just"/>
          <a:r>
            <a:rPr lang="es-ES" sz="2000" dirty="0" smtClean="0">
              <a:latin typeface="Garamond"/>
              <a:cs typeface="Garamond"/>
            </a:rPr>
            <a:t>4. Si el sujeto obligado incumple de nuevo, el ITEI le impondrá </a:t>
          </a:r>
          <a:r>
            <a:rPr lang="es-ES" sz="2000" b="1" u="sng" dirty="0" smtClean="0">
              <a:solidFill>
                <a:srgbClr val="FF0000"/>
              </a:solidFill>
              <a:latin typeface="Garamond"/>
              <a:cs typeface="Garamond"/>
            </a:rPr>
            <a:t>arresto administrativo de hasta 36 horas</a:t>
          </a:r>
          <a:r>
            <a:rPr lang="es-ES" sz="2000" dirty="0" smtClean="0">
              <a:latin typeface="Garamond"/>
              <a:cs typeface="Garamond"/>
            </a:rPr>
            <a:t>, dentro de los tres días hábiles siguientes, y presentará la denuncia penal correspondiente. Para la ejecución del arresto se remitirá la resolución a la autoridad municipal competente, y presentará la denuncia penal correspondiente.</a:t>
          </a:r>
          <a:endParaRPr lang="es-ES" sz="2000" dirty="0">
            <a:latin typeface="Garamond"/>
            <a:cs typeface="Garamond"/>
          </a:endParaRPr>
        </a:p>
      </dgm:t>
    </dgm:pt>
    <dgm:pt modelId="{778331C0-D10A-EF4E-A33C-0259E4A4A50E}" type="parTrans" cxnId="{161CFB0F-0401-0140-9340-2A624E2ABFF1}">
      <dgm:prSet/>
      <dgm:spPr/>
      <dgm:t>
        <a:bodyPr/>
        <a:lstStyle/>
        <a:p>
          <a:endParaRPr lang="es-ES"/>
        </a:p>
      </dgm:t>
    </dgm:pt>
    <dgm:pt modelId="{732E2B41-45BC-184D-8579-1EA4C73EFE48}" type="sibTrans" cxnId="{161CFB0F-0401-0140-9340-2A624E2ABFF1}">
      <dgm:prSet/>
      <dgm:spPr/>
      <dgm:t>
        <a:bodyPr/>
        <a:lstStyle/>
        <a:p>
          <a:endParaRPr lang="es-ES"/>
        </a:p>
      </dgm:t>
    </dgm:pt>
    <dgm:pt modelId="{48CB5EEB-4D96-4D46-8B90-007FAFA5BFBB}" type="pres">
      <dgm:prSet presAssocID="{F78AD719-90F8-2944-BA98-2B828EE8FE45}" presName="outerComposite" presStyleCnt="0">
        <dgm:presLayoutVars>
          <dgm:chMax val="5"/>
          <dgm:dir/>
          <dgm:resizeHandles val="exact"/>
        </dgm:presLayoutVars>
      </dgm:prSet>
      <dgm:spPr/>
      <dgm:t>
        <a:bodyPr/>
        <a:lstStyle/>
        <a:p>
          <a:endParaRPr lang="es-ES"/>
        </a:p>
      </dgm:t>
    </dgm:pt>
    <dgm:pt modelId="{2BA39CB5-BC06-D640-A208-EC8DD01DED55}" type="pres">
      <dgm:prSet presAssocID="{F78AD719-90F8-2944-BA98-2B828EE8FE45}" presName="dummyMaxCanvas" presStyleCnt="0">
        <dgm:presLayoutVars/>
      </dgm:prSet>
      <dgm:spPr/>
    </dgm:pt>
    <dgm:pt modelId="{DAB52F72-6B49-C649-B7EA-4BC44F7CD772}" type="pres">
      <dgm:prSet presAssocID="{F78AD719-90F8-2944-BA98-2B828EE8FE45}" presName="TwoNodes_1" presStyleLbl="node1" presStyleIdx="0" presStyleCnt="2" custScaleY="110117">
        <dgm:presLayoutVars>
          <dgm:bulletEnabled val="1"/>
        </dgm:presLayoutVars>
      </dgm:prSet>
      <dgm:spPr/>
      <dgm:t>
        <a:bodyPr/>
        <a:lstStyle/>
        <a:p>
          <a:endParaRPr lang="es-ES"/>
        </a:p>
      </dgm:t>
    </dgm:pt>
    <dgm:pt modelId="{0FF51AE5-2C9F-3444-ABAD-068FBFF76050}" type="pres">
      <dgm:prSet presAssocID="{F78AD719-90F8-2944-BA98-2B828EE8FE45}" presName="TwoNodes_2" presStyleLbl="node1" presStyleIdx="1" presStyleCnt="2" custScaleY="126897">
        <dgm:presLayoutVars>
          <dgm:bulletEnabled val="1"/>
        </dgm:presLayoutVars>
      </dgm:prSet>
      <dgm:spPr/>
      <dgm:t>
        <a:bodyPr/>
        <a:lstStyle/>
        <a:p>
          <a:endParaRPr lang="es-ES"/>
        </a:p>
      </dgm:t>
    </dgm:pt>
    <dgm:pt modelId="{F85D6B3B-3179-834C-9FE3-A124E349BA2D}" type="pres">
      <dgm:prSet presAssocID="{F78AD719-90F8-2944-BA98-2B828EE8FE45}" presName="TwoConn_1-2" presStyleLbl="fgAccFollowNode1" presStyleIdx="0" presStyleCnt="1">
        <dgm:presLayoutVars>
          <dgm:bulletEnabled val="1"/>
        </dgm:presLayoutVars>
      </dgm:prSet>
      <dgm:spPr/>
      <dgm:t>
        <a:bodyPr/>
        <a:lstStyle/>
        <a:p>
          <a:endParaRPr lang="es-ES"/>
        </a:p>
      </dgm:t>
    </dgm:pt>
    <dgm:pt modelId="{72B8EF3F-1A4C-764C-A0DC-F3167D0DB9EC}" type="pres">
      <dgm:prSet presAssocID="{F78AD719-90F8-2944-BA98-2B828EE8FE45}" presName="TwoNodes_1_text" presStyleLbl="node1" presStyleIdx="1" presStyleCnt="2">
        <dgm:presLayoutVars>
          <dgm:bulletEnabled val="1"/>
        </dgm:presLayoutVars>
      </dgm:prSet>
      <dgm:spPr/>
      <dgm:t>
        <a:bodyPr/>
        <a:lstStyle/>
        <a:p>
          <a:endParaRPr lang="es-ES"/>
        </a:p>
      </dgm:t>
    </dgm:pt>
    <dgm:pt modelId="{C77DE189-0B09-914B-B088-0288980FB3FC}" type="pres">
      <dgm:prSet presAssocID="{F78AD719-90F8-2944-BA98-2B828EE8FE45}" presName="TwoNodes_2_text" presStyleLbl="node1" presStyleIdx="1" presStyleCnt="2">
        <dgm:presLayoutVars>
          <dgm:bulletEnabled val="1"/>
        </dgm:presLayoutVars>
      </dgm:prSet>
      <dgm:spPr/>
      <dgm:t>
        <a:bodyPr/>
        <a:lstStyle/>
        <a:p>
          <a:endParaRPr lang="es-ES"/>
        </a:p>
      </dgm:t>
    </dgm:pt>
  </dgm:ptLst>
  <dgm:cxnLst>
    <dgm:cxn modelId="{3350D49E-A4A4-4637-83B0-9AF2D81B73C8}" type="presOf" srcId="{F78AD719-90F8-2944-BA98-2B828EE8FE45}" destId="{48CB5EEB-4D96-4D46-8B90-007FAFA5BFBB}" srcOrd="0" destOrd="0" presId="urn:microsoft.com/office/officeart/2005/8/layout/vProcess5"/>
    <dgm:cxn modelId="{161CFB0F-0401-0140-9340-2A624E2ABFF1}" srcId="{F78AD719-90F8-2944-BA98-2B828EE8FE45}" destId="{FF20741B-2564-934B-98F9-303B7DD0119E}" srcOrd="1" destOrd="0" parTransId="{778331C0-D10A-EF4E-A33C-0259E4A4A50E}" sibTransId="{732E2B41-45BC-184D-8579-1EA4C73EFE48}"/>
    <dgm:cxn modelId="{1016F722-F501-4805-B7B4-251ADC27BA5A}" type="presOf" srcId="{C7EF274C-8191-A744-BCF2-712DF92CEE8C}" destId="{F85D6B3B-3179-834C-9FE3-A124E349BA2D}" srcOrd="0" destOrd="0" presId="urn:microsoft.com/office/officeart/2005/8/layout/vProcess5"/>
    <dgm:cxn modelId="{B6448E73-1F8E-194F-864F-ECDD84F2428E}" srcId="{F78AD719-90F8-2944-BA98-2B828EE8FE45}" destId="{7D1CB71F-6F53-F04C-9678-AACEC4B40AA5}" srcOrd="0" destOrd="0" parTransId="{39A853DE-08EC-3D4E-A53A-3899CEF76B85}" sibTransId="{C7EF274C-8191-A744-BCF2-712DF92CEE8C}"/>
    <dgm:cxn modelId="{14BBB590-A9E4-4D0D-9627-631CEB0BD484}" type="presOf" srcId="{FF20741B-2564-934B-98F9-303B7DD0119E}" destId="{0FF51AE5-2C9F-3444-ABAD-068FBFF76050}" srcOrd="0" destOrd="0" presId="urn:microsoft.com/office/officeart/2005/8/layout/vProcess5"/>
    <dgm:cxn modelId="{C6A24069-24B1-47B5-9043-71735908ADCA}" type="presOf" srcId="{FF20741B-2564-934B-98F9-303B7DD0119E}" destId="{C77DE189-0B09-914B-B088-0288980FB3FC}" srcOrd="1" destOrd="0" presId="urn:microsoft.com/office/officeart/2005/8/layout/vProcess5"/>
    <dgm:cxn modelId="{CCF5B79E-0FD6-494E-BF4F-BB3C8FC4253F}" type="presOf" srcId="{7D1CB71F-6F53-F04C-9678-AACEC4B40AA5}" destId="{72B8EF3F-1A4C-764C-A0DC-F3167D0DB9EC}" srcOrd="1" destOrd="0" presId="urn:microsoft.com/office/officeart/2005/8/layout/vProcess5"/>
    <dgm:cxn modelId="{79B30743-C662-4014-84FF-66A3634E3E3C}" type="presOf" srcId="{7D1CB71F-6F53-F04C-9678-AACEC4B40AA5}" destId="{DAB52F72-6B49-C649-B7EA-4BC44F7CD772}" srcOrd="0" destOrd="0" presId="urn:microsoft.com/office/officeart/2005/8/layout/vProcess5"/>
    <dgm:cxn modelId="{A589339A-B7F5-4CF2-BAB0-0FBEC06D7E7F}" type="presParOf" srcId="{48CB5EEB-4D96-4D46-8B90-007FAFA5BFBB}" destId="{2BA39CB5-BC06-D640-A208-EC8DD01DED55}" srcOrd="0" destOrd="0" presId="urn:microsoft.com/office/officeart/2005/8/layout/vProcess5"/>
    <dgm:cxn modelId="{6511547C-5542-4E26-849E-6EAF91F8D9BC}" type="presParOf" srcId="{48CB5EEB-4D96-4D46-8B90-007FAFA5BFBB}" destId="{DAB52F72-6B49-C649-B7EA-4BC44F7CD772}" srcOrd="1" destOrd="0" presId="urn:microsoft.com/office/officeart/2005/8/layout/vProcess5"/>
    <dgm:cxn modelId="{217A1DDC-EC3F-4B0A-A194-F3F99CA35208}" type="presParOf" srcId="{48CB5EEB-4D96-4D46-8B90-007FAFA5BFBB}" destId="{0FF51AE5-2C9F-3444-ABAD-068FBFF76050}" srcOrd="2" destOrd="0" presId="urn:microsoft.com/office/officeart/2005/8/layout/vProcess5"/>
    <dgm:cxn modelId="{545041FF-49F5-47A3-AC8B-BDDC01F67283}" type="presParOf" srcId="{48CB5EEB-4D96-4D46-8B90-007FAFA5BFBB}" destId="{F85D6B3B-3179-834C-9FE3-A124E349BA2D}" srcOrd="3" destOrd="0" presId="urn:microsoft.com/office/officeart/2005/8/layout/vProcess5"/>
    <dgm:cxn modelId="{3B6085EF-1D6E-49A7-89E8-3E5A3956F93E}" type="presParOf" srcId="{48CB5EEB-4D96-4D46-8B90-007FAFA5BFBB}" destId="{72B8EF3F-1A4C-764C-A0DC-F3167D0DB9EC}" srcOrd="4" destOrd="0" presId="urn:microsoft.com/office/officeart/2005/8/layout/vProcess5"/>
    <dgm:cxn modelId="{7D3183A4-B3D9-4A45-95AC-5143FDC56387}" type="presParOf" srcId="{48CB5EEB-4D96-4D46-8B90-007FAFA5BFBB}" destId="{C77DE189-0B09-914B-B088-0288980FB3F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C02C98-1BE0-0349-A996-535179E30627}" type="doc">
      <dgm:prSet loTypeId="urn:microsoft.com/office/officeart/2008/layout/AlternatingHexagons" loCatId="" qsTypeId="urn:microsoft.com/office/officeart/2005/8/quickstyle/simple4" qsCatId="simple" csTypeId="urn:microsoft.com/office/officeart/2005/8/colors/accent5_4" csCatId="accent5" phldr="1"/>
      <dgm:spPr/>
      <dgm:t>
        <a:bodyPr/>
        <a:lstStyle/>
        <a:p>
          <a:endParaRPr lang="es-ES"/>
        </a:p>
      </dgm:t>
    </dgm:pt>
    <dgm:pt modelId="{BFFB1098-DF29-1843-888A-183EAE9F420B}">
      <dgm:prSet phldrT="[Texto]" custT="1"/>
      <dgm:spPr/>
      <dgm:t>
        <a:bodyPr/>
        <a:lstStyle/>
        <a:p>
          <a:r>
            <a:rPr lang="es-ES" sz="2400" dirty="0" smtClean="0">
              <a:latin typeface="Garamond"/>
              <a:cs typeface="Garamond"/>
            </a:rPr>
            <a:t>Por escrito</a:t>
          </a:r>
          <a:endParaRPr lang="es-ES" sz="2400" dirty="0">
            <a:latin typeface="Garamond"/>
            <a:cs typeface="Garamond"/>
          </a:endParaRPr>
        </a:p>
      </dgm:t>
    </dgm:pt>
    <dgm:pt modelId="{D546B7EB-7C8D-B94E-9888-60A2054776A5}" type="parTrans" cxnId="{5B3CB093-C4E8-4844-A51A-C589018EC628}">
      <dgm:prSet/>
      <dgm:spPr/>
      <dgm:t>
        <a:bodyPr/>
        <a:lstStyle/>
        <a:p>
          <a:endParaRPr lang="es-ES"/>
        </a:p>
      </dgm:t>
    </dgm:pt>
    <dgm:pt modelId="{3F18C111-9A10-B946-A642-07468F1051EB}" type="sibTrans" cxnId="{5B3CB093-C4E8-4844-A51A-C589018EC628}">
      <dgm:prSet/>
      <dgm:spPr/>
      <dgm:t>
        <a:bodyPr/>
        <a:lstStyle/>
        <a:p>
          <a:endParaRPr lang="es-ES"/>
        </a:p>
      </dgm:t>
    </dgm:pt>
    <dgm:pt modelId="{CADC3818-B215-2D45-B32F-2331E734E46B}">
      <dgm:prSet phldrT="[Texto]" custT="1"/>
      <dgm:spPr/>
      <dgm:t>
        <a:bodyPr/>
        <a:lstStyle/>
        <a:p>
          <a:r>
            <a:rPr lang="es-ES" sz="2000" dirty="0" smtClean="0">
              <a:latin typeface="Garamond"/>
              <a:cs typeface="Garamond"/>
            </a:rPr>
            <a:t>Personalmente ante el ITEI, quien proveerá una solicitud a llenar.</a:t>
          </a:r>
          <a:endParaRPr lang="es-ES" sz="1800" dirty="0">
            <a:latin typeface="Garamond"/>
            <a:cs typeface="Garamond"/>
          </a:endParaRPr>
        </a:p>
      </dgm:t>
    </dgm:pt>
    <dgm:pt modelId="{D373BA46-459D-6144-A869-92FA888B0585}" type="parTrans" cxnId="{28FA5DB3-E332-D548-9FA6-CFEAC0E6BE79}">
      <dgm:prSet/>
      <dgm:spPr/>
      <dgm:t>
        <a:bodyPr/>
        <a:lstStyle/>
        <a:p>
          <a:endParaRPr lang="es-ES"/>
        </a:p>
      </dgm:t>
    </dgm:pt>
    <dgm:pt modelId="{B7468F6D-DDAE-EA49-9538-F02E1CD57497}" type="sibTrans" cxnId="{28FA5DB3-E332-D548-9FA6-CFEAC0E6BE79}">
      <dgm:prSet/>
      <dgm:spPr/>
      <dgm:t>
        <a:bodyPr/>
        <a:lstStyle/>
        <a:p>
          <a:endParaRPr lang="es-ES"/>
        </a:p>
      </dgm:t>
    </dgm:pt>
    <dgm:pt modelId="{686F9D2C-F5C0-1848-B312-119E08F49AB1}">
      <dgm:prSet phldrT="[Texto]" custT="1"/>
      <dgm:spPr/>
      <dgm:t>
        <a:bodyPr/>
        <a:lstStyle/>
        <a:p>
          <a:r>
            <a:rPr lang="es-ES" sz="1800" b="1" dirty="0" smtClean="0">
              <a:latin typeface="Garamond"/>
              <a:cs typeface="Garamond"/>
            </a:rPr>
            <a:t>En forma electrónica, mediante un sistema de recepción de recursos, que genere un comprobante respectivo.</a:t>
          </a:r>
          <a:endParaRPr lang="es-ES" sz="1800" b="1" dirty="0">
            <a:latin typeface="Garamond"/>
            <a:cs typeface="Garamond"/>
          </a:endParaRPr>
        </a:p>
      </dgm:t>
    </dgm:pt>
    <dgm:pt modelId="{C8F40052-CD62-C44C-8EF4-02617C05A6D6}" type="parTrans" cxnId="{D53E4C20-2E0D-784D-99A0-820FB150ABBE}">
      <dgm:prSet/>
      <dgm:spPr/>
      <dgm:t>
        <a:bodyPr/>
        <a:lstStyle/>
        <a:p>
          <a:endParaRPr lang="es-ES"/>
        </a:p>
      </dgm:t>
    </dgm:pt>
    <dgm:pt modelId="{4C7DF21D-8C17-1B40-B4A7-685D15E51361}" type="sibTrans" cxnId="{D53E4C20-2E0D-784D-99A0-820FB150ABBE}">
      <dgm:prSet/>
      <dgm:spPr/>
      <dgm:t>
        <a:bodyPr/>
        <a:lstStyle/>
        <a:p>
          <a:endParaRPr lang="es-ES"/>
        </a:p>
      </dgm:t>
    </dgm:pt>
    <dgm:pt modelId="{A0D3B1A2-F1DD-C64A-9B50-2D7F8ACD2D01}" type="pres">
      <dgm:prSet presAssocID="{B6C02C98-1BE0-0349-A996-535179E30627}" presName="Name0" presStyleCnt="0">
        <dgm:presLayoutVars>
          <dgm:chMax/>
          <dgm:chPref/>
          <dgm:dir/>
          <dgm:animLvl val="lvl"/>
        </dgm:presLayoutVars>
      </dgm:prSet>
      <dgm:spPr/>
      <dgm:t>
        <a:bodyPr/>
        <a:lstStyle/>
        <a:p>
          <a:endParaRPr lang="es-MX"/>
        </a:p>
      </dgm:t>
    </dgm:pt>
    <dgm:pt modelId="{F33E2C68-F19C-B243-A44B-0CF1676559D6}" type="pres">
      <dgm:prSet presAssocID="{BFFB1098-DF29-1843-888A-183EAE9F420B}" presName="composite" presStyleCnt="0"/>
      <dgm:spPr/>
    </dgm:pt>
    <dgm:pt modelId="{A3B9D2F1-CF60-944F-BA1B-562C590824C4}" type="pres">
      <dgm:prSet presAssocID="{BFFB1098-DF29-1843-888A-183EAE9F420B}" presName="Parent1" presStyleLbl="node1" presStyleIdx="0" presStyleCnt="6" custScaleX="140844" custLinFactNeighborX="85982" custLinFactNeighborY="-277">
        <dgm:presLayoutVars>
          <dgm:chMax val="1"/>
          <dgm:chPref val="1"/>
          <dgm:bulletEnabled val="1"/>
        </dgm:presLayoutVars>
      </dgm:prSet>
      <dgm:spPr/>
      <dgm:t>
        <a:bodyPr/>
        <a:lstStyle/>
        <a:p>
          <a:endParaRPr lang="es-ES"/>
        </a:p>
      </dgm:t>
    </dgm:pt>
    <dgm:pt modelId="{BCA86A01-9CC8-F84A-93D4-BBF89092A8C9}" type="pres">
      <dgm:prSet presAssocID="{BFFB1098-DF29-1843-888A-183EAE9F420B}" presName="Childtext1" presStyleLbl="revTx" presStyleIdx="0" presStyleCnt="3">
        <dgm:presLayoutVars>
          <dgm:chMax val="0"/>
          <dgm:chPref val="0"/>
          <dgm:bulletEnabled val="1"/>
        </dgm:presLayoutVars>
      </dgm:prSet>
      <dgm:spPr/>
      <dgm:t>
        <a:bodyPr/>
        <a:lstStyle/>
        <a:p>
          <a:endParaRPr lang="es-ES"/>
        </a:p>
      </dgm:t>
    </dgm:pt>
    <dgm:pt modelId="{B4E39F43-0AEB-9F4A-A797-86900AEB90B4}" type="pres">
      <dgm:prSet presAssocID="{BFFB1098-DF29-1843-888A-183EAE9F420B}" presName="BalanceSpacing" presStyleCnt="0"/>
      <dgm:spPr/>
    </dgm:pt>
    <dgm:pt modelId="{AB80E156-C41A-2D40-B1BB-C74A9377EAC3}" type="pres">
      <dgm:prSet presAssocID="{BFFB1098-DF29-1843-888A-183EAE9F420B}" presName="BalanceSpacing1" presStyleCnt="0"/>
      <dgm:spPr/>
    </dgm:pt>
    <dgm:pt modelId="{C60FB855-D80C-2D47-8CCC-0F4D6DA1169B}" type="pres">
      <dgm:prSet presAssocID="{3F18C111-9A10-B946-A642-07468F1051EB}" presName="Accent1Text" presStyleLbl="node1" presStyleIdx="1" presStyleCnt="6" custLinFactNeighborX="-39029" custLinFactNeighborY="-276"/>
      <dgm:spPr/>
      <dgm:t>
        <a:bodyPr/>
        <a:lstStyle/>
        <a:p>
          <a:endParaRPr lang="es-MX"/>
        </a:p>
      </dgm:t>
    </dgm:pt>
    <dgm:pt modelId="{038C9512-8E89-AA4B-BB32-6819B4431FB5}" type="pres">
      <dgm:prSet presAssocID="{3F18C111-9A10-B946-A642-07468F1051EB}" presName="spaceBetweenRectangles" presStyleCnt="0"/>
      <dgm:spPr/>
    </dgm:pt>
    <dgm:pt modelId="{83EE295A-F23A-9641-89BE-10F117A6CCCC}" type="pres">
      <dgm:prSet presAssocID="{CADC3818-B215-2D45-B32F-2331E734E46B}" presName="composite" presStyleCnt="0"/>
      <dgm:spPr/>
    </dgm:pt>
    <dgm:pt modelId="{41AC1A90-190B-E047-9207-1C3924152B46}" type="pres">
      <dgm:prSet presAssocID="{CADC3818-B215-2D45-B32F-2331E734E46B}" presName="Parent1" presStyleLbl="node1" presStyleIdx="2" presStyleCnt="6" custScaleX="285644" custScaleY="158409">
        <dgm:presLayoutVars>
          <dgm:chMax val="1"/>
          <dgm:chPref val="1"/>
          <dgm:bulletEnabled val="1"/>
        </dgm:presLayoutVars>
      </dgm:prSet>
      <dgm:spPr/>
      <dgm:t>
        <a:bodyPr/>
        <a:lstStyle/>
        <a:p>
          <a:endParaRPr lang="es-ES"/>
        </a:p>
      </dgm:t>
    </dgm:pt>
    <dgm:pt modelId="{51CBD6E5-4E8A-054E-B87D-F1D67972B221}" type="pres">
      <dgm:prSet presAssocID="{CADC3818-B215-2D45-B32F-2331E734E46B}" presName="Childtext1" presStyleLbl="revTx" presStyleIdx="1" presStyleCnt="3">
        <dgm:presLayoutVars>
          <dgm:chMax val="0"/>
          <dgm:chPref val="0"/>
          <dgm:bulletEnabled val="1"/>
        </dgm:presLayoutVars>
      </dgm:prSet>
      <dgm:spPr/>
      <dgm:t>
        <a:bodyPr/>
        <a:lstStyle/>
        <a:p>
          <a:endParaRPr lang="es-ES"/>
        </a:p>
      </dgm:t>
    </dgm:pt>
    <dgm:pt modelId="{A35F64D2-F0EA-7E4D-A507-7B6749702F7C}" type="pres">
      <dgm:prSet presAssocID="{CADC3818-B215-2D45-B32F-2331E734E46B}" presName="BalanceSpacing" presStyleCnt="0"/>
      <dgm:spPr/>
    </dgm:pt>
    <dgm:pt modelId="{C737E28F-4677-1E41-B7B9-A2A205692011}" type="pres">
      <dgm:prSet presAssocID="{CADC3818-B215-2D45-B32F-2331E734E46B}" presName="BalanceSpacing1" presStyleCnt="0"/>
      <dgm:spPr/>
    </dgm:pt>
    <dgm:pt modelId="{5B6A08DD-D46C-DD48-A97C-37B0A2AF9C80}" type="pres">
      <dgm:prSet presAssocID="{B7468F6D-DDAE-EA49-9538-F02E1CD57497}" presName="Accent1Text" presStyleLbl="node1" presStyleIdx="3" presStyleCnt="6" custLinFactX="917" custLinFactNeighborX="100000" custLinFactNeighborY="-1003"/>
      <dgm:spPr/>
      <dgm:t>
        <a:bodyPr/>
        <a:lstStyle/>
        <a:p>
          <a:endParaRPr lang="es-MX"/>
        </a:p>
      </dgm:t>
    </dgm:pt>
    <dgm:pt modelId="{CA080AAF-A309-C04A-A3E0-88F005C6536E}" type="pres">
      <dgm:prSet presAssocID="{B7468F6D-DDAE-EA49-9538-F02E1CD57497}" presName="spaceBetweenRectangles" presStyleCnt="0"/>
      <dgm:spPr/>
    </dgm:pt>
    <dgm:pt modelId="{A8884D32-ECC4-084A-A6A6-7476F1F8C6A3}" type="pres">
      <dgm:prSet presAssocID="{686F9D2C-F5C0-1848-B312-119E08F49AB1}" presName="composite" presStyleCnt="0"/>
      <dgm:spPr/>
    </dgm:pt>
    <dgm:pt modelId="{AB3E46F4-C8FF-1341-8446-56AD4F3D120A}" type="pres">
      <dgm:prSet presAssocID="{686F9D2C-F5C0-1848-B312-119E08F49AB1}" presName="Parent1" presStyleLbl="node1" presStyleIdx="4" presStyleCnt="6" custScaleX="364337" custScaleY="147149" custLinFactNeighborX="74719" custLinFactNeighborY="6243">
        <dgm:presLayoutVars>
          <dgm:chMax val="1"/>
          <dgm:chPref val="1"/>
          <dgm:bulletEnabled val="1"/>
        </dgm:presLayoutVars>
      </dgm:prSet>
      <dgm:spPr/>
      <dgm:t>
        <a:bodyPr/>
        <a:lstStyle/>
        <a:p>
          <a:endParaRPr lang="es-ES"/>
        </a:p>
      </dgm:t>
    </dgm:pt>
    <dgm:pt modelId="{350E9BF6-5DB5-A54A-AD15-44F1A0D89B15}" type="pres">
      <dgm:prSet presAssocID="{686F9D2C-F5C0-1848-B312-119E08F49AB1}" presName="Childtext1" presStyleLbl="revTx" presStyleIdx="2" presStyleCnt="3">
        <dgm:presLayoutVars>
          <dgm:chMax val="0"/>
          <dgm:chPref val="0"/>
          <dgm:bulletEnabled val="1"/>
        </dgm:presLayoutVars>
      </dgm:prSet>
      <dgm:spPr/>
      <dgm:t>
        <a:bodyPr/>
        <a:lstStyle/>
        <a:p>
          <a:endParaRPr lang="es-ES"/>
        </a:p>
      </dgm:t>
    </dgm:pt>
    <dgm:pt modelId="{E2E51305-94ED-FC41-8F97-74E15741F813}" type="pres">
      <dgm:prSet presAssocID="{686F9D2C-F5C0-1848-B312-119E08F49AB1}" presName="BalanceSpacing" presStyleCnt="0"/>
      <dgm:spPr/>
    </dgm:pt>
    <dgm:pt modelId="{26E278A9-B068-B24F-97DF-5F8B9259870B}" type="pres">
      <dgm:prSet presAssocID="{686F9D2C-F5C0-1848-B312-119E08F49AB1}" presName="BalanceSpacing1" presStyleCnt="0"/>
      <dgm:spPr/>
    </dgm:pt>
    <dgm:pt modelId="{8211DA64-87E6-5449-9D27-B47CD6661891}" type="pres">
      <dgm:prSet presAssocID="{4C7DF21D-8C17-1B40-B4A7-685D15E51361}" presName="Accent1Text" presStyleLbl="node1" presStyleIdx="5" presStyleCnt="6" custLinFactNeighborX="-97453" custLinFactNeighborY="-19338"/>
      <dgm:spPr/>
      <dgm:t>
        <a:bodyPr/>
        <a:lstStyle/>
        <a:p>
          <a:endParaRPr lang="es-MX"/>
        </a:p>
      </dgm:t>
    </dgm:pt>
  </dgm:ptLst>
  <dgm:cxnLst>
    <dgm:cxn modelId="{C6FDEC9B-4263-4D12-86E9-7E04CE9F7287}" type="presOf" srcId="{B6C02C98-1BE0-0349-A996-535179E30627}" destId="{A0D3B1A2-F1DD-C64A-9B50-2D7F8ACD2D01}" srcOrd="0" destOrd="0" presId="urn:microsoft.com/office/officeart/2008/layout/AlternatingHexagons"/>
    <dgm:cxn modelId="{D53E4C20-2E0D-784D-99A0-820FB150ABBE}" srcId="{B6C02C98-1BE0-0349-A996-535179E30627}" destId="{686F9D2C-F5C0-1848-B312-119E08F49AB1}" srcOrd="2" destOrd="0" parTransId="{C8F40052-CD62-C44C-8EF4-02617C05A6D6}" sibTransId="{4C7DF21D-8C17-1B40-B4A7-685D15E51361}"/>
    <dgm:cxn modelId="{2A8F89B6-07FD-41F4-A8E8-71889F16BA73}" type="presOf" srcId="{4C7DF21D-8C17-1B40-B4A7-685D15E51361}" destId="{8211DA64-87E6-5449-9D27-B47CD6661891}" srcOrd="0" destOrd="0" presId="urn:microsoft.com/office/officeart/2008/layout/AlternatingHexagons"/>
    <dgm:cxn modelId="{9E32EFBE-E4FE-4207-B615-449441745688}" type="presOf" srcId="{BFFB1098-DF29-1843-888A-183EAE9F420B}" destId="{A3B9D2F1-CF60-944F-BA1B-562C590824C4}" srcOrd="0" destOrd="0" presId="urn:microsoft.com/office/officeart/2008/layout/AlternatingHexagons"/>
    <dgm:cxn modelId="{28FA5DB3-E332-D548-9FA6-CFEAC0E6BE79}" srcId="{B6C02C98-1BE0-0349-A996-535179E30627}" destId="{CADC3818-B215-2D45-B32F-2331E734E46B}" srcOrd="1" destOrd="0" parTransId="{D373BA46-459D-6144-A869-92FA888B0585}" sibTransId="{B7468F6D-DDAE-EA49-9538-F02E1CD57497}"/>
    <dgm:cxn modelId="{20EC8A8A-1BE5-4442-A752-722C22E20EFC}" type="presOf" srcId="{CADC3818-B215-2D45-B32F-2331E734E46B}" destId="{41AC1A90-190B-E047-9207-1C3924152B46}" srcOrd="0" destOrd="0" presId="urn:microsoft.com/office/officeart/2008/layout/AlternatingHexagons"/>
    <dgm:cxn modelId="{5B3CB093-C4E8-4844-A51A-C589018EC628}" srcId="{B6C02C98-1BE0-0349-A996-535179E30627}" destId="{BFFB1098-DF29-1843-888A-183EAE9F420B}" srcOrd="0" destOrd="0" parTransId="{D546B7EB-7C8D-B94E-9888-60A2054776A5}" sibTransId="{3F18C111-9A10-B946-A642-07468F1051EB}"/>
    <dgm:cxn modelId="{5DA7D747-9726-4221-8F47-53C072191B15}" type="presOf" srcId="{B7468F6D-DDAE-EA49-9538-F02E1CD57497}" destId="{5B6A08DD-D46C-DD48-A97C-37B0A2AF9C80}" srcOrd="0" destOrd="0" presId="urn:microsoft.com/office/officeart/2008/layout/AlternatingHexagons"/>
    <dgm:cxn modelId="{5F77E3B0-AB68-4F5C-BD02-C8FBE1B71059}" type="presOf" srcId="{3F18C111-9A10-B946-A642-07468F1051EB}" destId="{C60FB855-D80C-2D47-8CCC-0F4D6DA1169B}" srcOrd="0" destOrd="0" presId="urn:microsoft.com/office/officeart/2008/layout/AlternatingHexagons"/>
    <dgm:cxn modelId="{EEAC4512-5D5A-4899-937D-7EA03BD7629C}" type="presOf" srcId="{686F9D2C-F5C0-1848-B312-119E08F49AB1}" destId="{AB3E46F4-C8FF-1341-8446-56AD4F3D120A}" srcOrd="0" destOrd="0" presId="urn:microsoft.com/office/officeart/2008/layout/AlternatingHexagons"/>
    <dgm:cxn modelId="{78A5CE11-95D2-4F20-887A-534BC816725B}" type="presParOf" srcId="{A0D3B1A2-F1DD-C64A-9B50-2D7F8ACD2D01}" destId="{F33E2C68-F19C-B243-A44B-0CF1676559D6}" srcOrd="0" destOrd="0" presId="urn:microsoft.com/office/officeart/2008/layout/AlternatingHexagons"/>
    <dgm:cxn modelId="{B4014A14-0D1F-4C41-8C69-9189EB52879F}" type="presParOf" srcId="{F33E2C68-F19C-B243-A44B-0CF1676559D6}" destId="{A3B9D2F1-CF60-944F-BA1B-562C590824C4}" srcOrd="0" destOrd="0" presId="urn:microsoft.com/office/officeart/2008/layout/AlternatingHexagons"/>
    <dgm:cxn modelId="{8C4BAA4C-ED3F-44F0-92E8-EB6053277D4C}" type="presParOf" srcId="{F33E2C68-F19C-B243-A44B-0CF1676559D6}" destId="{BCA86A01-9CC8-F84A-93D4-BBF89092A8C9}" srcOrd="1" destOrd="0" presId="urn:microsoft.com/office/officeart/2008/layout/AlternatingHexagons"/>
    <dgm:cxn modelId="{D6FD6667-D096-4771-AE3C-AEEC3126037C}" type="presParOf" srcId="{F33E2C68-F19C-B243-A44B-0CF1676559D6}" destId="{B4E39F43-0AEB-9F4A-A797-86900AEB90B4}" srcOrd="2" destOrd="0" presId="urn:microsoft.com/office/officeart/2008/layout/AlternatingHexagons"/>
    <dgm:cxn modelId="{83AFA749-9E28-4545-AE9A-EB9708A531AD}" type="presParOf" srcId="{F33E2C68-F19C-B243-A44B-0CF1676559D6}" destId="{AB80E156-C41A-2D40-B1BB-C74A9377EAC3}" srcOrd="3" destOrd="0" presId="urn:microsoft.com/office/officeart/2008/layout/AlternatingHexagons"/>
    <dgm:cxn modelId="{32322194-6314-4B31-AAA7-B702FF17DE80}" type="presParOf" srcId="{F33E2C68-F19C-B243-A44B-0CF1676559D6}" destId="{C60FB855-D80C-2D47-8CCC-0F4D6DA1169B}" srcOrd="4" destOrd="0" presId="urn:microsoft.com/office/officeart/2008/layout/AlternatingHexagons"/>
    <dgm:cxn modelId="{1732CA48-5DDC-48AC-B956-F1BEFE9DBAF3}" type="presParOf" srcId="{A0D3B1A2-F1DD-C64A-9B50-2D7F8ACD2D01}" destId="{038C9512-8E89-AA4B-BB32-6819B4431FB5}" srcOrd="1" destOrd="0" presId="urn:microsoft.com/office/officeart/2008/layout/AlternatingHexagons"/>
    <dgm:cxn modelId="{4161CDD3-CBE2-46F2-8988-8474662DD491}" type="presParOf" srcId="{A0D3B1A2-F1DD-C64A-9B50-2D7F8ACD2D01}" destId="{83EE295A-F23A-9641-89BE-10F117A6CCCC}" srcOrd="2" destOrd="0" presId="urn:microsoft.com/office/officeart/2008/layout/AlternatingHexagons"/>
    <dgm:cxn modelId="{36FDCDAF-380D-44E0-9038-BE79DAEBB4BA}" type="presParOf" srcId="{83EE295A-F23A-9641-89BE-10F117A6CCCC}" destId="{41AC1A90-190B-E047-9207-1C3924152B46}" srcOrd="0" destOrd="0" presId="urn:microsoft.com/office/officeart/2008/layout/AlternatingHexagons"/>
    <dgm:cxn modelId="{25024E50-9FCE-4F18-B7AF-A202A4DFBF3C}" type="presParOf" srcId="{83EE295A-F23A-9641-89BE-10F117A6CCCC}" destId="{51CBD6E5-4E8A-054E-B87D-F1D67972B221}" srcOrd="1" destOrd="0" presId="urn:microsoft.com/office/officeart/2008/layout/AlternatingHexagons"/>
    <dgm:cxn modelId="{D6993E08-141A-4687-9B12-C579676C5391}" type="presParOf" srcId="{83EE295A-F23A-9641-89BE-10F117A6CCCC}" destId="{A35F64D2-F0EA-7E4D-A507-7B6749702F7C}" srcOrd="2" destOrd="0" presId="urn:microsoft.com/office/officeart/2008/layout/AlternatingHexagons"/>
    <dgm:cxn modelId="{FB46A6D5-DB67-40E3-B433-96032687E064}" type="presParOf" srcId="{83EE295A-F23A-9641-89BE-10F117A6CCCC}" destId="{C737E28F-4677-1E41-B7B9-A2A205692011}" srcOrd="3" destOrd="0" presId="urn:microsoft.com/office/officeart/2008/layout/AlternatingHexagons"/>
    <dgm:cxn modelId="{42B8D317-7E93-4A63-83E2-B7D1982F1A56}" type="presParOf" srcId="{83EE295A-F23A-9641-89BE-10F117A6CCCC}" destId="{5B6A08DD-D46C-DD48-A97C-37B0A2AF9C80}" srcOrd="4" destOrd="0" presId="urn:microsoft.com/office/officeart/2008/layout/AlternatingHexagons"/>
    <dgm:cxn modelId="{AF4D2A1F-F22E-459F-B376-E016C3E87225}" type="presParOf" srcId="{A0D3B1A2-F1DD-C64A-9B50-2D7F8ACD2D01}" destId="{CA080AAF-A309-C04A-A3E0-88F005C6536E}" srcOrd="3" destOrd="0" presId="urn:microsoft.com/office/officeart/2008/layout/AlternatingHexagons"/>
    <dgm:cxn modelId="{B1BF9DE3-3ABB-4A1B-8271-C43BCCB4FD87}" type="presParOf" srcId="{A0D3B1A2-F1DD-C64A-9B50-2D7F8ACD2D01}" destId="{A8884D32-ECC4-084A-A6A6-7476F1F8C6A3}" srcOrd="4" destOrd="0" presId="urn:microsoft.com/office/officeart/2008/layout/AlternatingHexagons"/>
    <dgm:cxn modelId="{760E191E-1646-43DD-B958-817216F3E2B3}" type="presParOf" srcId="{A8884D32-ECC4-084A-A6A6-7476F1F8C6A3}" destId="{AB3E46F4-C8FF-1341-8446-56AD4F3D120A}" srcOrd="0" destOrd="0" presId="urn:microsoft.com/office/officeart/2008/layout/AlternatingHexagons"/>
    <dgm:cxn modelId="{C8FE4839-1DE0-4831-BF87-E3208CBE943E}" type="presParOf" srcId="{A8884D32-ECC4-084A-A6A6-7476F1F8C6A3}" destId="{350E9BF6-5DB5-A54A-AD15-44F1A0D89B15}" srcOrd="1" destOrd="0" presId="urn:microsoft.com/office/officeart/2008/layout/AlternatingHexagons"/>
    <dgm:cxn modelId="{2E1B7C3C-1E56-4689-9094-EF36958F9255}" type="presParOf" srcId="{A8884D32-ECC4-084A-A6A6-7476F1F8C6A3}" destId="{E2E51305-94ED-FC41-8F97-74E15741F813}" srcOrd="2" destOrd="0" presId="urn:microsoft.com/office/officeart/2008/layout/AlternatingHexagons"/>
    <dgm:cxn modelId="{B44B2705-CECA-42C7-9842-6FD28B72A241}" type="presParOf" srcId="{A8884D32-ECC4-084A-A6A6-7476F1F8C6A3}" destId="{26E278A9-B068-B24F-97DF-5F8B9259870B}" srcOrd="3" destOrd="0" presId="urn:microsoft.com/office/officeart/2008/layout/AlternatingHexagons"/>
    <dgm:cxn modelId="{C993EA21-8664-4E65-A597-5B7DD908E2E7}" type="presParOf" srcId="{A8884D32-ECC4-084A-A6A6-7476F1F8C6A3}" destId="{8211DA64-87E6-5449-9D27-B47CD666189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2A313A-9E43-AA48-A55E-3F8EA0BECA6D}" type="doc">
      <dgm:prSet loTypeId="urn:microsoft.com/office/officeart/2005/8/layout/default" loCatId="" qsTypeId="urn:microsoft.com/office/officeart/2005/8/quickstyle/simple4" qsCatId="simple" csTypeId="urn:microsoft.com/office/officeart/2005/8/colors/colorful3" csCatId="colorful" phldr="1"/>
      <dgm:spPr/>
      <dgm:t>
        <a:bodyPr/>
        <a:lstStyle/>
        <a:p>
          <a:endParaRPr lang="es-ES"/>
        </a:p>
      </dgm:t>
    </dgm:pt>
    <dgm:pt modelId="{DE76C0DE-1BF4-9342-8A56-65E6B82E9BC1}">
      <dgm:prSet phldrT="[Texto]"/>
      <dgm:spPr/>
      <dgm:t>
        <a:bodyPr/>
        <a:lstStyle/>
        <a:p>
          <a:r>
            <a:rPr lang="es-ES" dirty="0" smtClean="0">
              <a:latin typeface="Garamond"/>
              <a:cs typeface="Garamond"/>
            </a:rPr>
            <a:t>Nombre o seudónimo de quien la presenta</a:t>
          </a:r>
          <a:endParaRPr lang="es-ES" dirty="0">
            <a:latin typeface="Garamond"/>
            <a:cs typeface="Garamond"/>
          </a:endParaRPr>
        </a:p>
      </dgm:t>
    </dgm:pt>
    <dgm:pt modelId="{482AE89A-B7BB-1C47-966B-D41C09D15BAF}" type="parTrans" cxnId="{830766D8-A6A0-4140-A5F2-CB77D5CE2B1D}">
      <dgm:prSet/>
      <dgm:spPr/>
      <dgm:t>
        <a:bodyPr/>
        <a:lstStyle/>
        <a:p>
          <a:endParaRPr lang="es-ES"/>
        </a:p>
      </dgm:t>
    </dgm:pt>
    <dgm:pt modelId="{ED1B6366-3EC0-4C48-B470-E64B6C4D7387}" type="sibTrans" cxnId="{830766D8-A6A0-4140-A5F2-CB77D5CE2B1D}">
      <dgm:prSet/>
      <dgm:spPr/>
      <dgm:t>
        <a:bodyPr/>
        <a:lstStyle/>
        <a:p>
          <a:endParaRPr lang="es-ES"/>
        </a:p>
      </dgm:t>
    </dgm:pt>
    <dgm:pt modelId="{53A52CC7-B2E2-7E4A-9337-D0FE9EE364AF}">
      <dgm:prSet phldrT="[Texto]"/>
      <dgm:spPr/>
      <dgm:t>
        <a:bodyPr/>
        <a:lstStyle/>
        <a:p>
          <a:r>
            <a:rPr lang="es-ES" dirty="0" smtClean="0">
              <a:latin typeface="Garamond"/>
              <a:cs typeface="Garamond"/>
            </a:rPr>
            <a:t>Sujeto obligado que incumple con la publicación de información fundamental</a:t>
          </a:r>
          <a:endParaRPr lang="es-ES" dirty="0">
            <a:latin typeface="Garamond"/>
            <a:cs typeface="Garamond"/>
          </a:endParaRPr>
        </a:p>
      </dgm:t>
    </dgm:pt>
    <dgm:pt modelId="{81FB286F-82A3-A34F-9FD5-1FF1C0B521D3}" type="parTrans" cxnId="{25626979-B1AF-C944-8792-0C68BF3CFD9F}">
      <dgm:prSet/>
      <dgm:spPr/>
      <dgm:t>
        <a:bodyPr/>
        <a:lstStyle/>
        <a:p>
          <a:endParaRPr lang="es-ES"/>
        </a:p>
      </dgm:t>
    </dgm:pt>
    <dgm:pt modelId="{C0CCFB4D-3587-D346-BC38-8F863BC13641}" type="sibTrans" cxnId="{25626979-B1AF-C944-8792-0C68BF3CFD9F}">
      <dgm:prSet/>
      <dgm:spPr/>
      <dgm:t>
        <a:bodyPr/>
        <a:lstStyle/>
        <a:p>
          <a:endParaRPr lang="es-ES"/>
        </a:p>
      </dgm:t>
    </dgm:pt>
    <dgm:pt modelId="{D7146967-7F23-4F41-8226-7645B8F99D92}">
      <dgm:prSet phldrT="[Texto]"/>
      <dgm:spPr/>
      <dgm:t>
        <a:bodyPr/>
        <a:lstStyle/>
        <a:p>
          <a:r>
            <a:rPr lang="es-ES" dirty="0" smtClean="0">
              <a:latin typeface="Garamond"/>
              <a:cs typeface="Garamond"/>
            </a:rPr>
            <a:t>Datos precisos de los apartados y medios consultados de publicación, en los que es omiso el sujeto obligado</a:t>
          </a:r>
          <a:endParaRPr lang="es-ES" dirty="0">
            <a:latin typeface="Garamond"/>
            <a:cs typeface="Garamond"/>
          </a:endParaRPr>
        </a:p>
      </dgm:t>
    </dgm:pt>
    <dgm:pt modelId="{10AE4CF3-068E-2C48-AD80-09C05280CA61}" type="parTrans" cxnId="{B9992D5B-B66D-AA4F-88B6-7EF0CCDA5C94}">
      <dgm:prSet/>
      <dgm:spPr/>
      <dgm:t>
        <a:bodyPr/>
        <a:lstStyle/>
        <a:p>
          <a:endParaRPr lang="es-ES"/>
        </a:p>
      </dgm:t>
    </dgm:pt>
    <dgm:pt modelId="{DE9F12EA-5519-B540-82D5-964F6139D56B}" type="sibTrans" cxnId="{B9992D5B-B66D-AA4F-88B6-7EF0CCDA5C94}">
      <dgm:prSet/>
      <dgm:spPr/>
      <dgm:t>
        <a:bodyPr/>
        <a:lstStyle/>
        <a:p>
          <a:endParaRPr lang="es-ES"/>
        </a:p>
      </dgm:t>
    </dgm:pt>
    <dgm:pt modelId="{74E88848-2F6C-E049-86C5-93970F3E296F}">
      <dgm:prSet phldrT="[Texto]"/>
      <dgm:spPr/>
      <dgm:t>
        <a:bodyPr/>
        <a:lstStyle/>
        <a:p>
          <a:r>
            <a:rPr lang="es-ES" dirty="0" smtClean="0">
              <a:latin typeface="Garamond"/>
              <a:cs typeface="Garamond"/>
            </a:rPr>
            <a:t>Lugar y fecha de presentación</a:t>
          </a:r>
          <a:endParaRPr lang="es-ES" dirty="0">
            <a:latin typeface="Garamond"/>
            <a:cs typeface="Garamond"/>
          </a:endParaRPr>
        </a:p>
      </dgm:t>
    </dgm:pt>
    <dgm:pt modelId="{D53454AA-16DB-B940-AB3D-E363FF442C7D}" type="parTrans" cxnId="{5B00295A-D92F-8C4A-93FB-0EADD9D69E5E}">
      <dgm:prSet/>
      <dgm:spPr/>
      <dgm:t>
        <a:bodyPr/>
        <a:lstStyle/>
        <a:p>
          <a:endParaRPr lang="es-ES"/>
        </a:p>
      </dgm:t>
    </dgm:pt>
    <dgm:pt modelId="{0DFDB8E5-5E74-4B49-9506-7CB95F3B5BE1}" type="sibTrans" cxnId="{5B00295A-D92F-8C4A-93FB-0EADD9D69E5E}">
      <dgm:prSet/>
      <dgm:spPr/>
      <dgm:t>
        <a:bodyPr/>
        <a:lstStyle/>
        <a:p>
          <a:endParaRPr lang="es-ES"/>
        </a:p>
      </dgm:t>
    </dgm:pt>
    <dgm:pt modelId="{4F3298A9-8AFF-5045-8D4E-E32483ABD4F5}" type="pres">
      <dgm:prSet presAssocID="{0D2A313A-9E43-AA48-A55E-3F8EA0BECA6D}" presName="diagram" presStyleCnt="0">
        <dgm:presLayoutVars>
          <dgm:dir/>
          <dgm:resizeHandles val="exact"/>
        </dgm:presLayoutVars>
      </dgm:prSet>
      <dgm:spPr/>
      <dgm:t>
        <a:bodyPr/>
        <a:lstStyle/>
        <a:p>
          <a:endParaRPr lang="es-MX"/>
        </a:p>
      </dgm:t>
    </dgm:pt>
    <dgm:pt modelId="{D36F3D79-45B2-3B46-83E7-D6BD154F81B1}" type="pres">
      <dgm:prSet presAssocID="{DE76C0DE-1BF4-9342-8A56-65E6B82E9BC1}" presName="node" presStyleLbl="node1" presStyleIdx="0" presStyleCnt="4">
        <dgm:presLayoutVars>
          <dgm:bulletEnabled val="1"/>
        </dgm:presLayoutVars>
      </dgm:prSet>
      <dgm:spPr/>
      <dgm:t>
        <a:bodyPr/>
        <a:lstStyle/>
        <a:p>
          <a:endParaRPr lang="es-ES"/>
        </a:p>
      </dgm:t>
    </dgm:pt>
    <dgm:pt modelId="{9345E281-42B2-844F-954A-1BE8B2FE60DE}" type="pres">
      <dgm:prSet presAssocID="{ED1B6366-3EC0-4C48-B470-E64B6C4D7387}" presName="sibTrans" presStyleCnt="0"/>
      <dgm:spPr/>
    </dgm:pt>
    <dgm:pt modelId="{4A10C745-1217-034A-9089-1292D4D5ED2B}" type="pres">
      <dgm:prSet presAssocID="{53A52CC7-B2E2-7E4A-9337-D0FE9EE364AF}" presName="node" presStyleLbl="node1" presStyleIdx="1" presStyleCnt="4">
        <dgm:presLayoutVars>
          <dgm:bulletEnabled val="1"/>
        </dgm:presLayoutVars>
      </dgm:prSet>
      <dgm:spPr/>
      <dgm:t>
        <a:bodyPr/>
        <a:lstStyle/>
        <a:p>
          <a:endParaRPr lang="es-ES"/>
        </a:p>
      </dgm:t>
    </dgm:pt>
    <dgm:pt modelId="{469F2E63-6543-E440-8E93-DD00B3DEAF20}" type="pres">
      <dgm:prSet presAssocID="{C0CCFB4D-3587-D346-BC38-8F863BC13641}" presName="sibTrans" presStyleCnt="0"/>
      <dgm:spPr/>
    </dgm:pt>
    <dgm:pt modelId="{9676390E-4170-A347-940A-DCE76602AE2F}" type="pres">
      <dgm:prSet presAssocID="{D7146967-7F23-4F41-8226-7645B8F99D92}" presName="node" presStyleLbl="node1" presStyleIdx="2" presStyleCnt="4">
        <dgm:presLayoutVars>
          <dgm:bulletEnabled val="1"/>
        </dgm:presLayoutVars>
      </dgm:prSet>
      <dgm:spPr/>
      <dgm:t>
        <a:bodyPr/>
        <a:lstStyle/>
        <a:p>
          <a:endParaRPr lang="es-ES"/>
        </a:p>
      </dgm:t>
    </dgm:pt>
    <dgm:pt modelId="{DBE55BF2-1418-784A-A9AB-4DC18C3228B8}" type="pres">
      <dgm:prSet presAssocID="{DE9F12EA-5519-B540-82D5-964F6139D56B}" presName="sibTrans" presStyleCnt="0"/>
      <dgm:spPr/>
    </dgm:pt>
    <dgm:pt modelId="{5554068B-0CD2-464D-BEE4-A8CBC4413FF3}" type="pres">
      <dgm:prSet presAssocID="{74E88848-2F6C-E049-86C5-93970F3E296F}" presName="node" presStyleLbl="node1" presStyleIdx="3" presStyleCnt="4">
        <dgm:presLayoutVars>
          <dgm:bulletEnabled val="1"/>
        </dgm:presLayoutVars>
      </dgm:prSet>
      <dgm:spPr/>
      <dgm:t>
        <a:bodyPr/>
        <a:lstStyle/>
        <a:p>
          <a:endParaRPr lang="es-ES"/>
        </a:p>
      </dgm:t>
    </dgm:pt>
  </dgm:ptLst>
  <dgm:cxnLst>
    <dgm:cxn modelId="{25626979-B1AF-C944-8792-0C68BF3CFD9F}" srcId="{0D2A313A-9E43-AA48-A55E-3F8EA0BECA6D}" destId="{53A52CC7-B2E2-7E4A-9337-D0FE9EE364AF}" srcOrd="1" destOrd="0" parTransId="{81FB286F-82A3-A34F-9FD5-1FF1C0B521D3}" sibTransId="{C0CCFB4D-3587-D346-BC38-8F863BC13641}"/>
    <dgm:cxn modelId="{830766D8-A6A0-4140-A5F2-CB77D5CE2B1D}" srcId="{0D2A313A-9E43-AA48-A55E-3F8EA0BECA6D}" destId="{DE76C0DE-1BF4-9342-8A56-65E6B82E9BC1}" srcOrd="0" destOrd="0" parTransId="{482AE89A-B7BB-1C47-966B-D41C09D15BAF}" sibTransId="{ED1B6366-3EC0-4C48-B470-E64B6C4D7387}"/>
    <dgm:cxn modelId="{A9BDC3BC-872B-4649-A83D-824750C946CC}" type="presOf" srcId="{53A52CC7-B2E2-7E4A-9337-D0FE9EE364AF}" destId="{4A10C745-1217-034A-9089-1292D4D5ED2B}" srcOrd="0" destOrd="0" presId="urn:microsoft.com/office/officeart/2005/8/layout/default"/>
    <dgm:cxn modelId="{D5065A18-84DA-4703-A50D-CFA5F559B9E6}" type="presOf" srcId="{D7146967-7F23-4F41-8226-7645B8F99D92}" destId="{9676390E-4170-A347-940A-DCE76602AE2F}" srcOrd="0" destOrd="0" presId="urn:microsoft.com/office/officeart/2005/8/layout/default"/>
    <dgm:cxn modelId="{4C1B3C98-BA1C-41E2-ABBF-D9EFE2DE3D57}" type="presOf" srcId="{74E88848-2F6C-E049-86C5-93970F3E296F}" destId="{5554068B-0CD2-464D-BEE4-A8CBC4413FF3}" srcOrd="0" destOrd="0" presId="urn:microsoft.com/office/officeart/2005/8/layout/default"/>
    <dgm:cxn modelId="{778A3534-30AD-4689-AD63-7A24BB454D88}" type="presOf" srcId="{0D2A313A-9E43-AA48-A55E-3F8EA0BECA6D}" destId="{4F3298A9-8AFF-5045-8D4E-E32483ABD4F5}" srcOrd="0" destOrd="0" presId="urn:microsoft.com/office/officeart/2005/8/layout/default"/>
    <dgm:cxn modelId="{5B00295A-D92F-8C4A-93FB-0EADD9D69E5E}" srcId="{0D2A313A-9E43-AA48-A55E-3F8EA0BECA6D}" destId="{74E88848-2F6C-E049-86C5-93970F3E296F}" srcOrd="3" destOrd="0" parTransId="{D53454AA-16DB-B940-AB3D-E363FF442C7D}" sibTransId="{0DFDB8E5-5E74-4B49-9506-7CB95F3B5BE1}"/>
    <dgm:cxn modelId="{B9992D5B-B66D-AA4F-88B6-7EF0CCDA5C94}" srcId="{0D2A313A-9E43-AA48-A55E-3F8EA0BECA6D}" destId="{D7146967-7F23-4F41-8226-7645B8F99D92}" srcOrd="2" destOrd="0" parTransId="{10AE4CF3-068E-2C48-AD80-09C05280CA61}" sibTransId="{DE9F12EA-5519-B540-82D5-964F6139D56B}"/>
    <dgm:cxn modelId="{057F7EFE-2B7B-4E0E-82CC-DAEE12A28F47}" type="presOf" srcId="{DE76C0DE-1BF4-9342-8A56-65E6B82E9BC1}" destId="{D36F3D79-45B2-3B46-83E7-D6BD154F81B1}" srcOrd="0" destOrd="0" presId="urn:microsoft.com/office/officeart/2005/8/layout/default"/>
    <dgm:cxn modelId="{D4F8C885-1F1E-4DC9-8A81-066A9C3F9684}" type="presParOf" srcId="{4F3298A9-8AFF-5045-8D4E-E32483ABD4F5}" destId="{D36F3D79-45B2-3B46-83E7-D6BD154F81B1}" srcOrd="0" destOrd="0" presId="urn:microsoft.com/office/officeart/2005/8/layout/default"/>
    <dgm:cxn modelId="{881B7D9D-6F71-47EE-A82F-7D93C4494522}" type="presParOf" srcId="{4F3298A9-8AFF-5045-8D4E-E32483ABD4F5}" destId="{9345E281-42B2-844F-954A-1BE8B2FE60DE}" srcOrd="1" destOrd="0" presId="urn:microsoft.com/office/officeart/2005/8/layout/default"/>
    <dgm:cxn modelId="{74AA220E-BE52-4381-B9AE-8038C86928EA}" type="presParOf" srcId="{4F3298A9-8AFF-5045-8D4E-E32483ABD4F5}" destId="{4A10C745-1217-034A-9089-1292D4D5ED2B}" srcOrd="2" destOrd="0" presId="urn:microsoft.com/office/officeart/2005/8/layout/default"/>
    <dgm:cxn modelId="{69150F18-7B6C-4EA9-8C22-8E07F42CD659}" type="presParOf" srcId="{4F3298A9-8AFF-5045-8D4E-E32483ABD4F5}" destId="{469F2E63-6543-E440-8E93-DD00B3DEAF20}" srcOrd="3" destOrd="0" presId="urn:microsoft.com/office/officeart/2005/8/layout/default"/>
    <dgm:cxn modelId="{6CF7290B-DDA8-492A-9C3D-0BC41C41345D}" type="presParOf" srcId="{4F3298A9-8AFF-5045-8D4E-E32483ABD4F5}" destId="{9676390E-4170-A347-940A-DCE76602AE2F}" srcOrd="4" destOrd="0" presId="urn:microsoft.com/office/officeart/2005/8/layout/default"/>
    <dgm:cxn modelId="{167A919E-C190-465A-BF46-7315F99E4E1C}" type="presParOf" srcId="{4F3298A9-8AFF-5045-8D4E-E32483ABD4F5}" destId="{DBE55BF2-1418-784A-A9AB-4DC18C3228B8}" srcOrd="5" destOrd="0" presId="urn:microsoft.com/office/officeart/2005/8/layout/default"/>
    <dgm:cxn modelId="{AB35C387-5911-44F4-B0D1-0313F750C8DC}" type="presParOf" srcId="{4F3298A9-8AFF-5045-8D4E-E32483ABD4F5}" destId="{5554068B-0CD2-464D-BEE4-A8CBC4413FF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494308-AC58-6149-9BDB-55C737A03ECE}" type="doc">
      <dgm:prSet loTypeId="urn:microsoft.com/office/officeart/2005/8/layout/hProcess7" loCatId="" qsTypeId="urn:microsoft.com/office/officeart/2005/8/quickstyle/simple4" qsCatId="simple" csTypeId="urn:microsoft.com/office/officeart/2005/8/colors/accent5_5" csCatId="accent5" phldr="1"/>
      <dgm:spPr/>
      <dgm:t>
        <a:bodyPr/>
        <a:lstStyle/>
        <a:p>
          <a:endParaRPr lang="es-ES"/>
        </a:p>
      </dgm:t>
    </dgm:pt>
    <dgm:pt modelId="{6548195F-4720-7648-A335-0FA5584EB581}">
      <dgm:prSet phldrT="[Texto]"/>
      <dgm:spPr/>
      <dgm:t>
        <a:bodyPr/>
        <a:lstStyle/>
        <a:p>
          <a:pPr algn="l"/>
          <a:endParaRPr lang="es-ES" dirty="0" smtClean="0">
            <a:latin typeface="Garamond"/>
            <a:cs typeface="Garamond"/>
          </a:endParaRPr>
        </a:p>
        <a:p>
          <a:pPr algn="just"/>
          <a:r>
            <a:rPr lang="es-ES" dirty="0" smtClean="0">
              <a:latin typeface="Garamond"/>
              <a:cs typeface="Garamond"/>
            </a:rPr>
            <a:t>El ITEI debe notificar al sujeto obligado el recurso de transparencia, dentro de los dos días hábiles siguientes a su admisión.</a:t>
          </a:r>
          <a:endParaRPr lang="es-ES" dirty="0">
            <a:latin typeface="Garamond"/>
            <a:cs typeface="Garamond"/>
          </a:endParaRPr>
        </a:p>
      </dgm:t>
    </dgm:pt>
    <dgm:pt modelId="{CAAFA67A-867C-804D-8730-79D47EC37F3B}" type="parTrans" cxnId="{5F852CD4-13B4-5846-880A-5C588526CA20}">
      <dgm:prSet/>
      <dgm:spPr/>
      <dgm:t>
        <a:bodyPr/>
        <a:lstStyle/>
        <a:p>
          <a:endParaRPr lang="es-ES"/>
        </a:p>
      </dgm:t>
    </dgm:pt>
    <dgm:pt modelId="{1B322D60-CB21-EB40-98AC-4BFDC209F9C2}" type="sibTrans" cxnId="{5F852CD4-13B4-5846-880A-5C588526CA20}">
      <dgm:prSet/>
      <dgm:spPr/>
      <dgm:t>
        <a:bodyPr/>
        <a:lstStyle/>
        <a:p>
          <a:endParaRPr lang="es-ES"/>
        </a:p>
      </dgm:t>
    </dgm:pt>
    <dgm:pt modelId="{9BD3595D-8055-8747-B8CE-74EA2A57F15B}">
      <dgm:prSet phldrT="[Texto]"/>
      <dgm:spPr/>
      <dgm:t>
        <a:bodyPr/>
        <a:lstStyle/>
        <a:p>
          <a:endParaRPr lang="es-ES" dirty="0"/>
        </a:p>
      </dgm:t>
    </dgm:pt>
    <dgm:pt modelId="{BDDBA7D4-AF3B-FD4B-9B19-5949F3760037}" type="parTrans" cxnId="{B5681881-9720-AF4D-9208-874D1176DA92}">
      <dgm:prSet/>
      <dgm:spPr/>
      <dgm:t>
        <a:bodyPr/>
        <a:lstStyle/>
        <a:p>
          <a:endParaRPr lang="es-ES"/>
        </a:p>
      </dgm:t>
    </dgm:pt>
    <dgm:pt modelId="{1A1B171B-2DE4-F540-ACDA-4EA8DBFDFA77}" type="sibTrans" cxnId="{B5681881-9720-AF4D-9208-874D1176DA92}">
      <dgm:prSet/>
      <dgm:spPr/>
      <dgm:t>
        <a:bodyPr/>
        <a:lstStyle/>
        <a:p>
          <a:endParaRPr lang="es-ES"/>
        </a:p>
      </dgm:t>
    </dgm:pt>
    <dgm:pt modelId="{8842A864-8D4A-624A-944D-B65B7C9BD599}">
      <dgm:prSet phldrT="[Texto]"/>
      <dgm:spPr/>
      <dgm:t>
        <a:bodyPr/>
        <a:lstStyle/>
        <a:p>
          <a:pPr algn="just"/>
          <a:r>
            <a:rPr lang="es-ES" dirty="0" smtClean="0">
              <a:latin typeface="Garamond"/>
              <a:cs typeface="Garamond"/>
            </a:rPr>
            <a:t>El sujeto obligado debe enviar al ITEI un informe en contestación del recurso de transparencia, dentro de los cinco días hábiles siguientes a la notificación anterior.</a:t>
          </a:r>
          <a:endParaRPr lang="es-ES" dirty="0">
            <a:latin typeface="Garamond"/>
            <a:cs typeface="Garamond"/>
          </a:endParaRPr>
        </a:p>
      </dgm:t>
    </dgm:pt>
    <dgm:pt modelId="{B1D897A7-1CB6-8B49-8182-C723590DF78C}" type="parTrans" cxnId="{31CC31C1-A390-DF40-8416-80C35D36B812}">
      <dgm:prSet/>
      <dgm:spPr/>
      <dgm:t>
        <a:bodyPr/>
        <a:lstStyle/>
        <a:p>
          <a:endParaRPr lang="es-ES"/>
        </a:p>
      </dgm:t>
    </dgm:pt>
    <dgm:pt modelId="{4806C9BB-D0F0-F747-A95E-1AFE5A9B1509}" type="sibTrans" cxnId="{31CC31C1-A390-DF40-8416-80C35D36B812}">
      <dgm:prSet/>
      <dgm:spPr/>
      <dgm:t>
        <a:bodyPr/>
        <a:lstStyle/>
        <a:p>
          <a:endParaRPr lang="es-ES"/>
        </a:p>
      </dgm:t>
    </dgm:pt>
    <dgm:pt modelId="{E31E4D47-7782-0944-9458-9B66AD12F0A0}">
      <dgm:prSet phldrT="[Texto]"/>
      <dgm:spPr/>
      <dgm:t>
        <a:bodyPr/>
        <a:lstStyle/>
        <a:p>
          <a:endParaRPr lang="es-ES" dirty="0"/>
        </a:p>
      </dgm:t>
    </dgm:pt>
    <dgm:pt modelId="{DEDF976E-8390-034E-BB02-1BB7F64BA94D}" type="sibTrans" cxnId="{57F2A38D-E8A9-0E4C-BF69-C6FD169F8423}">
      <dgm:prSet/>
      <dgm:spPr/>
      <dgm:t>
        <a:bodyPr/>
        <a:lstStyle/>
        <a:p>
          <a:endParaRPr lang="es-ES"/>
        </a:p>
      </dgm:t>
    </dgm:pt>
    <dgm:pt modelId="{AF5D6F82-6C4F-4241-AA43-3F1521DE5760}" type="parTrans" cxnId="{57F2A38D-E8A9-0E4C-BF69-C6FD169F8423}">
      <dgm:prSet/>
      <dgm:spPr/>
      <dgm:t>
        <a:bodyPr/>
        <a:lstStyle/>
        <a:p>
          <a:endParaRPr lang="es-ES"/>
        </a:p>
      </dgm:t>
    </dgm:pt>
    <dgm:pt modelId="{2EB6E07A-0F83-214F-8FEF-EA11ADD42EFC}" type="pres">
      <dgm:prSet presAssocID="{4A494308-AC58-6149-9BDB-55C737A03ECE}" presName="Name0" presStyleCnt="0">
        <dgm:presLayoutVars>
          <dgm:dir/>
          <dgm:animLvl val="lvl"/>
          <dgm:resizeHandles val="exact"/>
        </dgm:presLayoutVars>
      </dgm:prSet>
      <dgm:spPr/>
      <dgm:t>
        <a:bodyPr/>
        <a:lstStyle/>
        <a:p>
          <a:endParaRPr lang="es-MX"/>
        </a:p>
      </dgm:t>
    </dgm:pt>
    <dgm:pt modelId="{AA8A48DC-32B3-BC4A-B45D-37A469281A68}" type="pres">
      <dgm:prSet presAssocID="{E31E4D47-7782-0944-9458-9B66AD12F0A0}" presName="compositeNode" presStyleCnt="0">
        <dgm:presLayoutVars>
          <dgm:bulletEnabled val="1"/>
        </dgm:presLayoutVars>
      </dgm:prSet>
      <dgm:spPr/>
    </dgm:pt>
    <dgm:pt modelId="{B9C954C8-4EBA-ED4F-8616-9CA77A19A08B}" type="pres">
      <dgm:prSet presAssocID="{E31E4D47-7782-0944-9458-9B66AD12F0A0}" presName="bgRect" presStyleLbl="node1" presStyleIdx="0" presStyleCnt="2" custScaleX="90486" custLinFactNeighborX="-2879"/>
      <dgm:spPr/>
      <dgm:t>
        <a:bodyPr/>
        <a:lstStyle/>
        <a:p>
          <a:endParaRPr lang="es-ES"/>
        </a:p>
      </dgm:t>
    </dgm:pt>
    <dgm:pt modelId="{6FEF8A5E-F864-2642-8669-E80D71AAA383}" type="pres">
      <dgm:prSet presAssocID="{E31E4D47-7782-0944-9458-9B66AD12F0A0}" presName="parentNode" presStyleLbl="node1" presStyleIdx="0" presStyleCnt="2">
        <dgm:presLayoutVars>
          <dgm:chMax val="0"/>
          <dgm:bulletEnabled val="1"/>
        </dgm:presLayoutVars>
      </dgm:prSet>
      <dgm:spPr/>
      <dgm:t>
        <a:bodyPr/>
        <a:lstStyle/>
        <a:p>
          <a:endParaRPr lang="es-ES"/>
        </a:p>
      </dgm:t>
    </dgm:pt>
    <dgm:pt modelId="{31D1E9F1-A37D-4B4D-A4B8-03A5BC734ED4}" type="pres">
      <dgm:prSet presAssocID="{E31E4D47-7782-0944-9458-9B66AD12F0A0}" presName="childNode" presStyleLbl="node1" presStyleIdx="0" presStyleCnt="2">
        <dgm:presLayoutVars>
          <dgm:bulletEnabled val="1"/>
        </dgm:presLayoutVars>
      </dgm:prSet>
      <dgm:spPr/>
      <dgm:t>
        <a:bodyPr/>
        <a:lstStyle/>
        <a:p>
          <a:endParaRPr lang="es-ES"/>
        </a:p>
      </dgm:t>
    </dgm:pt>
    <dgm:pt modelId="{BE10C5CF-8E15-0E4B-86EC-4CBFBA0DD254}" type="pres">
      <dgm:prSet presAssocID="{DEDF976E-8390-034E-BB02-1BB7F64BA94D}" presName="hSp" presStyleCnt="0"/>
      <dgm:spPr/>
    </dgm:pt>
    <dgm:pt modelId="{07A51A1F-2305-5D42-88C3-0D054FDBD17C}" type="pres">
      <dgm:prSet presAssocID="{DEDF976E-8390-034E-BB02-1BB7F64BA94D}" presName="vProcSp" presStyleCnt="0"/>
      <dgm:spPr/>
    </dgm:pt>
    <dgm:pt modelId="{6F52F0FE-307E-DE41-9EA0-1F6159AB2935}" type="pres">
      <dgm:prSet presAssocID="{DEDF976E-8390-034E-BB02-1BB7F64BA94D}" presName="vSp1" presStyleCnt="0"/>
      <dgm:spPr/>
    </dgm:pt>
    <dgm:pt modelId="{5A0043C0-77A7-2643-8B8A-6B14E6EF2878}" type="pres">
      <dgm:prSet presAssocID="{DEDF976E-8390-034E-BB02-1BB7F64BA94D}" presName="simulatedConn" presStyleLbl="solidFgAcc1" presStyleIdx="0" presStyleCnt="1"/>
      <dgm:spPr/>
    </dgm:pt>
    <dgm:pt modelId="{BB81064F-A03D-C349-BA8A-F9FF48534906}" type="pres">
      <dgm:prSet presAssocID="{DEDF976E-8390-034E-BB02-1BB7F64BA94D}" presName="vSp2" presStyleCnt="0"/>
      <dgm:spPr/>
    </dgm:pt>
    <dgm:pt modelId="{8C053856-342E-6446-835F-23C2A91E80DB}" type="pres">
      <dgm:prSet presAssocID="{DEDF976E-8390-034E-BB02-1BB7F64BA94D}" presName="sibTrans" presStyleCnt="0"/>
      <dgm:spPr/>
    </dgm:pt>
    <dgm:pt modelId="{9C5D7CAB-62FC-7E4C-A2C3-EC8CA751BBDE}" type="pres">
      <dgm:prSet presAssocID="{9BD3595D-8055-8747-B8CE-74EA2A57F15B}" presName="compositeNode" presStyleCnt="0">
        <dgm:presLayoutVars>
          <dgm:bulletEnabled val="1"/>
        </dgm:presLayoutVars>
      </dgm:prSet>
      <dgm:spPr/>
    </dgm:pt>
    <dgm:pt modelId="{717E5AD1-28B1-F942-8DEB-F2D68D5816D3}" type="pres">
      <dgm:prSet presAssocID="{9BD3595D-8055-8747-B8CE-74EA2A57F15B}" presName="bgRect" presStyleLbl="node1" presStyleIdx="1" presStyleCnt="2" custLinFactNeighborY="865"/>
      <dgm:spPr/>
      <dgm:t>
        <a:bodyPr/>
        <a:lstStyle/>
        <a:p>
          <a:endParaRPr lang="es-ES"/>
        </a:p>
      </dgm:t>
    </dgm:pt>
    <dgm:pt modelId="{96B05274-31EC-7442-8AE9-44C96017DBA8}" type="pres">
      <dgm:prSet presAssocID="{9BD3595D-8055-8747-B8CE-74EA2A57F15B}" presName="parentNode" presStyleLbl="node1" presStyleIdx="1" presStyleCnt="2">
        <dgm:presLayoutVars>
          <dgm:chMax val="0"/>
          <dgm:bulletEnabled val="1"/>
        </dgm:presLayoutVars>
      </dgm:prSet>
      <dgm:spPr/>
      <dgm:t>
        <a:bodyPr/>
        <a:lstStyle/>
        <a:p>
          <a:endParaRPr lang="es-ES"/>
        </a:p>
      </dgm:t>
    </dgm:pt>
    <dgm:pt modelId="{0363230A-6E4B-6949-8C4F-B9046EEB56F6}" type="pres">
      <dgm:prSet presAssocID="{9BD3595D-8055-8747-B8CE-74EA2A57F15B}" presName="childNode" presStyleLbl="node1" presStyleIdx="1" presStyleCnt="2">
        <dgm:presLayoutVars>
          <dgm:bulletEnabled val="1"/>
        </dgm:presLayoutVars>
      </dgm:prSet>
      <dgm:spPr/>
      <dgm:t>
        <a:bodyPr/>
        <a:lstStyle/>
        <a:p>
          <a:endParaRPr lang="es-ES"/>
        </a:p>
      </dgm:t>
    </dgm:pt>
  </dgm:ptLst>
  <dgm:cxnLst>
    <dgm:cxn modelId="{40722DE8-3770-48FF-9500-D34C566B83BA}" type="presOf" srcId="{E31E4D47-7782-0944-9458-9B66AD12F0A0}" destId="{6FEF8A5E-F864-2642-8669-E80D71AAA383}" srcOrd="1" destOrd="0" presId="urn:microsoft.com/office/officeart/2005/8/layout/hProcess7"/>
    <dgm:cxn modelId="{57F2A38D-E8A9-0E4C-BF69-C6FD169F8423}" srcId="{4A494308-AC58-6149-9BDB-55C737A03ECE}" destId="{E31E4D47-7782-0944-9458-9B66AD12F0A0}" srcOrd="0" destOrd="0" parTransId="{AF5D6F82-6C4F-4241-AA43-3F1521DE5760}" sibTransId="{DEDF976E-8390-034E-BB02-1BB7F64BA94D}"/>
    <dgm:cxn modelId="{31CC31C1-A390-DF40-8416-80C35D36B812}" srcId="{9BD3595D-8055-8747-B8CE-74EA2A57F15B}" destId="{8842A864-8D4A-624A-944D-B65B7C9BD599}" srcOrd="0" destOrd="0" parTransId="{B1D897A7-1CB6-8B49-8182-C723590DF78C}" sibTransId="{4806C9BB-D0F0-F747-A95E-1AFE5A9B1509}"/>
    <dgm:cxn modelId="{C654CAF4-F5B1-4163-89C8-AD871D34A594}" type="presOf" srcId="{9BD3595D-8055-8747-B8CE-74EA2A57F15B}" destId="{96B05274-31EC-7442-8AE9-44C96017DBA8}" srcOrd="1" destOrd="0" presId="urn:microsoft.com/office/officeart/2005/8/layout/hProcess7"/>
    <dgm:cxn modelId="{075FF45C-724D-4A44-9556-F80D4E84F4E6}" type="presOf" srcId="{9BD3595D-8055-8747-B8CE-74EA2A57F15B}" destId="{717E5AD1-28B1-F942-8DEB-F2D68D5816D3}" srcOrd="0" destOrd="0" presId="urn:microsoft.com/office/officeart/2005/8/layout/hProcess7"/>
    <dgm:cxn modelId="{AC053943-FC4E-4AF5-AEEF-03F28FAE794A}" type="presOf" srcId="{8842A864-8D4A-624A-944D-B65B7C9BD599}" destId="{0363230A-6E4B-6949-8C4F-B9046EEB56F6}" srcOrd="0" destOrd="0" presId="urn:microsoft.com/office/officeart/2005/8/layout/hProcess7"/>
    <dgm:cxn modelId="{CBC80D07-AEE6-4909-A0E2-063EB41ED09F}" type="presOf" srcId="{E31E4D47-7782-0944-9458-9B66AD12F0A0}" destId="{B9C954C8-4EBA-ED4F-8616-9CA77A19A08B}" srcOrd="0" destOrd="0" presId="urn:microsoft.com/office/officeart/2005/8/layout/hProcess7"/>
    <dgm:cxn modelId="{65E2A046-6B75-4E01-8173-51FD3C1789AF}" type="presOf" srcId="{6548195F-4720-7648-A335-0FA5584EB581}" destId="{31D1E9F1-A37D-4B4D-A4B8-03A5BC734ED4}" srcOrd="0" destOrd="0" presId="urn:microsoft.com/office/officeart/2005/8/layout/hProcess7"/>
    <dgm:cxn modelId="{5F852CD4-13B4-5846-880A-5C588526CA20}" srcId="{E31E4D47-7782-0944-9458-9B66AD12F0A0}" destId="{6548195F-4720-7648-A335-0FA5584EB581}" srcOrd="0" destOrd="0" parTransId="{CAAFA67A-867C-804D-8730-79D47EC37F3B}" sibTransId="{1B322D60-CB21-EB40-98AC-4BFDC209F9C2}"/>
    <dgm:cxn modelId="{233CB0F6-C13C-49E5-BAD9-381442FAD66A}" type="presOf" srcId="{4A494308-AC58-6149-9BDB-55C737A03ECE}" destId="{2EB6E07A-0F83-214F-8FEF-EA11ADD42EFC}" srcOrd="0" destOrd="0" presId="urn:microsoft.com/office/officeart/2005/8/layout/hProcess7"/>
    <dgm:cxn modelId="{B5681881-9720-AF4D-9208-874D1176DA92}" srcId="{4A494308-AC58-6149-9BDB-55C737A03ECE}" destId="{9BD3595D-8055-8747-B8CE-74EA2A57F15B}" srcOrd="1" destOrd="0" parTransId="{BDDBA7D4-AF3B-FD4B-9B19-5949F3760037}" sibTransId="{1A1B171B-2DE4-F540-ACDA-4EA8DBFDFA77}"/>
    <dgm:cxn modelId="{1DAA1605-99A6-4E70-A263-E3AF51938C6A}" type="presParOf" srcId="{2EB6E07A-0F83-214F-8FEF-EA11ADD42EFC}" destId="{AA8A48DC-32B3-BC4A-B45D-37A469281A68}" srcOrd="0" destOrd="0" presId="urn:microsoft.com/office/officeart/2005/8/layout/hProcess7"/>
    <dgm:cxn modelId="{4F744160-2ED5-48F7-B586-BAA7D1B34C2B}" type="presParOf" srcId="{AA8A48DC-32B3-BC4A-B45D-37A469281A68}" destId="{B9C954C8-4EBA-ED4F-8616-9CA77A19A08B}" srcOrd="0" destOrd="0" presId="urn:microsoft.com/office/officeart/2005/8/layout/hProcess7"/>
    <dgm:cxn modelId="{3FE95E44-CD3E-450B-B259-6B9F9DD594B4}" type="presParOf" srcId="{AA8A48DC-32B3-BC4A-B45D-37A469281A68}" destId="{6FEF8A5E-F864-2642-8669-E80D71AAA383}" srcOrd="1" destOrd="0" presId="urn:microsoft.com/office/officeart/2005/8/layout/hProcess7"/>
    <dgm:cxn modelId="{8B146338-557A-46F3-BD83-61511A73C33A}" type="presParOf" srcId="{AA8A48DC-32B3-BC4A-B45D-37A469281A68}" destId="{31D1E9F1-A37D-4B4D-A4B8-03A5BC734ED4}" srcOrd="2" destOrd="0" presId="urn:microsoft.com/office/officeart/2005/8/layout/hProcess7"/>
    <dgm:cxn modelId="{47A35149-BF56-4831-AF80-17C6FDF31CFC}" type="presParOf" srcId="{2EB6E07A-0F83-214F-8FEF-EA11ADD42EFC}" destId="{BE10C5CF-8E15-0E4B-86EC-4CBFBA0DD254}" srcOrd="1" destOrd="0" presId="urn:microsoft.com/office/officeart/2005/8/layout/hProcess7"/>
    <dgm:cxn modelId="{CBBF2FF8-EF27-448C-9713-B7C126C9F237}" type="presParOf" srcId="{2EB6E07A-0F83-214F-8FEF-EA11ADD42EFC}" destId="{07A51A1F-2305-5D42-88C3-0D054FDBD17C}" srcOrd="2" destOrd="0" presId="urn:microsoft.com/office/officeart/2005/8/layout/hProcess7"/>
    <dgm:cxn modelId="{5986BDA3-7343-4B7D-8392-431212899011}" type="presParOf" srcId="{07A51A1F-2305-5D42-88C3-0D054FDBD17C}" destId="{6F52F0FE-307E-DE41-9EA0-1F6159AB2935}" srcOrd="0" destOrd="0" presId="urn:microsoft.com/office/officeart/2005/8/layout/hProcess7"/>
    <dgm:cxn modelId="{4516E956-5A33-4997-A497-6A64E798A002}" type="presParOf" srcId="{07A51A1F-2305-5D42-88C3-0D054FDBD17C}" destId="{5A0043C0-77A7-2643-8B8A-6B14E6EF2878}" srcOrd="1" destOrd="0" presId="urn:microsoft.com/office/officeart/2005/8/layout/hProcess7"/>
    <dgm:cxn modelId="{96BE481E-5FD1-471D-96FC-CD529A02BD29}" type="presParOf" srcId="{07A51A1F-2305-5D42-88C3-0D054FDBD17C}" destId="{BB81064F-A03D-C349-BA8A-F9FF48534906}" srcOrd="2" destOrd="0" presId="urn:microsoft.com/office/officeart/2005/8/layout/hProcess7"/>
    <dgm:cxn modelId="{0C878B7E-D9EE-4D0A-B9AD-71B96ABA0712}" type="presParOf" srcId="{2EB6E07A-0F83-214F-8FEF-EA11ADD42EFC}" destId="{8C053856-342E-6446-835F-23C2A91E80DB}" srcOrd="3" destOrd="0" presId="urn:microsoft.com/office/officeart/2005/8/layout/hProcess7"/>
    <dgm:cxn modelId="{8497006E-EA96-42CE-8BC4-67ACFE7642A2}" type="presParOf" srcId="{2EB6E07A-0F83-214F-8FEF-EA11ADD42EFC}" destId="{9C5D7CAB-62FC-7E4C-A2C3-EC8CA751BBDE}" srcOrd="4" destOrd="0" presId="urn:microsoft.com/office/officeart/2005/8/layout/hProcess7"/>
    <dgm:cxn modelId="{D7BA5974-3083-4D79-A9C5-755F89C4E53E}" type="presParOf" srcId="{9C5D7CAB-62FC-7E4C-A2C3-EC8CA751BBDE}" destId="{717E5AD1-28B1-F942-8DEB-F2D68D5816D3}" srcOrd="0" destOrd="0" presId="urn:microsoft.com/office/officeart/2005/8/layout/hProcess7"/>
    <dgm:cxn modelId="{0A457FC9-8F28-40B4-997B-1372F29AB5A4}" type="presParOf" srcId="{9C5D7CAB-62FC-7E4C-A2C3-EC8CA751BBDE}" destId="{96B05274-31EC-7442-8AE9-44C96017DBA8}" srcOrd="1" destOrd="0" presId="urn:microsoft.com/office/officeart/2005/8/layout/hProcess7"/>
    <dgm:cxn modelId="{DAA48B7F-7275-4D0D-BCC9-FF1C20D73F09}" type="presParOf" srcId="{9C5D7CAB-62FC-7E4C-A2C3-EC8CA751BBDE}" destId="{0363230A-6E4B-6949-8C4F-B9046EEB56F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CA7122-507F-8747-86EF-EE036FD05C49}" type="doc">
      <dgm:prSet loTypeId="urn:microsoft.com/office/officeart/2005/8/layout/vList2" loCatId="" qsTypeId="urn:microsoft.com/office/officeart/2005/8/quickstyle/simple4" qsCatId="simple" csTypeId="urn:microsoft.com/office/officeart/2005/8/colors/accent5_3" csCatId="accent5" phldr="1"/>
      <dgm:spPr/>
      <dgm:t>
        <a:bodyPr/>
        <a:lstStyle/>
        <a:p>
          <a:endParaRPr lang="es-ES"/>
        </a:p>
      </dgm:t>
    </dgm:pt>
    <dgm:pt modelId="{B345EFB2-992A-374F-A9E7-965AFB80E296}">
      <dgm:prSet phldrT="[Texto]"/>
      <dgm:spPr/>
      <dgm:t>
        <a:bodyPr/>
        <a:lstStyle/>
        <a:p>
          <a:r>
            <a:rPr lang="es-ES" dirty="0" smtClean="0">
              <a:latin typeface="Garamond"/>
              <a:cs typeface="Garamond"/>
            </a:rPr>
            <a:t>El sujeto obligado debe cumplir lo que haya ordenado el ITEI dentro del plazo que se le marque, que no podrán ser más de 30 días hábiles.</a:t>
          </a:r>
          <a:endParaRPr lang="es-ES" dirty="0">
            <a:latin typeface="Garamond"/>
            <a:cs typeface="Garamond"/>
          </a:endParaRPr>
        </a:p>
      </dgm:t>
    </dgm:pt>
    <dgm:pt modelId="{9DA14367-95B0-8141-B622-887038D93BA9}" type="parTrans" cxnId="{F208A2D4-3F1C-7347-B9B9-2E9C40B21EC2}">
      <dgm:prSet/>
      <dgm:spPr/>
      <dgm:t>
        <a:bodyPr/>
        <a:lstStyle/>
        <a:p>
          <a:endParaRPr lang="es-ES"/>
        </a:p>
      </dgm:t>
    </dgm:pt>
    <dgm:pt modelId="{CC05E1AC-270B-3F44-8636-1E39CC7E0679}" type="sibTrans" cxnId="{F208A2D4-3F1C-7347-B9B9-2E9C40B21EC2}">
      <dgm:prSet/>
      <dgm:spPr/>
      <dgm:t>
        <a:bodyPr/>
        <a:lstStyle/>
        <a:p>
          <a:endParaRPr lang="es-ES"/>
        </a:p>
      </dgm:t>
    </dgm:pt>
    <dgm:pt modelId="{A4B2FB6C-45A1-F544-AE82-852CCC9B89AB}">
      <dgm:prSet phldrT="[Texto]"/>
      <dgm:spPr/>
      <dgm:t>
        <a:bodyPr/>
        <a:lstStyle/>
        <a:p>
          <a:pPr algn="just"/>
          <a:r>
            <a:rPr lang="es-ES" dirty="0" smtClean="0">
              <a:latin typeface="Garamond"/>
              <a:cs typeface="Garamond"/>
            </a:rPr>
            <a:t>Si el sujeto obligado </a:t>
          </a:r>
          <a:r>
            <a:rPr lang="es-ES" u="sng" dirty="0" smtClean="0">
              <a:latin typeface="Garamond"/>
              <a:cs typeface="Garamond"/>
            </a:rPr>
            <a:t>incumple</a:t>
          </a:r>
          <a:r>
            <a:rPr lang="es-ES" dirty="0" smtClean="0">
              <a:latin typeface="Garamond"/>
              <a:cs typeface="Garamond"/>
            </a:rPr>
            <a:t> con la resolución en el plazo anterior, el ITEI le </a:t>
          </a:r>
          <a:r>
            <a:rPr lang="es-ES" u="sng" dirty="0" smtClean="0">
              <a:latin typeface="Garamond"/>
              <a:cs typeface="Garamond"/>
            </a:rPr>
            <a:t>impondrá </a:t>
          </a:r>
          <a:r>
            <a:rPr lang="es-ES" b="1" u="sng" dirty="0" smtClean="0">
              <a:solidFill>
                <a:srgbClr val="FF0000"/>
              </a:solidFill>
              <a:latin typeface="Garamond"/>
              <a:cs typeface="Garamond"/>
            </a:rPr>
            <a:t>una amonestación pública con copia al expediente laboral del responsable</a:t>
          </a:r>
          <a:r>
            <a:rPr lang="es-ES" dirty="0" smtClean="0">
              <a:latin typeface="Garamond"/>
              <a:cs typeface="Garamond"/>
            </a:rPr>
            <a:t>, y le concederá un plazo de </a:t>
          </a:r>
          <a:r>
            <a:rPr lang="es-ES" u="sng" dirty="0" smtClean="0">
              <a:latin typeface="Garamond"/>
              <a:cs typeface="Garamond"/>
            </a:rPr>
            <a:t>hasta diez días </a:t>
          </a:r>
          <a:r>
            <a:rPr lang="es-ES" dirty="0" smtClean="0">
              <a:latin typeface="Garamond"/>
              <a:cs typeface="Garamond"/>
            </a:rPr>
            <a:t>hábiles para el cumplimiento.</a:t>
          </a:r>
          <a:endParaRPr lang="es-ES" dirty="0">
            <a:latin typeface="Garamond"/>
            <a:cs typeface="Garamond"/>
          </a:endParaRPr>
        </a:p>
      </dgm:t>
    </dgm:pt>
    <dgm:pt modelId="{1387B306-F613-DA46-A739-D9E0A9343562}" type="parTrans" cxnId="{70746AAB-802C-EB4C-9144-D3731C3B9CB1}">
      <dgm:prSet/>
      <dgm:spPr/>
      <dgm:t>
        <a:bodyPr/>
        <a:lstStyle/>
        <a:p>
          <a:endParaRPr lang="es-ES"/>
        </a:p>
      </dgm:t>
    </dgm:pt>
    <dgm:pt modelId="{B8A54FA3-6A2A-064B-914B-6BA1383F67ED}" type="sibTrans" cxnId="{70746AAB-802C-EB4C-9144-D3731C3B9CB1}">
      <dgm:prSet/>
      <dgm:spPr/>
      <dgm:t>
        <a:bodyPr/>
        <a:lstStyle/>
        <a:p>
          <a:endParaRPr lang="es-ES"/>
        </a:p>
      </dgm:t>
    </dgm:pt>
    <dgm:pt modelId="{87106034-ADB0-1945-8CEF-EF57427BA1C5}" type="pres">
      <dgm:prSet presAssocID="{56CA7122-507F-8747-86EF-EE036FD05C49}" presName="linear" presStyleCnt="0">
        <dgm:presLayoutVars>
          <dgm:animLvl val="lvl"/>
          <dgm:resizeHandles val="exact"/>
        </dgm:presLayoutVars>
      </dgm:prSet>
      <dgm:spPr/>
      <dgm:t>
        <a:bodyPr/>
        <a:lstStyle/>
        <a:p>
          <a:endParaRPr lang="es-MX"/>
        </a:p>
      </dgm:t>
    </dgm:pt>
    <dgm:pt modelId="{8B6CB68B-2B42-7243-B303-15D16A831909}" type="pres">
      <dgm:prSet presAssocID="{B345EFB2-992A-374F-A9E7-965AFB80E296}" presName="parentText" presStyleLbl="node1" presStyleIdx="0" presStyleCnt="2">
        <dgm:presLayoutVars>
          <dgm:chMax val="0"/>
          <dgm:bulletEnabled val="1"/>
        </dgm:presLayoutVars>
      </dgm:prSet>
      <dgm:spPr/>
      <dgm:t>
        <a:bodyPr/>
        <a:lstStyle/>
        <a:p>
          <a:endParaRPr lang="es-ES"/>
        </a:p>
      </dgm:t>
    </dgm:pt>
    <dgm:pt modelId="{133B9250-CD8A-124A-9378-F2024A107A47}" type="pres">
      <dgm:prSet presAssocID="{CC05E1AC-270B-3F44-8636-1E39CC7E0679}" presName="spacer" presStyleCnt="0"/>
      <dgm:spPr/>
    </dgm:pt>
    <dgm:pt modelId="{2526C284-788D-BB41-B481-F5E7E659E0D4}" type="pres">
      <dgm:prSet presAssocID="{A4B2FB6C-45A1-F544-AE82-852CCC9B89AB}" presName="parentText" presStyleLbl="node1" presStyleIdx="1" presStyleCnt="2">
        <dgm:presLayoutVars>
          <dgm:chMax val="0"/>
          <dgm:bulletEnabled val="1"/>
        </dgm:presLayoutVars>
      </dgm:prSet>
      <dgm:spPr/>
      <dgm:t>
        <a:bodyPr/>
        <a:lstStyle/>
        <a:p>
          <a:endParaRPr lang="es-ES"/>
        </a:p>
      </dgm:t>
    </dgm:pt>
  </dgm:ptLst>
  <dgm:cxnLst>
    <dgm:cxn modelId="{D8E0036C-C50B-4546-9683-36852F4F593F}" type="presOf" srcId="{56CA7122-507F-8747-86EF-EE036FD05C49}" destId="{87106034-ADB0-1945-8CEF-EF57427BA1C5}" srcOrd="0" destOrd="0" presId="urn:microsoft.com/office/officeart/2005/8/layout/vList2"/>
    <dgm:cxn modelId="{70746AAB-802C-EB4C-9144-D3731C3B9CB1}" srcId="{56CA7122-507F-8747-86EF-EE036FD05C49}" destId="{A4B2FB6C-45A1-F544-AE82-852CCC9B89AB}" srcOrd="1" destOrd="0" parTransId="{1387B306-F613-DA46-A739-D9E0A9343562}" sibTransId="{B8A54FA3-6A2A-064B-914B-6BA1383F67ED}"/>
    <dgm:cxn modelId="{E613F099-80E7-4119-911A-4D1BEE03E547}" type="presOf" srcId="{B345EFB2-992A-374F-A9E7-965AFB80E296}" destId="{8B6CB68B-2B42-7243-B303-15D16A831909}" srcOrd="0" destOrd="0" presId="urn:microsoft.com/office/officeart/2005/8/layout/vList2"/>
    <dgm:cxn modelId="{9E70A0CF-D93D-4861-B2FA-C23FE6DF2278}" type="presOf" srcId="{A4B2FB6C-45A1-F544-AE82-852CCC9B89AB}" destId="{2526C284-788D-BB41-B481-F5E7E659E0D4}" srcOrd="0" destOrd="0" presId="urn:microsoft.com/office/officeart/2005/8/layout/vList2"/>
    <dgm:cxn modelId="{F208A2D4-3F1C-7347-B9B9-2E9C40B21EC2}" srcId="{56CA7122-507F-8747-86EF-EE036FD05C49}" destId="{B345EFB2-992A-374F-A9E7-965AFB80E296}" srcOrd="0" destOrd="0" parTransId="{9DA14367-95B0-8141-B622-887038D93BA9}" sibTransId="{CC05E1AC-270B-3F44-8636-1E39CC7E0679}"/>
    <dgm:cxn modelId="{4EA77930-CC9A-490D-8D9F-98D54E84F48E}" type="presParOf" srcId="{87106034-ADB0-1945-8CEF-EF57427BA1C5}" destId="{8B6CB68B-2B42-7243-B303-15D16A831909}" srcOrd="0" destOrd="0" presId="urn:microsoft.com/office/officeart/2005/8/layout/vList2"/>
    <dgm:cxn modelId="{CFE91E57-0948-4FD7-87FA-0FF388A5695F}" type="presParOf" srcId="{87106034-ADB0-1945-8CEF-EF57427BA1C5}" destId="{133B9250-CD8A-124A-9378-F2024A107A47}" srcOrd="1" destOrd="0" presId="urn:microsoft.com/office/officeart/2005/8/layout/vList2"/>
    <dgm:cxn modelId="{F8491AE9-B01C-4368-AED4-FDC658EA2A21}" type="presParOf" srcId="{87106034-ADB0-1945-8CEF-EF57427BA1C5}" destId="{2526C284-788D-BB41-B481-F5E7E659E0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CA7122-507F-8747-86EF-EE036FD05C49}" type="doc">
      <dgm:prSet loTypeId="urn:microsoft.com/office/officeart/2005/8/layout/vList2" loCatId="" qsTypeId="urn:microsoft.com/office/officeart/2005/8/quickstyle/simple4" qsCatId="simple" csTypeId="urn:microsoft.com/office/officeart/2005/8/colors/accent5_3" csCatId="accent5" phldr="1"/>
      <dgm:spPr/>
      <dgm:t>
        <a:bodyPr/>
        <a:lstStyle/>
        <a:p>
          <a:endParaRPr lang="es-ES"/>
        </a:p>
      </dgm:t>
    </dgm:pt>
    <dgm:pt modelId="{711BE9A6-5092-2F4A-9CCD-A421A0BC41E6}">
      <dgm:prSet custT="1"/>
      <dgm:spPr/>
      <dgm:t>
        <a:bodyPr/>
        <a:lstStyle/>
        <a:p>
          <a:pPr algn="just"/>
          <a:r>
            <a:rPr lang="es-ES" sz="2400" dirty="0" smtClean="0">
              <a:latin typeface="Garamond"/>
              <a:cs typeface="Garamond"/>
            </a:rPr>
            <a:t>Si el sujeto obligado </a:t>
          </a:r>
          <a:r>
            <a:rPr lang="es-ES" sz="2400" u="sng" dirty="0" smtClean="0">
              <a:latin typeface="Garamond"/>
              <a:cs typeface="Garamond"/>
            </a:rPr>
            <a:t>incumple</a:t>
          </a:r>
          <a:r>
            <a:rPr lang="es-ES" sz="2400" dirty="0" smtClean="0">
              <a:latin typeface="Garamond"/>
              <a:cs typeface="Garamond"/>
            </a:rPr>
            <a:t> de nuevo, el ITEI impondrá una </a:t>
          </a:r>
          <a:r>
            <a:rPr lang="es-ES" sz="2400" u="sng" dirty="0" smtClean="0">
              <a:latin typeface="Garamond"/>
              <a:cs typeface="Garamond"/>
            </a:rPr>
            <a:t>multa</a:t>
          </a:r>
          <a:r>
            <a:rPr lang="es-ES" sz="2400" dirty="0" smtClean="0">
              <a:latin typeface="Garamond"/>
              <a:cs typeface="Garamond"/>
            </a:rPr>
            <a:t> de </a:t>
          </a:r>
          <a:r>
            <a:rPr lang="es-ES" sz="2400" b="1" dirty="0" smtClean="0">
              <a:solidFill>
                <a:srgbClr val="FF0000"/>
              </a:solidFill>
              <a:latin typeface="Garamond"/>
              <a:cs typeface="Garamond"/>
            </a:rPr>
            <a:t>20 a 100 días de salario mínimo </a:t>
          </a:r>
          <a:r>
            <a:rPr lang="es-ES" sz="2400" dirty="0" smtClean="0">
              <a:latin typeface="Garamond"/>
              <a:cs typeface="Garamond"/>
            </a:rPr>
            <a:t>general vigente en el AMG, y le concederá un plazo de hasta cinco días hábiles para el cumplimiento.</a:t>
          </a:r>
        </a:p>
        <a:p>
          <a:pPr algn="l"/>
          <a:r>
            <a:rPr lang="es-ES" sz="2400" dirty="0" smtClean="0">
              <a:latin typeface="Garamond"/>
              <a:cs typeface="Garamond"/>
            </a:rPr>
            <a:t>Una vez impuesta la multa se remitirá a la autoridad fiscal estatal para su ejecución.</a:t>
          </a:r>
        </a:p>
      </dgm:t>
    </dgm:pt>
    <dgm:pt modelId="{0E4DAE76-7EAD-3D41-ADC0-0FA149C5DC18}" type="parTrans" cxnId="{B3D597E9-3AF6-0F44-9B8B-26A2FD605E02}">
      <dgm:prSet/>
      <dgm:spPr/>
      <dgm:t>
        <a:bodyPr/>
        <a:lstStyle/>
        <a:p>
          <a:endParaRPr lang="es-ES"/>
        </a:p>
      </dgm:t>
    </dgm:pt>
    <dgm:pt modelId="{E8CBA7E2-C821-6C49-B711-1147C5D4A3EA}" type="sibTrans" cxnId="{B3D597E9-3AF6-0F44-9B8B-26A2FD605E02}">
      <dgm:prSet/>
      <dgm:spPr/>
      <dgm:t>
        <a:bodyPr/>
        <a:lstStyle/>
        <a:p>
          <a:endParaRPr lang="es-ES"/>
        </a:p>
      </dgm:t>
    </dgm:pt>
    <dgm:pt modelId="{8272E42F-A414-D146-94C4-AFD529CEA466}">
      <dgm:prSet custT="1"/>
      <dgm:spPr/>
      <dgm:t>
        <a:bodyPr/>
        <a:lstStyle/>
        <a:p>
          <a:pPr algn="just"/>
          <a:r>
            <a:rPr lang="es-ES" sz="2400" dirty="0" smtClean="0">
              <a:latin typeface="Garamond"/>
              <a:cs typeface="Garamond"/>
            </a:rPr>
            <a:t>Si el sujeto obligado incumple de nuevo, el ITEI le impondrá </a:t>
          </a:r>
          <a:r>
            <a:rPr lang="es-ES" sz="2400" u="sng" dirty="0" smtClean="0">
              <a:latin typeface="Garamond"/>
              <a:cs typeface="Garamond"/>
            </a:rPr>
            <a:t>arresto administrativo de hasta 36 horas</a:t>
          </a:r>
          <a:r>
            <a:rPr lang="es-ES" sz="2400" dirty="0" smtClean="0">
              <a:latin typeface="Garamond"/>
              <a:cs typeface="Garamond"/>
            </a:rPr>
            <a:t>, dentro de los tres días hábiles siguientes, y presentará la denuncia penal correspondiente. Para la ejecución del arresto se remitirá la resolución a la autoridad municipal competente, y presentará la denuncia penal correspondiente.</a:t>
          </a:r>
          <a:endParaRPr kumimoji="0" lang="es-MX" sz="2400" b="0" i="0" u="none" strike="noStrike" cap="none" spc="0" normalizeH="0" baseline="0" noProof="0" dirty="0">
            <a:ln>
              <a:noFill/>
            </a:ln>
            <a:solidFill>
              <a:schemeClr val="tx1"/>
            </a:solidFill>
            <a:effectLst/>
            <a:uLnTx/>
            <a:uFillTx/>
            <a:latin typeface="Garamond"/>
            <a:cs typeface="Garamond"/>
          </a:endParaRPr>
        </a:p>
      </dgm:t>
    </dgm:pt>
    <dgm:pt modelId="{95A5BBC2-C029-E549-B956-DD7410928BFE}" type="parTrans" cxnId="{237966C9-9142-1C47-A67B-8216C714FC98}">
      <dgm:prSet/>
      <dgm:spPr/>
      <dgm:t>
        <a:bodyPr/>
        <a:lstStyle/>
        <a:p>
          <a:endParaRPr lang="es-ES"/>
        </a:p>
      </dgm:t>
    </dgm:pt>
    <dgm:pt modelId="{F9BF4B2D-8D55-E54D-A360-5856C174C5DB}" type="sibTrans" cxnId="{237966C9-9142-1C47-A67B-8216C714FC98}">
      <dgm:prSet/>
      <dgm:spPr/>
      <dgm:t>
        <a:bodyPr/>
        <a:lstStyle/>
        <a:p>
          <a:endParaRPr lang="es-ES"/>
        </a:p>
      </dgm:t>
    </dgm:pt>
    <dgm:pt modelId="{87106034-ADB0-1945-8CEF-EF57427BA1C5}" type="pres">
      <dgm:prSet presAssocID="{56CA7122-507F-8747-86EF-EE036FD05C49}" presName="linear" presStyleCnt="0">
        <dgm:presLayoutVars>
          <dgm:animLvl val="lvl"/>
          <dgm:resizeHandles val="exact"/>
        </dgm:presLayoutVars>
      </dgm:prSet>
      <dgm:spPr/>
      <dgm:t>
        <a:bodyPr/>
        <a:lstStyle/>
        <a:p>
          <a:endParaRPr lang="es-MX"/>
        </a:p>
      </dgm:t>
    </dgm:pt>
    <dgm:pt modelId="{09D531F6-C62D-B24E-8533-8F84284E1896}" type="pres">
      <dgm:prSet presAssocID="{711BE9A6-5092-2F4A-9CCD-A421A0BC41E6}" presName="parentText" presStyleLbl="node1" presStyleIdx="0" presStyleCnt="2">
        <dgm:presLayoutVars>
          <dgm:chMax val="0"/>
          <dgm:bulletEnabled val="1"/>
        </dgm:presLayoutVars>
      </dgm:prSet>
      <dgm:spPr/>
      <dgm:t>
        <a:bodyPr/>
        <a:lstStyle/>
        <a:p>
          <a:endParaRPr lang="es-ES"/>
        </a:p>
      </dgm:t>
    </dgm:pt>
    <dgm:pt modelId="{760555C9-20FF-9D42-B8B4-333964DA5C49}" type="pres">
      <dgm:prSet presAssocID="{E8CBA7E2-C821-6C49-B711-1147C5D4A3EA}" presName="spacer" presStyleCnt="0"/>
      <dgm:spPr/>
    </dgm:pt>
    <dgm:pt modelId="{6758CA5D-4984-6747-9BD4-7EB5DCBD88F2}" type="pres">
      <dgm:prSet presAssocID="{8272E42F-A414-D146-94C4-AFD529CEA466}" presName="parentText" presStyleLbl="node1" presStyleIdx="1" presStyleCnt="2">
        <dgm:presLayoutVars>
          <dgm:chMax val="0"/>
          <dgm:bulletEnabled val="1"/>
        </dgm:presLayoutVars>
      </dgm:prSet>
      <dgm:spPr/>
      <dgm:t>
        <a:bodyPr/>
        <a:lstStyle/>
        <a:p>
          <a:endParaRPr lang="es-MX"/>
        </a:p>
      </dgm:t>
    </dgm:pt>
  </dgm:ptLst>
  <dgm:cxnLst>
    <dgm:cxn modelId="{B3D597E9-3AF6-0F44-9B8B-26A2FD605E02}" srcId="{56CA7122-507F-8747-86EF-EE036FD05C49}" destId="{711BE9A6-5092-2F4A-9CCD-A421A0BC41E6}" srcOrd="0" destOrd="0" parTransId="{0E4DAE76-7EAD-3D41-ADC0-0FA149C5DC18}" sibTransId="{E8CBA7E2-C821-6C49-B711-1147C5D4A3EA}"/>
    <dgm:cxn modelId="{237966C9-9142-1C47-A67B-8216C714FC98}" srcId="{56CA7122-507F-8747-86EF-EE036FD05C49}" destId="{8272E42F-A414-D146-94C4-AFD529CEA466}" srcOrd="1" destOrd="0" parTransId="{95A5BBC2-C029-E549-B956-DD7410928BFE}" sibTransId="{F9BF4B2D-8D55-E54D-A360-5856C174C5DB}"/>
    <dgm:cxn modelId="{71DA1EE7-97FE-4FDB-A5A3-2FDE4FDB5FF4}" type="presOf" srcId="{56CA7122-507F-8747-86EF-EE036FD05C49}" destId="{87106034-ADB0-1945-8CEF-EF57427BA1C5}" srcOrd="0" destOrd="0" presId="urn:microsoft.com/office/officeart/2005/8/layout/vList2"/>
    <dgm:cxn modelId="{C217364A-6A3F-45FC-8E33-E23DB2D12E46}" type="presOf" srcId="{711BE9A6-5092-2F4A-9CCD-A421A0BC41E6}" destId="{09D531F6-C62D-B24E-8533-8F84284E1896}" srcOrd="0" destOrd="0" presId="urn:microsoft.com/office/officeart/2005/8/layout/vList2"/>
    <dgm:cxn modelId="{711EBCE4-9702-44CF-A4CE-765DB88CDEE6}" type="presOf" srcId="{8272E42F-A414-D146-94C4-AFD529CEA466}" destId="{6758CA5D-4984-6747-9BD4-7EB5DCBD88F2}" srcOrd="0" destOrd="0" presId="urn:microsoft.com/office/officeart/2005/8/layout/vList2"/>
    <dgm:cxn modelId="{13B14874-BE85-47F2-B9B3-7648EF0C447E}" type="presParOf" srcId="{87106034-ADB0-1945-8CEF-EF57427BA1C5}" destId="{09D531F6-C62D-B24E-8533-8F84284E1896}" srcOrd="0" destOrd="0" presId="urn:microsoft.com/office/officeart/2005/8/layout/vList2"/>
    <dgm:cxn modelId="{1E82AE72-20EF-4602-A14D-30A03FB9372F}" type="presParOf" srcId="{87106034-ADB0-1945-8CEF-EF57427BA1C5}" destId="{760555C9-20FF-9D42-B8B4-333964DA5C49}" srcOrd="1" destOrd="0" presId="urn:microsoft.com/office/officeart/2005/8/layout/vList2"/>
    <dgm:cxn modelId="{A90348A0-9BE0-4F61-97B2-5E9E1D894662}" type="presParOf" srcId="{87106034-ADB0-1945-8CEF-EF57427BA1C5}" destId="{6758CA5D-4984-6747-9BD4-7EB5DCBD88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7A66CA-5373-AC45-A860-3B03C66385E1}"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s-ES"/>
        </a:p>
      </dgm:t>
    </dgm:pt>
    <dgm:pt modelId="{F2D4408B-917A-F246-8252-DD7414601679}">
      <dgm:prSet phldrT="[Texto]"/>
      <dgm:spPr/>
      <dgm:t>
        <a:bodyPr/>
        <a:lstStyle/>
        <a:p>
          <a:r>
            <a:rPr lang="es-ES" dirty="0" smtClean="0"/>
            <a:t>1</a:t>
          </a:r>
          <a:endParaRPr lang="es-ES" dirty="0"/>
        </a:p>
      </dgm:t>
    </dgm:pt>
    <dgm:pt modelId="{EF481E00-3DFC-5449-A8CB-5E361ECA1483}" type="parTrans" cxnId="{CDE3930B-E023-134E-9F3A-2A82580B9CC5}">
      <dgm:prSet/>
      <dgm:spPr/>
      <dgm:t>
        <a:bodyPr/>
        <a:lstStyle/>
        <a:p>
          <a:endParaRPr lang="es-ES"/>
        </a:p>
      </dgm:t>
    </dgm:pt>
    <dgm:pt modelId="{1FA1D40C-7E9F-2047-978C-A47A7ED32B06}" type="sibTrans" cxnId="{CDE3930B-E023-134E-9F3A-2A82580B9CC5}">
      <dgm:prSet/>
      <dgm:spPr/>
      <dgm:t>
        <a:bodyPr/>
        <a:lstStyle/>
        <a:p>
          <a:endParaRPr lang="es-ES"/>
        </a:p>
      </dgm:t>
    </dgm:pt>
    <dgm:pt modelId="{DE97DA78-3416-D140-98C8-4FDA3259CBCD}">
      <dgm:prSet phldrT="[Texto]" custT="1"/>
      <dgm:spPr/>
      <dgm:t>
        <a:bodyPr/>
        <a:lstStyle/>
        <a:p>
          <a:pPr algn="just"/>
          <a:r>
            <a:rPr kumimoji="0" lang="es-ES" sz="1900" b="0" u="none" strike="noStrike" cap="none" spc="0" normalizeH="0" noProof="0" dirty="0" smtClean="0">
              <a:ln>
                <a:noFill/>
              </a:ln>
              <a:solidFill>
                <a:schemeClr val="bg1"/>
              </a:solidFill>
              <a:effectLst/>
              <a:uLnTx/>
              <a:uFillTx/>
              <a:latin typeface="Garamond"/>
              <a:cs typeface="Garamond"/>
            </a:rPr>
            <a:t>Declarar </a:t>
          </a:r>
          <a:r>
            <a:rPr kumimoji="0" lang="es-ES" sz="1900" b="0" u="sng" strike="noStrike" cap="none" spc="0" normalizeH="0" noProof="0" dirty="0" smtClean="0">
              <a:ln>
                <a:noFill/>
              </a:ln>
              <a:solidFill>
                <a:schemeClr val="bg1"/>
              </a:solidFill>
              <a:effectLst/>
              <a:uLnTx/>
              <a:uFillTx/>
              <a:latin typeface="Garamond"/>
              <a:cs typeface="Garamond"/>
            </a:rPr>
            <a:t>fundado</a:t>
          </a:r>
          <a:r>
            <a:rPr kumimoji="0" lang="es-ES" sz="1900" b="0" u="none" strike="noStrike" cap="none" spc="0" normalizeH="0" noProof="0" dirty="0" smtClean="0">
              <a:ln>
                <a:noFill/>
              </a:ln>
              <a:solidFill>
                <a:schemeClr val="bg1"/>
              </a:solidFill>
              <a:effectLst/>
              <a:uLnTx/>
              <a:uFillTx/>
              <a:latin typeface="Garamond"/>
              <a:cs typeface="Garamond"/>
            </a:rPr>
            <a:t> el recurso de transparencia</a:t>
          </a:r>
          <a:r>
            <a:rPr lang="es-ES" sz="1900" dirty="0" smtClean="0">
              <a:solidFill>
                <a:schemeClr val="bg1"/>
              </a:solidFill>
              <a:latin typeface="Garamond"/>
              <a:cs typeface="Garamond"/>
            </a:rPr>
            <a:t>.  O sea que le asiste la razón al recurrente respecto de las violaciones a su derecho de acceso a la información derivada del acto u omisión del sujeto obligado, que manifiesta en su recurso.</a:t>
          </a:r>
          <a:endParaRPr lang="es-ES" sz="1900" dirty="0">
            <a:solidFill>
              <a:schemeClr val="bg1"/>
            </a:solidFill>
            <a:latin typeface="Garamond"/>
            <a:cs typeface="Garamond"/>
          </a:endParaRPr>
        </a:p>
      </dgm:t>
    </dgm:pt>
    <dgm:pt modelId="{70CCA209-D7C2-694A-81E8-B4F05357CB40}" type="parTrans" cxnId="{CF8C389A-7332-F242-906F-FD5303ADC829}">
      <dgm:prSet/>
      <dgm:spPr/>
      <dgm:t>
        <a:bodyPr/>
        <a:lstStyle/>
        <a:p>
          <a:endParaRPr lang="es-ES"/>
        </a:p>
      </dgm:t>
    </dgm:pt>
    <dgm:pt modelId="{08D71439-281E-FD49-9335-AE428FC18489}" type="sibTrans" cxnId="{CF8C389A-7332-F242-906F-FD5303ADC829}">
      <dgm:prSet/>
      <dgm:spPr/>
      <dgm:t>
        <a:bodyPr/>
        <a:lstStyle/>
        <a:p>
          <a:endParaRPr lang="es-ES"/>
        </a:p>
      </dgm:t>
    </dgm:pt>
    <dgm:pt modelId="{C29F615A-9C01-5140-BF64-2853ED496345}">
      <dgm:prSet phldrT="[Texto]"/>
      <dgm:spPr/>
      <dgm:t>
        <a:bodyPr/>
        <a:lstStyle/>
        <a:p>
          <a:r>
            <a:rPr lang="es-ES" dirty="0" smtClean="0"/>
            <a:t>2</a:t>
          </a:r>
          <a:endParaRPr lang="es-ES" dirty="0"/>
        </a:p>
      </dgm:t>
    </dgm:pt>
    <dgm:pt modelId="{117D3037-4C0A-0143-A798-9928752CB63B}" type="parTrans" cxnId="{FC6972C4-9242-AB45-90F4-90BF3D15F0CD}">
      <dgm:prSet/>
      <dgm:spPr/>
      <dgm:t>
        <a:bodyPr/>
        <a:lstStyle/>
        <a:p>
          <a:endParaRPr lang="es-ES"/>
        </a:p>
      </dgm:t>
    </dgm:pt>
    <dgm:pt modelId="{D9FD7372-A65F-7640-BC36-7E3737FDECA5}" type="sibTrans" cxnId="{FC6972C4-9242-AB45-90F4-90BF3D15F0CD}">
      <dgm:prSet/>
      <dgm:spPr/>
      <dgm:t>
        <a:bodyPr/>
        <a:lstStyle/>
        <a:p>
          <a:endParaRPr lang="es-ES"/>
        </a:p>
      </dgm:t>
    </dgm:pt>
    <dgm:pt modelId="{A9B0D644-60B4-E14F-B51B-0683AC803511}">
      <dgm:prSet phldrT="[Texto]" custT="1"/>
      <dgm:spPr/>
      <dgm:t>
        <a:bodyPr/>
        <a:lstStyle/>
        <a:p>
          <a:pPr algn="just"/>
          <a:r>
            <a:rPr lang="es-ES" sz="1900" dirty="0" smtClean="0">
              <a:solidFill>
                <a:srgbClr val="FFFFFF"/>
              </a:solidFill>
              <a:latin typeface="Garamond"/>
              <a:cs typeface="Garamond"/>
            </a:rPr>
            <a:t>Ordenar al sujeto obligado publicar la información que le faltaba, en un plazo de 30 días hábiles.</a:t>
          </a:r>
          <a:endParaRPr lang="es-ES" sz="1900" dirty="0">
            <a:solidFill>
              <a:srgbClr val="FFFFFF"/>
            </a:solidFill>
            <a:latin typeface="Garamond"/>
            <a:cs typeface="Garamond"/>
          </a:endParaRPr>
        </a:p>
      </dgm:t>
    </dgm:pt>
    <dgm:pt modelId="{8EC8225A-6716-384A-BD37-0143AC2B88A6}" type="parTrans" cxnId="{C8584858-E70B-3043-A746-EE6947B9CD17}">
      <dgm:prSet/>
      <dgm:spPr/>
      <dgm:t>
        <a:bodyPr/>
        <a:lstStyle/>
        <a:p>
          <a:endParaRPr lang="es-ES"/>
        </a:p>
      </dgm:t>
    </dgm:pt>
    <dgm:pt modelId="{F4A49FD7-03B1-CD4E-B541-0E2C5BD63CEB}" type="sibTrans" cxnId="{C8584858-E70B-3043-A746-EE6947B9CD17}">
      <dgm:prSet/>
      <dgm:spPr/>
      <dgm:t>
        <a:bodyPr/>
        <a:lstStyle/>
        <a:p>
          <a:endParaRPr lang="es-ES"/>
        </a:p>
      </dgm:t>
    </dgm:pt>
    <dgm:pt modelId="{A99B57DB-440E-3347-B370-E1975C344245}">
      <dgm:prSet phldrT="[Texto]"/>
      <dgm:spPr/>
      <dgm:t>
        <a:bodyPr/>
        <a:lstStyle/>
        <a:p>
          <a:r>
            <a:rPr lang="es-ES" dirty="0" smtClean="0"/>
            <a:t>3</a:t>
          </a:r>
          <a:endParaRPr lang="es-ES" dirty="0"/>
        </a:p>
      </dgm:t>
    </dgm:pt>
    <dgm:pt modelId="{929BFFB7-D599-5F42-892E-329FE3CFE537}" type="parTrans" cxnId="{5FB6309B-EF1A-724E-AB7D-B8521952A2E2}">
      <dgm:prSet/>
      <dgm:spPr/>
      <dgm:t>
        <a:bodyPr/>
        <a:lstStyle/>
        <a:p>
          <a:endParaRPr lang="es-ES"/>
        </a:p>
      </dgm:t>
    </dgm:pt>
    <dgm:pt modelId="{02F46C3F-158B-864F-AA2C-1BB75F724971}" type="sibTrans" cxnId="{5FB6309B-EF1A-724E-AB7D-B8521952A2E2}">
      <dgm:prSet/>
      <dgm:spPr/>
      <dgm:t>
        <a:bodyPr/>
        <a:lstStyle/>
        <a:p>
          <a:endParaRPr lang="es-ES"/>
        </a:p>
      </dgm:t>
    </dgm:pt>
    <dgm:pt modelId="{1B9B4318-085D-0840-9B91-949BA55CBC3A}">
      <dgm:prSet phldrT="[Texto]"/>
      <dgm:spPr/>
      <dgm:t>
        <a:bodyPr/>
        <a:lstStyle/>
        <a:p>
          <a:pPr algn="just"/>
          <a:r>
            <a:rPr lang="es-ES" dirty="0" smtClean="0">
              <a:latin typeface="Garamond"/>
              <a:cs typeface="Garamond"/>
            </a:rPr>
            <a:t>Instruir a la Secretaría Ejecutiva del ITEI para que iniciara un Procedimiento de Responsabilidad Administrativa contra los servidores públicos del municipio que resultaran responsables, para determinar si se habían realizado violaciones a la Ley de la materia.</a:t>
          </a:r>
          <a:endParaRPr lang="es-ES" dirty="0">
            <a:latin typeface="Garamond"/>
            <a:cs typeface="Garamond"/>
          </a:endParaRPr>
        </a:p>
      </dgm:t>
    </dgm:pt>
    <dgm:pt modelId="{D6903FA7-199A-AC45-8814-7514721FCD9B}" type="parTrans" cxnId="{914FDE01-52FA-544E-BAB5-CE6F73AF269A}">
      <dgm:prSet/>
      <dgm:spPr/>
      <dgm:t>
        <a:bodyPr/>
        <a:lstStyle/>
        <a:p>
          <a:endParaRPr lang="es-ES"/>
        </a:p>
      </dgm:t>
    </dgm:pt>
    <dgm:pt modelId="{C6ADAA47-5D79-FF4E-A957-04F7BBE46DA3}" type="sibTrans" cxnId="{914FDE01-52FA-544E-BAB5-CE6F73AF269A}">
      <dgm:prSet/>
      <dgm:spPr/>
      <dgm:t>
        <a:bodyPr/>
        <a:lstStyle/>
        <a:p>
          <a:endParaRPr lang="es-ES"/>
        </a:p>
      </dgm:t>
    </dgm:pt>
    <dgm:pt modelId="{6C55DCF3-FFCD-5746-AC9F-37C29D1CF796}" type="pres">
      <dgm:prSet presAssocID="{E67A66CA-5373-AC45-A860-3B03C66385E1}" presName="Name0" presStyleCnt="0">
        <dgm:presLayoutVars>
          <dgm:dir/>
          <dgm:animLvl val="lvl"/>
          <dgm:resizeHandles val="exact"/>
        </dgm:presLayoutVars>
      </dgm:prSet>
      <dgm:spPr/>
      <dgm:t>
        <a:bodyPr/>
        <a:lstStyle/>
        <a:p>
          <a:endParaRPr lang="es-MX"/>
        </a:p>
      </dgm:t>
    </dgm:pt>
    <dgm:pt modelId="{5A7801B7-F94D-6046-A350-662D9415692A}" type="pres">
      <dgm:prSet presAssocID="{F2D4408B-917A-F246-8252-DD7414601679}" presName="compositeNode" presStyleCnt="0">
        <dgm:presLayoutVars>
          <dgm:bulletEnabled val="1"/>
        </dgm:presLayoutVars>
      </dgm:prSet>
      <dgm:spPr/>
    </dgm:pt>
    <dgm:pt modelId="{EA404908-390A-4048-AC40-8C2ED0547C04}" type="pres">
      <dgm:prSet presAssocID="{F2D4408B-917A-F246-8252-DD7414601679}" presName="bgRect" presStyleLbl="node1" presStyleIdx="0" presStyleCnt="3"/>
      <dgm:spPr/>
      <dgm:t>
        <a:bodyPr/>
        <a:lstStyle/>
        <a:p>
          <a:endParaRPr lang="es-MX"/>
        </a:p>
      </dgm:t>
    </dgm:pt>
    <dgm:pt modelId="{CBD792DC-516C-624C-99BC-63589B3A0FD1}" type="pres">
      <dgm:prSet presAssocID="{F2D4408B-917A-F246-8252-DD7414601679}" presName="parentNode" presStyleLbl="node1" presStyleIdx="0" presStyleCnt="3">
        <dgm:presLayoutVars>
          <dgm:chMax val="0"/>
          <dgm:bulletEnabled val="1"/>
        </dgm:presLayoutVars>
      </dgm:prSet>
      <dgm:spPr/>
      <dgm:t>
        <a:bodyPr/>
        <a:lstStyle/>
        <a:p>
          <a:endParaRPr lang="es-MX"/>
        </a:p>
      </dgm:t>
    </dgm:pt>
    <dgm:pt modelId="{C4E016DC-0B93-F647-B62C-F9E6365ED9F7}" type="pres">
      <dgm:prSet presAssocID="{F2D4408B-917A-F246-8252-DD7414601679}" presName="childNode" presStyleLbl="node1" presStyleIdx="0" presStyleCnt="3">
        <dgm:presLayoutVars>
          <dgm:bulletEnabled val="1"/>
        </dgm:presLayoutVars>
      </dgm:prSet>
      <dgm:spPr/>
      <dgm:t>
        <a:bodyPr/>
        <a:lstStyle/>
        <a:p>
          <a:endParaRPr lang="es-ES"/>
        </a:p>
      </dgm:t>
    </dgm:pt>
    <dgm:pt modelId="{EDE2729C-EFA7-9A43-9AA9-D6EA9B88EB4C}" type="pres">
      <dgm:prSet presAssocID="{1FA1D40C-7E9F-2047-978C-A47A7ED32B06}" presName="hSp" presStyleCnt="0"/>
      <dgm:spPr/>
    </dgm:pt>
    <dgm:pt modelId="{E86C39A1-74F9-DF49-B616-BC31008FECC8}" type="pres">
      <dgm:prSet presAssocID="{1FA1D40C-7E9F-2047-978C-A47A7ED32B06}" presName="vProcSp" presStyleCnt="0"/>
      <dgm:spPr/>
    </dgm:pt>
    <dgm:pt modelId="{01A4D4AD-181E-D648-833A-F63933920092}" type="pres">
      <dgm:prSet presAssocID="{1FA1D40C-7E9F-2047-978C-A47A7ED32B06}" presName="vSp1" presStyleCnt="0"/>
      <dgm:spPr/>
    </dgm:pt>
    <dgm:pt modelId="{379C6D96-D2D8-B04C-80F2-4BD976EC7818}" type="pres">
      <dgm:prSet presAssocID="{1FA1D40C-7E9F-2047-978C-A47A7ED32B06}" presName="simulatedConn" presStyleLbl="solidFgAcc1" presStyleIdx="0" presStyleCnt="2"/>
      <dgm:spPr/>
    </dgm:pt>
    <dgm:pt modelId="{52FC735E-FB96-D147-A0EE-F6287B98DC22}" type="pres">
      <dgm:prSet presAssocID="{1FA1D40C-7E9F-2047-978C-A47A7ED32B06}" presName="vSp2" presStyleCnt="0"/>
      <dgm:spPr/>
    </dgm:pt>
    <dgm:pt modelId="{D83B08D1-B18C-4F44-9353-8F4C3E52BD4D}" type="pres">
      <dgm:prSet presAssocID="{1FA1D40C-7E9F-2047-978C-A47A7ED32B06}" presName="sibTrans" presStyleCnt="0"/>
      <dgm:spPr/>
    </dgm:pt>
    <dgm:pt modelId="{DADFB77B-B767-2A47-8063-642D587C52FF}" type="pres">
      <dgm:prSet presAssocID="{C29F615A-9C01-5140-BF64-2853ED496345}" presName="compositeNode" presStyleCnt="0">
        <dgm:presLayoutVars>
          <dgm:bulletEnabled val="1"/>
        </dgm:presLayoutVars>
      </dgm:prSet>
      <dgm:spPr/>
    </dgm:pt>
    <dgm:pt modelId="{7A249A1C-7926-DA4A-9032-734A0B1F2C07}" type="pres">
      <dgm:prSet presAssocID="{C29F615A-9C01-5140-BF64-2853ED496345}" presName="bgRect" presStyleLbl="node1" presStyleIdx="1" presStyleCnt="3"/>
      <dgm:spPr/>
      <dgm:t>
        <a:bodyPr/>
        <a:lstStyle/>
        <a:p>
          <a:endParaRPr lang="es-MX"/>
        </a:p>
      </dgm:t>
    </dgm:pt>
    <dgm:pt modelId="{D170D588-0679-D148-AA16-6A308B978E37}" type="pres">
      <dgm:prSet presAssocID="{C29F615A-9C01-5140-BF64-2853ED496345}" presName="parentNode" presStyleLbl="node1" presStyleIdx="1" presStyleCnt="3">
        <dgm:presLayoutVars>
          <dgm:chMax val="0"/>
          <dgm:bulletEnabled val="1"/>
        </dgm:presLayoutVars>
      </dgm:prSet>
      <dgm:spPr/>
      <dgm:t>
        <a:bodyPr/>
        <a:lstStyle/>
        <a:p>
          <a:endParaRPr lang="es-MX"/>
        </a:p>
      </dgm:t>
    </dgm:pt>
    <dgm:pt modelId="{7409B7A3-39EB-AE4A-8874-7AF8E8A99A66}" type="pres">
      <dgm:prSet presAssocID="{C29F615A-9C01-5140-BF64-2853ED496345}" presName="childNode" presStyleLbl="node1" presStyleIdx="1" presStyleCnt="3">
        <dgm:presLayoutVars>
          <dgm:bulletEnabled val="1"/>
        </dgm:presLayoutVars>
      </dgm:prSet>
      <dgm:spPr/>
      <dgm:t>
        <a:bodyPr/>
        <a:lstStyle/>
        <a:p>
          <a:endParaRPr lang="es-ES"/>
        </a:p>
      </dgm:t>
    </dgm:pt>
    <dgm:pt modelId="{1F9B2BC7-6C8E-CB43-8912-DAC2B55E4857}" type="pres">
      <dgm:prSet presAssocID="{D9FD7372-A65F-7640-BC36-7E3737FDECA5}" presName="hSp" presStyleCnt="0"/>
      <dgm:spPr/>
    </dgm:pt>
    <dgm:pt modelId="{7C651E01-7AAA-314F-A281-4DA720073D60}" type="pres">
      <dgm:prSet presAssocID="{D9FD7372-A65F-7640-BC36-7E3737FDECA5}" presName="vProcSp" presStyleCnt="0"/>
      <dgm:spPr/>
    </dgm:pt>
    <dgm:pt modelId="{2432A016-6AE6-6347-B312-67D1C5AFE700}" type="pres">
      <dgm:prSet presAssocID="{D9FD7372-A65F-7640-BC36-7E3737FDECA5}" presName="vSp1" presStyleCnt="0"/>
      <dgm:spPr/>
    </dgm:pt>
    <dgm:pt modelId="{80DC79E4-F95B-F447-96A9-FA708A33A209}" type="pres">
      <dgm:prSet presAssocID="{D9FD7372-A65F-7640-BC36-7E3737FDECA5}" presName="simulatedConn" presStyleLbl="solidFgAcc1" presStyleIdx="1" presStyleCnt="2"/>
      <dgm:spPr/>
    </dgm:pt>
    <dgm:pt modelId="{B6E5EBCA-9756-4D40-8DDC-D1A6DEFCC59B}" type="pres">
      <dgm:prSet presAssocID="{D9FD7372-A65F-7640-BC36-7E3737FDECA5}" presName="vSp2" presStyleCnt="0"/>
      <dgm:spPr/>
    </dgm:pt>
    <dgm:pt modelId="{72BFD414-541E-784C-A1DE-063E46AAEF4C}" type="pres">
      <dgm:prSet presAssocID="{D9FD7372-A65F-7640-BC36-7E3737FDECA5}" presName="sibTrans" presStyleCnt="0"/>
      <dgm:spPr/>
    </dgm:pt>
    <dgm:pt modelId="{459A8505-6DE6-A349-81E9-2560C643AC23}" type="pres">
      <dgm:prSet presAssocID="{A99B57DB-440E-3347-B370-E1975C344245}" presName="compositeNode" presStyleCnt="0">
        <dgm:presLayoutVars>
          <dgm:bulletEnabled val="1"/>
        </dgm:presLayoutVars>
      </dgm:prSet>
      <dgm:spPr/>
    </dgm:pt>
    <dgm:pt modelId="{4D9BFA99-0480-9D49-8CCC-479DBD1A78F0}" type="pres">
      <dgm:prSet presAssocID="{A99B57DB-440E-3347-B370-E1975C344245}" presName="bgRect" presStyleLbl="node1" presStyleIdx="2" presStyleCnt="3"/>
      <dgm:spPr/>
      <dgm:t>
        <a:bodyPr/>
        <a:lstStyle/>
        <a:p>
          <a:endParaRPr lang="es-MX"/>
        </a:p>
      </dgm:t>
    </dgm:pt>
    <dgm:pt modelId="{92AC0973-F87F-3B45-8ED4-53F937E7BAD6}" type="pres">
      <dgm:prSet presAssocID="{A99B57DB-440E-3347-B370-E1975C344245}" presName="parentNode" presStyleLbl="node1" presStyleIdx="2" presStyleCnt="3">
        <dgm:presLayoutVars>
          <dgm:chMax val="0"/>
          <dgm:bulletEnabled val="1"/>
        </dgm:presLayoutVars>
      </dgm:prSet>
      <dgm:spPr/>
      <dgm:t>
        <a:bodyPr/>
        <a:lstStyle/>
        <a:p>
          <a:endParaRPr lang="es-MX"/>
        </a:p>
      </dgm:t>
    </dgm:pt>
    <dgm:pt modelId="{BEB30C77-D6CA-A046-8276-865C74D84864}" type="pres">
      <dgm:prSet presAssocID="{A99B57DB-440E-3347-B370-E1975C344245}" presName="childNode" presStyleLbl="node1" presStyleIdx="2" presStyleCnt="3">
        <dgm:presLayoutVars>
          <dgm:bulletEnabled val="1"/>
        </dgm:presLayoutVars>
      </dgm:prSet>
      <dgm:spPr/>
      <dgm:t>
        <a:bodyPr/>
        <a:lstStyle/>
        <a:p>
          <a:endParaRPr lang="es-ES"/>
        </a:p>
      </dgm:t>
    </dgm:pt>
  </dgm:ptLst>
  <dgm:cxnLst>
    <dgm:cxn modelId="{FC6972C4-9242-AB45-90F4-90BF3D15F0CD}" srcId="{E67A66CA-5373-AC45-A860-3B03C66385E1}" destId="{C29F615A-9C01-5140-BF64-2853ED496345}" srcOrd="1" destOrd="0" parTransId="{117D3037-4C0A-0143-A798-9928752CB63B}" sibTransId="{D9FD7372-A65F-7640-BC36-7E3737FDECA5}"/>
    <dgm:cxn modelId="{3A3F082A-5AEA-4B9A-A69C-1D90AED4C212}" type="presOf" srcId="{A99B57DB-440E-3347-B370-E1975C344245}" destId="{4D9BFA99-0480-9D49-8CCC-479DBD1A78F0}" srcOrd="0" destOrd="0" presId="urn:microsoft.com/office/officeart/2005/8/layout/hProcess7"/>
    <dgm:cxn modelId="{C8584858-E70B-3043-A746-EE6947B9CD17}" srcId="{C29F615A-9C01-5140-BF64-2853ED496345}" destId="{A9B0D644-60B4-E14F-B51B-0683AC803511}" srcOrd="0" destOrd="0" parTransId="{8EC8225A-6716-384A-BD37-0143AC2B88A6}" sibTransId="{F4A49FD7-03B1-CD4E-B541-0E2C5BD63CEB}"/>
    <dgm:cxn modelId="{F010A143-6B1A-4325-AC55-F7BDA42CA15F}" type="presOf" srcId="{E67A66CA-5373-AC45-A860-3B03C66385E1}" destId="{6C55DCF3-FFCD-5746-AC9F-37C29D1CF796}" srcOrd="0" destOrd="0" presId="urn:microsoft.com/office/officeart/2005/8/layout/hProcess7"/>
    <dgm:cxn modelId="{0C29D185-3F60-4CEA-BFD7-F90353650D89}" type="presOf" srcId="{1B9B4318-085D-0840-9B91-949BA55CBC3A}" destId="{BEB30C77-D6CA-A046-8276-865C74D84864}" srcOrd="0" destOrd="0" presId="urn:microsoft.com/office/officeart/2005/8/layout/hProcess7"/>
    <dgm:cxn modelId="{5FB6309B-EF1A-724E-AB7D-B8521952A2E2}" srcId="{E67A66CA-5373-AC45-A860-3B03C66385E1}" destId="{A99B57DB-440E-3347-B370-E1975C344245}" srcOrd="2" destOrd="0" parTransId="{929BFFB7-D599-5F42-892E-329FE3CFE537}" sibTransId="{02F46C3F-158B-864F-AA2C-1BB75F724971}"/>
    <dgm:cxn modelId="{DAC0515C-4580-4F24-A963-CC61D3D17D08}" type="presOf" srcId="{DE97DA78-3416-D140-98C8-4FDA3259CBCD}" destId="{C4E016DC-0B93-F647-B62C-F9E6365ED9F7}" srcOrd="0" destOrd="0" presId="urn:microsoft.com/office/officeart/2005/8/layout/hProcess7"/>
    <dgm:cxn modelId="{CDE3930B-E023-134E-9F3A-2A82580B9CC5}" srcId="{E67A66CA-5373-AC45-A860-3B03C66385E1}" destId="{F2D4408B-917A-F246-8252-DD7414601679}" srcOrd="0" destOrd="0" parTransId="{EF481E00-3DFC-5449-A8CB-5E361ECA1483}" sibTransId="{1FA1D40C-7E9F-2047-978C-A47A7ED32B06}"/>
    <dgm:cxn modelId="{CF8C389A-7332-F242-906F-FD5303ADC829}" srcId="{F2D4408B-917A-F246-8252-DD7414601679}" destId="{DE97DA78-3416-D140-98C8-4FDA3259CBCD}" srcOrd="0" destOrd="0" parTransId="{70CCA209-D7C2-694A-81E8-B4F05357CB40}" sibTransId="{08D71439-281E-FD49-9335-AE428FC18489}"/>
    <dgm:cxn modelId="{667D5060-7C6A-4ADA-9F73-0507F4796020}" type="presOf" srcId="{A99B57DB-440E-3347-B370-E1975C344245}" destId="{92AC0973-F87F-3B45-8ED4-53F937E7BAD6}" srcOrd="1" destOrd="0" presId="urn:microsoft.com/office/officeart/2005/8/layout/hProcess7"/>
    <dgm:cxn modelId="{D85B517B-9D89-4CAE-9CDE-86084E9415CA}" type="presOf" srcId="{C29F615A-9C01-5140-BF64-2853ED496345}" destId="{7A249A1C-7926-DA4A-9032-734A0B1F2C07}" srcOrd="0" destOrd="0" presId="urn:microsoft.com/office/officeart/2005/8/layout/hProcess7"/>
    <dgm:cxn modelId="{D95C5164-6AE7-450F-9844-8FE82E81E253}" type="presOf" srcId="{F2D4408B-917A-F246-8252-DD7414601679}" destId="{EA404908-390A-4048-AC40-8C2ED0547C04}" srcOrd="0" destOrd="0" presId="urn:microsoft.com/office/officeart/2005/8/layout/hProcess7"/>
    <dgm:cxn modelId="{914FDE01-52FA-544E-BAB5-CE6F73AF269A}" srcId="{A99B57DB-440E-3347-B370-E1975C344245}" destId="{1B9B4318-085D-0840-9B91-949BA55CBC3A}" srcOrd="0" destOrd="0" parTransId="{D6903FA7-199A-AC45-8814-7514721FCD9B}" sibTransId="{C6ADAA47-5D79-FF4E-A957-04F7BBE46DA3}"/>
    <dgm:cxn modelId="{5171E3F6-A64F-4EC1-9291-817BC750246C}" type="presOf" srcId="{F2D4408B-917A-F246-8252-DD7414601679}" destId="{CBD792DC-516C-624C-99BC-63589B3A0FD1}" srcOrd="1" destOrd="0" presId="urn:microsoft.com/office/officeart/2005/8/layout/hProcess7"/>
    <dgm:cxn modelId="{E5DCE1E5-6DC1-4B0A-83DF-CF3B466FF684}" type="presOf" srcId="{A9B0D644-60B4-E14F-B51B-0683AC803511}" destId="{7409B7A3-39EB-AE4A-8874-7AF8E8A99A66}" srcOrd="0" destOrd="0" presId="urn:microsoft.com/office/officeart/2005/8/layout/hProcess7"/>
    <dgm:cxn modelId="{B8C88170-FB2F-4EAF-B1D1-D2CE661FD38D}" type="presOf" srcId="{C29F615A-9C01-5140-BF64-2853ED496345}" destId="{D170D588-0679-D148-AA16-6A308B978E37}" srcOrd="1" destOrd="0" presId="urn:microsoft.com/office/officeart/2005/8/layout/hProcess7"/>
    <dgm:cxn modelId="{BF48ADAF-93CA-442D-B2CE-A15FF3F48F02}" type="presParOf" srcId="{6C55DCF3-FFCD-5746-AC9F-37C29D1CF796}" destId="{5A7801B7-F94D-6046-A350-662D9415692A}" srcOrd="0" destOrd="0" presId="urn:microsoft.com/office/officeart/2005/8/layout/hProcess7"/>
    <dgm:cxn modelId="{2F1ED0C8-2855-4E9C-BEE8-6F84A067FF0E}" type="presParOf" srcId="{5A7801B7-F94D-6046-A350-662D9415692A}" destId="{EA404908-390A-4048-AC40-8C2ED0547C04}" srcOrd="0" destOrd="0" presId="urn:microsoft.com/office/officeart/2005/8/layout/hProcess7"/>
    <dgm:cxn modelId="{00D5CF0C-12D2-415E-A11D-87E860293535}" type="presParOf" srcId="{5A7801B7-F94D-6046-A350-662D9415692A}" destId="{CBD792DC-516C-624C-99BC-63589B3A0FD1}" srcOrd="1" destOrd="0" presId="urn:microsoft.com/office/officeart/2005/8/layout/hProcess7"/>
    <dgm:cxn modelId="{F3C2F28D-52F7-431D-9E10-4D82912E38C2}" type="presParOf" srcId="{5A7801B7-F94D-6046-A350-662D9415692A}" destId="{C4E016DC-0B93-F647-B62C-F9E6365ED9F7}" srcOrd="2" destOrd="0" presId="urn:microsoft.com/office/officeart/2005/8/layout/hProcess7"/>
    <dgm:cxn modelId="{5F2B43A6-B616-4317-85E3-C82DE14DCED9}" type="presParOf" srcId="{6C55DCF3-FFCD-5746-AC9F-37C29D1CF796}" destId="{EDE2729C-EFA7-9A43-9AA9-D6EA9B88EB4C}" srcOrd="1" destOrd="0" presId="urn:microsoft.com/office/officeart/2005/8/layout/hProcess7"/>
    <dgm:cxn modelId="{567D39C9-0F17-4C2B-9D5E-6748273FC5D2}" type="presParOf" srcId="{6C55DCF3-FFCD-5746-AC9F-37C29D1CF796}" destId="{E86C39A1-74F9-DF49-B616-BC31008FECC8}" srcOrd="2" destOrd="0" presId="urn:microsoft.com/office/officeart/2005/8/layout/hProcess7"/>
    <dgm:cxn modelId="{089FB59E-6655-41B3-99BD-85303A3FD4BD}" type="presParOf" srcId="{E86C39A1-74F9-DF49-B616-BC31008FECC8}" destId="{01A4D4AD-181E-D648-833A-F63933920092}" srcOrd="0" destOrd="0" presId="urn:microsoft.com/office/officeart/2005/8/layout/hProcess7"/>
    <dgm:cxn modelId="{107B5E99-8E83-44FE-A232-8D9D0190828B}" type="presParOf" srcId="{E86C39A1-74F9-DF49-B616-BC31008FECC8}" destId="{379C6D96-D2D8-B04C-80F2-4BD976EC7818}" srcOrd="1" destOrd="0" presId="urn:microsoft.com/office/officeart/2005/8/layout/hProcess7"/>
    <dgm:cxn modelId="{73280C76-CC82-4DB3-982A-2052738DBAA2}" type="presParOf" srcId="{E86C39A1-74F9-DF49-B616-BC31008FECC8}" destId="{52FC735E-FB96-D147-A0EE-F6287B98DC22}" srcOrd="2" destOrd="0" presId="urn:microsoft.com/office/officeart/2005/8/layout/hProcess7"/>
    <dgm:cxn modelId="{912FCA3F-4F81-46AD-A800-C056B9C10C1D}" type="presParOf" srcId="{6C55DCF3-FFCD-5746-AC9F-37C29D1CF796}" destId="{D83B08D1-B18C-4F44-9353-8F4C3E52BD4D}" srcOrd="3" destOrd="0" presId="urn:microsoft.com/office/officeart/2005/8/layout/hProcess7"/>
    <dgm:cxn modelId="{B132B7C9-AD09-461A-A3DD-FA2549EBAF4B}" type="presParOf" srcId="{6C55DCF3-FFCD-5746-AC9F-37C29D1CF796}" destId="{DADFB77B-B767-2A47-8063-642D587C52FF}" srcOrd="4" destOrd="0" presId="urn:microsoft.com/office/officeart/2005/8/layout/hProcess7"/>
    <dgm:cxn modelId="{3306E3C8-128D-4B10-9888-347FD5639697}" type="presParOf" srcId="{DADFB77B-B767-2A47-8063-642D587C52FF}" destId="{7A249A1C-7926-DA4A-9032-734A0B1F2C07}" srcOrd="0" destOrd="0" presId="urn:microsoft.com/office/officeart/2005/8/layout/hProcess7"/>
    <dgm:cxn modelId="{D1C82763-EE4A-4636-BC2F-7CC785136C25}" type="presParOf" srcId="{DADFB77B-B767-2A47-8063-642D587C52FF}" destId="{D170D588-0679-D148-AA16-6A308B978E37}" srcOrd="1" destOrd="0" presId="urn:microsoft.com/office/officeart/2005/8/layout/hProcess7"/>
    <dgm:cxn modelId="{0A2FE498-C1EF-49E2-8569-EEC2E6EAB8B1}" type="presParOf" srcId="{DADFB77B-B767-2A47-8063-642D587C52FF}" destId="{7409B7A3-39EB-AE4A-8874-7AF8E8A99A66}" srcOrd="2" destOrd="0" presId="urn:microsoft.com/office/officeart/2005/8/layout/hProcess7"/>
    <dgm:cxn modelId="{B44881BC-85D7-459F-8D3F-A927144ED7AC}" type="presParOf" srcId="{6C55DCF3-FFCD-5746-AC9F-37C29D1CF796}" destId="{1F9B2BC7-6C8E-CB43-8912-DAC2B55E4857}" srcOrd="5" destOrd="0" presId="urn:microsoft.com/office/officeart/2005/8/layout/hProcess7"/>
    <dgm:cxn modelId="{280C1E2D-6622-40BA-8D9D-8054C34FFFCB}" type="presParOf" srcId="{6C55DCF3-FFCD-5746-AC9F-37C29D1CF796}" destId="{7C651E01-7AAA-314F-A281-4DA720073D60}" srcOrd="6" destOrd="0" presId="urn:microsoft.com/office/officeart/2005/8/layout/hProcess7"/>
    <dgm:cxn modelId="{A2F494B6-00E5-40BC-B0CF-D1604DD87193}" type="presParOf" srcId="{7C651E01-7AAA-314F-A281-4DA720073D60}" destId="{2432A016-6AE6-6347-B312-67D1C5AFE700}" srcOrd="0" destOrd="0" presId="urn:microsoft.com/office/officeart/2005/8/layout/hProcess7"/>
    <dgm:cxn modelId="{5ED89370-7352-4CB5-B6A5-61539D06E492}" type="presParOf" srcId="{7C651E01-7AAA-314F-A281-4DA720073D60}" destId="{80DC79E4-F95B-F447-96A9-FA708A33A209}" srcOrd="1" destOrd="0" presId="urn:microsoft.com/office/officeart/2005/8/layout/hProcess7"/>
    <dgm:cxn modelId="{9A0FCE85-F96C-432A-8C44-35890B14956F}" type="presParOf" srcId="{7C651E01-7AAA-314F-A281-4DA720073D60}" destId="{B6E5EBCA-9756-4D40-8DDC-D1A6DEFCC59B}" srcOrd="2" destOrd="0" presId="urn:microsoft.com/office/officeart/2005/8/layout/hProcess7"/>
    <dgm:cxn modelId="{A4D7C1FB-839D-449D-B504-8EE4BB5E3CAB}" type="presParOf" srcId="{6C55DCF3-FFCD-5746-AC9F-37C29D1CF796}" destId="{72BFD414-541E-784C-A1DE-063E46AAEF4C}" srcOrd="7" destOrd="0" presId="urn:microsoft.com/office/officeart/2005/8/layout/hProcess7"/>
    <dgm:cxn modelId="{C64FF1AB-80CA-4CEA-B51C-400AF8EF4C25}" type="presParOf" srcId="{6C55DCF3-FFCD-5746-AC9F-37C29D1CF796}" destId="{459A8505-6DE6-A349-81E9-2560C643AC23}" srcOrd="8" destOrd="0" presId="urn:microsoft.com/office/officeart/2005/8/layout/hProcess7"/>
    <dgm:cxn modelId="{1D9D3F44-9DE0-4F1E-89CF-05E1A985A43E}" type="presParOf" srcId="{459A8505-6DE6-A349-81E9-2560C643AC23}" destId="{4D9BFA99-0480-9D49-8CCC-479DBD1A78F0}" srcOrd="0" destOrd="0" presId="urn:microsoft.com/office/officeart/2005/8/layout/hProcess7"/>
    <dgm:cxn modelId="{AA03A5EB-A44F-49B8-A056-AAB19E9EB5A6}" type="presParOf" srcId="{459A8505-6DE6-A349-81E9-2560C643AC23}" destId="{92AC0973-F87F-3B45-8ED4-53F937E7BAD6}" srcOrd="1" destOrd="0" presId="urn:microsoft.com/office/officeart/2005/8/layout/hProcess7"/>
    <dgm:cxn modelId="{40559CAB-7E42-4831-A4CA-38ECC141347A}" type="presParOf" srcId="{459A8505-6DE6-A349-81E9-2560C643AC23}" destId="{BEB30C77-D6CA-A046-8276-865C74D8486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634BDB-3328-D341-AE7A-586CDB0BD063}" type="doc">
      <dgm:prSet loTypeId="urn:microsoft.com/office/officeart/2005/8/layout/hProcess9" loCatId="" qsTypeId="urn:microsoft.com/office/officeart/2005/8/quickstyle/simple4" qsCatId="simple" csTypeId="urn:microsoft.com/office/officeart/2005/8/colors/accent5_3" csCatId="accent5" phldr="1"/>
      <dgm:spPr/>
    </dgm:pt>
    <dgm:pt modelId="{8287F291-C35F-1844-BC7C-47D1F7C67CD0}">
      <dgm:prSet phldrT="[Texto]" custT="1"/>
      <dgm:spPr/>
      <dgm:t>
        <a:bodyPr/>
        <a:lstStyle/>
        <a:p>
          <a:r>
            <a:rPr lang="es-MX" sz="2400" dirty="0" smtClean="0">
              <a:latin typeface="Garamond"/>
              <a:cs typeface="Garamond"/>
            </a:rPr>
            <a:t>Remisión de la resolución del sujeto obligado al ITEI</a:t>
          </a:r>
          <a:endParaRPr lang="es-ES" sz="2400" dirty="0">
            <a:latin typeface="Garamond"/>
            <a:cs typeface="Garamond"/>
          </a:endParaRPr>
        </a:p>
      </dgm:t>
    </dgm:pt>
    <dgm:pt modelId="{1CE5FB7B-C1F6-9440-B556-04C1CFDEDFA6}" type="parTrans" cxnId="{E5BBDFDC-043A-744E-826C-8B3BA30C9A12}">
      <dgm:prSet/>
      <dgm:spPr/>
      <dgm:t>
        <a:bodyPr/>
        <a:lstStyle/>
        <a:p>
          <a:endParaRPr lang="es-ES"/>
        </a:p>
      </dgm:t>
    </dgm:pt>
    <dgm:pt modelId="{9618A5F4-3364-7746-8641-BAF36E5FCD94}" type="sibTrans" cxnId="{E5BBDFDC-043A-744E-826C-8B3BA30C9A12}">
      <dgm:prSet/>
      <dgm:spPr/>
      <dgm:t>
        <a:bodyPr/>
        <a:lstStyle/>
        <a:p>
          <a:endParaRPr lang="es-ES"/>
        </a:p>
      </dgm:t>
    </dgm:pt>
    <dgm:pt modelId="{5C3A0DE0-B53F-7348-B615-F954DB04D81B}">
      <dgm:prSet phldrT="[Texto]" custT="1"/>
      <dgm:spPr/>
      <dgm:t>
        <a:bodyPr/>
        <a:lstStyle/>
        <a:p>
          <a:r>
            <a:rPr lang="es-MX" sz="2000" dirty="0" smtClean="0">
              <a:latin typeface="Garamond"/>
              <a:cs typeface="Garamond"/>
            </a:rPr>
            <a:t>Análisis de la procedencia de la solicitud de protección de información confidencial por el ITEI</a:t>
          </a:r>
          <a:endParaRPr lang="es-ES" sz="2000" dirty="0">
            <a:latin typeface="Garamond"/>
            <a:cs typeface="Garamond"/>
          </a:endParaRPr>
        </a:p>
      </dgm:t>
    </dgm:pt>
    <dgm:pt modelId="{1D3B2437-B6AD-774F-B448-F7EE2CA74DD2}" type="parTrans" cxnId="{CAE03757-A122-7A43-AB5E-F0CBEC414384}">
      <dgm:prSet/>
      <dgm:spPr/>
      <dgm:t>
        <a:bodyPr/>
        <a:lstStyle/>
        <a:p>
          <a:endParaRPr lang="es-ES"/>
        </a:p>
      </dgm:t>
    </dgm:pt>
    <dgm:pt modelId="{8FF701E4-A82E-1D4F-A2AD-EBCB753BC6D8}" type="sibTrans" cxnId="{CAE03757-A122-7A43-AB5E-F0CBEC414384}">
      <dgm:prSet/>
      <dgm:spPr/>
      <dgm:t>
        <a:bodyPr/>
        <a:lstStyle/>
        <a:p>
          <a:endParaRPr lang="es-ES"/>
        </a:p>
      </dgm:t>
    </dgm:pt>
    <dgm:pt modelId="{2A0393AE-57C7-B54C-9F86-2DE295FFFCAC}">
      <dgm:prSet phldrT="[Texto]"/>
      <dgm:spPr/>
      <dgm:t>
        <a:bodyPr/>
        <a:lstStyle/>
        <a:p>
          <a:r>
            <a:rPr lang="es-MX" dirty="0" smtClean="0">
              <a:latin typeface="Garamond"/>
              <a:cs typeface="Garamond"/>
            </a:rPr>
            <a:t>Resolución del Instituto y notificación al sujeto obligado y al solicitante</a:t>
          </a:r>
          <a:endParaRPr lang="es-ES" dirty="0">
            <a:latin typeface="Garamond"/>
            <a:cs typeface="Garamond"/>
          </a:endParaRPr>
        </a:p>
      </dgm:t>
    </dgm:pt>
    <dgm:pt modelId="{31C72413-CD9D-B84B-97E3-BA795EDF2CDA}" type="parTrans" cxnId="{7A68EA42-BD0E-C548-B128-D08498958AE9}">
      <dgm:prSet/>
      <dgm:spPr/>
      <dgm:t>
        <a:bodyPr/>
        <a:lstStyle/>
        <a:p>
          <a:endParaRPr lang="es-ES"/>
        </a:p>
      </dgm:t>
    </dgm:pt>
    <dgm:pt modelId="{754C7322-11F7-0242-8214-EF382773CDC3}" type="sibTrans" cxnId="{7A68EA42-BD0E-C548-B128-D08498958AE9}">
      <dgm:prSet/>
      <dgm:spPr/>
      <dgm:t>
        <a:bodyPr/>
        <a:lstStyle/>
        <a:p>
          <a:endParaRPr lang="es-ES"/>
        </a:p>
      </dgm:t>
    </dgm:pt>
    <dgm:pt modelId="{5865E08C-FFAB-D048-9F1A-CDF33B65CB22}" type="pres">
      <dgm:prSet presAssocID="{DC634BDB-3328-D341-AE7A-586CDB0BD063}" presName="CompostProcess" presStyleCnt="0">
        <dgm:presLayoutVars>
          <dgm:dir/>
          <dgm:resizeHandles val="exact"/>
        </dgm:presLayoutVars>
      </dgm:prSet>
      <dgm:spPr/>
    </dgm:pt>
    <dgm:pt modelId="{010A29D1-F948-F244-B215-6B1B5CE63C8D}" type="pres">
      <dgm:prSet presAssocID="{DC634BDB-3328-D341-AE7A-586CDB0BD063}" presName="arrow" presStyleLbl="bgShp" presStyleIdx="0" presStyleCnt="1"/>
      <dgm:spPr/>
    </dgm:pt>
    <dgm:pt modelId="{71AD3956-5EDD-324F-95DF-742289A93A04}" type="pres">
      <dgm:prSet presAssocID="{DC634BDB-3328-D341-AE7A-586CDB0BD063}" presName="linearProcess" presStyleCnt="0"/>
      <dgm:spPr/>
    </dgm:pt>
    <dgm:pt modelId="{CD0D6602-D136-A74E-90FA-5EF97E262B6D}" type="pres">
      <dgm:prSet presAssocID="{8287F291-C35F-1844-BC7C-47D1F7C67CD0}" presName="textNode" presStyleLbl="node1" presStyleIdx="0" presStyleCnt="3">
        <dgm:presLayoutVars>
          <dgm:bulletEnabled val="1"/>
        </dgm:presLayoutVars>
      </dgm:prSet>
      <dgm:spPr/>
      <dgm:t>
        <a:bodyPr/>
        <a:lstStyle/>
        <a:p>
          <a:endParaRPr lang="es-ES"/>
        </a:p>
      </dgm:t>
    </dgm:pt>
    <dgm:pt modelId="{DF3EA1CD-78CA-5042-AFEB-66EFCF1FB07E}" type="pres">
      <dgm:prSet presAssocID="{9618A5F4-3364-7746-8641-BAF36E5FCD94}" presName="sibTrans" presStyleCnt="0"/>
      <dgm:spPr/>
    </dgm:pt>
    <dgm:pt modelId="{01054EA0-386D-B041-8297-B283E6563C88}" type="pres">
      <dgm:prSet presAssocID="{5C3A0DE0-B53F-7348-B615-F954DB04D81B}" presName="textNode" presStyleLbl="node1" presStyleIdx="1" presStyleCnt="3">
        <dgm:presLayoutVars>
          <dgm:bulletEnabled val="1"/>
        </dgm:presLayoutVars>
      </dgm:prSet>
      <dgm:spPr/>
      <dgm:t>
        <a:bodyPr/>
        <a:lstStyle/>
        <a:p>
          <a:endParaRPr lang="es-ES"/>
        </a:p>
      </dgm:t>
    </dgm:pt>
    <dgm:pt modelId="{68F97C47-08BF-9E4E-9DC0-17DD10508ADA}" type="pres">
      <dgm:prSet presAssocID="{8FF701E4-A82E-1D4F-A2AD-EBCB753BC6D8}" presName="sibTrans" presStyleCnt="0"/>
      <dgm:spPr/>
    </dgm:pt>
    <dgm:pt modelId="{16C279F5-EDF9-3B48-B31E-0522BC03587D}" type="pres">
      <dgm:prSet presAssocID="{2A0393AE-57C7-B54C-9F86-2DE295FFFCAC}" presName="textNode" presStyleLbl="node1" presStyleIdx="2" presStyleCnt="3">
        <dgm:presLayoutVars>
          <dgm:bulletEnabled val="1"/>
        </dgm:presLayoutVars>
      </dgm:prSet>
      <dgm:spPr/>
      <dgm:t>
        <a:bodyPr/>
        <a:lstStyle/>
        <a:p>
          <a:endParaRPr lang="es-ES"/>
        </a:p>
      </dgm:t>
    </dgm:pt>
  </dgm:ptLst>
  <dgm:cxnLst>
    <dgm:cxn modelId="{9D8FED66-1738-47D8-A446-FDD53D440327}" type="presOf" srcId="{5C3A0DE0-B53F-7348-B615-F954DB04D81B}" destId="{01054EA0-386D-B041-8297-B283E6563C88}" srcOrd="0" destOrd="0" presId="urn:microsoft.com/office/officeart/2005/8/layout/hProcess9"/>
    <dgm:cxn modelId="{35AEDC68-6CF0-46CD-BCF7-15C81459B2BD}" type="presOf" srcId="{8287F291-C35F-1844-BC7C-47D1F7C67CD0}" destId="{CD0D6602-D136-A74E-90FA-5EF97E262B6D}" srcOrd="0" destOrd="0" presId="urn:microsoft.com/office/officeart/2005/8/layout/hProcess9"/>
    <dgm:cxn modelId="{E5BBDFDC-043A-744E-826C-8B3BA30C9A12}" srcId="{DC634BDB-3328-D341-AE7A-586CDB0BD063}" destId="{8287F291-C35F-1844-BC7C-47D1F7C67CD0}" srcOrd="0" destOrd="0" parTransId="{1CE5FB7B-C1F6-9440-B556-04C1CFDEDFA6}" sibTransId="{9618A5F4-3364-7746-8641-BAF36E5FCD94}"/>
    <dgm:cxn modelId="{FD50C2F3-4E46-4D7C-BA38-C07E5D72E48F}" type="presOf" srcId="{DC634BDB-3328-D341-AE7A-586CDB0BD063}" destId="{5865E08C-FFAB-D048-9F1A-CDF33B65CB22}" srcOrd="0" destOrd="0" presId="urn:microsoft.com/office/officeart/2005/8/layout/hProcess9"/>
    <dgm:cxn modelId="{7A68EA42-BD0E-C548-B128-D08498958AE9}" srcId="{DC634BDB-3328-D341-AE7A-586CDB0BD063}" destId="{2A0393AE-57C7-B54C-9F86-2DE295FFFCAC}" srcOrd="2" destOrd="0" parTransId="{31C72413-CD9D-B84B-97E3-BA795EDF2CDA}" sibTransId="{754C7322-11F7-0242-8214-EF382773CDC3}"/>
    <dgm:cxn modelId="{3194C45F-DB4F-4EB5-BA6E-3FC9B4CE5E42}" type="presOf" srcId="{2A0393AE-57C7-B54C-9F86-2DE295FFFCAC}" destId="{16C279F5-EDF9-3B48-B31E-0522BC03587D}" srcOrd="0" destOrd="0" presId="urn:microsoft.com/office/officeart/2005/8/layout/hProcess9"/>
    <dgm:cxn modelId="{CAE03757-A122-7A43-AB5E-F0CBEC414384}" srcId="{DC634BDB-3328-D341-AE7A-586CDB0BD063}" destId="{5C3A0DE0-B53F-7348-B615-F954DB04D81B}" srcOrd="1" destOrd="0" parTransId="{1D3B2437-B6AD-774F-B448-F7EE2CA74DD2}" sibTransId="{8FF701E4-A82E-1D4F-A2AD-EBCB753BC6D8}"/>
    <dgm:cxn modelId="{0F435940-3743-4820-BD08-C5AC0BF810C8}" type="presParOf" srcId="{5865E08C-FFAB-D048-9F1A-CDF33B65CB22}" destId="{010A29D1-F948-F244-B215-6B1B5CE63C8D}" srcOrd="0" destOrd="0" presId="urn:microsoft.com/office/officeart/2005/8/layout/hProcess9"/>
    <dgm:cxn modelId="{22E1758E-18ED-4773-A6DE-133D0AFBE5FA}" type="presParOf" srcId="{5865E08C-FFAB-D048-9F1A-CDF33B65CB22}" destId="{71AD3956-5EDD-324F-95DF-742289A93A04}" srcOrd="1" destOrd="0" presId="urn:microsoft.com/office/officeart/2005/8/layout/hProcess9"/>
    <dgm:cxn modelId="{5926F613-58F5-40E2-B91F-B9749A144848}" type="presParOf" srcId="{71AD3956-5EDD-324F-95DF-742289A93A04}" destId="{CD0D6602-D136-A74E-90FA-5EF97E262B6D}" srcOrd="0" destOrd="0" presId="urn:microsoft.com/office/officeart/2005/8/layout/hProcess9"/>
    <dgm:cxn modelId="{57DCDD63-765F-48F7-94E3-D2C410DB6A40}" type="presParOf" srcId="{71AD3956-5EDD-324F-95DF-742289A93A04}" destId="{DF3EA1CD-78CA-5042-AFEB-66EFCF1FB07E}" srcOrd="1" destOrd="0" presId="urn:microsoft.com/office/officeart/2005/8/layout/hProcess9"/>
    <dgm:cxn modelId="{EA8DA65F-25BC-428A-9CFC-316DC9E56A3E}" type="presParOf" srcId="{71AD3956-5EDD-324F-95DF-742289A93A04}" destId="{01054EA0-386D-B041-8297-B283E6563C88}" srcOrd="2" destOrd="0" presId="urn:microsoft.com/office/officeart/2005/8/layout/hProcess9"/>
    <dgm:cxn modelId="{5CF9CA4F-1434-489A-9D53-86F47BFDB9DA}" type="presParOf" srcId="{71AD3956-5EDD-324F-95DF-742289A93A04}" destId="{68F97C47-08BF-9E4E-9DC0-17DD10508ADA}" srcOrd="3" destOrd="0" presId="urn:microsoft.com/office/officeart/2005/8/layout/hProcess9"/>
    <dgm:cxn modelId="{FC498713-F7AA-40B7-86DE-FBF5DD845C42}" type="presParOf" srcId="{71AD3956-5EDD-324F-95DF-742289A93A04}" destId="{16C279F5-EDF9-3B48-B31E-0522BC03587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D46215A-B1DC-FC42-BEB5-53148CF0D758}" type="doc">
      <dgm:prSet loTypeId="urn:microsoft.com/office/officeart/2005/8/layout/vList2" loCatId="" qsTypeId="urn:microsoft.com/office/officeart/2005/8/quickstyle/simple4" qsCatId="simple" csTypeId="urn:microsoft.com/office/officeart/2005/8/colors/colorful4" csCatId="colorful" phldr="1"/>
      <dgm:spPr/>
      <dgm:t>
        <a:bodyPr/>
        <a:lstStyle/>
        <a:p>
          <a:endParaRPr lang="es-ES"/>
        </a:p>
      </dgm:t>
    </dgm:pt>
    <dgm:pt modelId="{0B6FE453-5454-4049-AAC1-AC10FF31668A}">
      <dgm:prSet phldrT="[Texto]"/>
      <dgm:spPr/>
      <dgm:t>
        <a:bodyPr/>
        <a:lstStyle/>
        <a:p>
          <a:pPr algn="just"/>
          <a:r>
            <a:rPr lang="es-MX" dirty="0" smtClean="0">
              <a:latin typeface="Garamond"/>
              <a:cs typeface="Garamond"/>
            </a:rPr>
            <a:t>El sujeto obligado debe remitir al ITEI copia del expediente correspondiente y notificar de ello al solicitante, cuando proceda el recurso de protección de datos personales.</a:t>
          </a:r>
          <a:endParaRPr lang="es-ES" dirty="0">
            <a:latin typeface="Garamond"/>
            <a:cs typeface="Garamond"/>
          </a:endParaRPr>
        </a:p>
      </dgm:t>
    </dgm:pt>
    <dgm:pt modelId="{E7AA3D39-CD18-F94F-8765-E1D7A5F1415A}" type="parTrans" cxnId="{E72815A0-FE40-A841-A49D-E58E1542F503}">
      <dgm:prSet/>
      <dgm:spPr/>
      <dgm:t>
        <a:bodyPr/>
        <a:lstStyle/>
        <a:p>
          <a:endParaRPr lang="es-ES"/>
        </a:p>
      </dgm:t>
    </dgm:pt>
    <dgm:pt modelId="{315E2640-48F5-8349-B0E9-E74C0084B0C4}" type="sibTrans" cxnId="{E72815A0-FE40-A841-A49D-E58E1542F503}">
      <dgm:prSet/>
      <dgm:spPr/>
      <dgm:t>
        <a:bodyPr/>
        <a:lstStyle/>
        <a:p>
          <a:endParaRPr lang="es-ES"/>
        </a:p>
      </dgm:t>
    </dgm:pt>
    <dgm:pt modelId="{4B5849C9-C9AB-CE4A-9250-2A95199BD54F}">
      <dgm:prSet phldrT="[Texto]"/>
      <dgm:spPr/>
      <dgm:t>
        <a:bodyPr/>
        <a:lstStyle/>
        <a:p>
          <a:pPr algn="just"/>
          <a:r>
            <a:rPr lang="es-MX" dirty="0" smtClean="0">
              <a:latin typeface="Garamond"/>
              <a:cs typeface="Garamond"/>
            </a:rPr>
            <a:t>El solicitante que inició el procedimiento de protección de información confidencial puede denunciar ante el ITEI la omisión del sujeto obligado de remitir el asunto</a:t>
          </a:r>
          <a:endParaRPr lang="es-ES" dirty="0">
            <a:latin typeface="Garamond"/>
            <a:cs typeface="Garamond"/>
          </a:endParaRPr>
        </a:p>
      </dgm:t>
    </dgm:pt>
    <dgm:pt modelId="{259EFFDC-B91F-A342-9CB8-62BC1037DF95}" type="parTrans" cxnId="{48CD2B69-F9BE-2443-9F5B-1533386BDF68}">
      <dgm:prSet/>
      <dgm:spPr/>
      <dgm:t>
        <a:bodyPr/>
        <a:lstStyle/>
        <a:p>
          <a:endParaRPr lang="es-ES"/>
        </a:p>
      </dgm:t>
    </dgm:pt>
    <dgm:pt modelId="{3BE0BFE9-F6C7-8742-9A43-2945C327A100}" type="sibTrans" cxnId="{48CD2B69-F9BE-2443-9F5B-1533386BDF68}">
      <dgm:prSet/>
      <dgm:spPr/>
      <dgm:t>
        <a:bodyPr/>
        <a:lstStyle/>
        <a:p>
          <a:endParaRPr lang="es-ES"/>
        </a:p>
      </dgm:t>
    </dgm:pt>
    <dgm:pt modelId="{25C21F8D-A6E4-874D-BBCE-1FD3C4FFB7C0}" type="pres">
      <dgm:prSet presAssocID="{ED46215A-B1DC-FC42-BEB5-53148CF0D758}" presName="linear" presStyleCnt="0">
        <dgm:presLayoutVars>
          <dgm:animLvl val="lvl"/>
          <dgm:resizeHandles val="exact"/>
        </dgm:presLayoutVars>
      </dgm:prSet>
      <dgm:spPr/>
      <dgm:t>
        <a:bodyPr/>
        <a:lstStyle/>
        <a:p>
          <a:endParaRPr lang="es-MX"/>
        </a:p>
      </dgm:t>
    </dgm:pt>
    <dgm:pt modelId="{9D221494-F57C-8D46-8CC9-99E6F2C67440}" type="pres">
      <dgm:prSet presAssocID="{0B6FE453-5454-4049-AAC1-AC10FF31668A}" presName="parentText" presStyleLbl="node1" presStyleIdx="0" presStyleCnt="2">
        <dgm:presLayoutVars>
          <dgm:chMax val="0"/>
          <dgm:bulletEnabled val="1"/>
        </dgm:presLayoutVars>
      </dgm:prSet>
      <dgm:spPr/>
      <dgm:t>
        <a:bodyPr/>
        <a:lstStyle/>
        <a:p>
          <a:endParaRPr lang="es-ES"/>
        </a:p>
      </dgm:t>
    </dgm:pt>
    <dgm:pt modelId="{39110200-B0EC-1745-87C0-1A7CD6D8936C}" type="pres">
      <dgm:prSet presAssocID="{315E2640-48F5-8349-B0E9-E74C0084B0C4}" presName="spacer" presStyleCnt="0"/>
      <dgm:spPr/>
    </dgm:pt>
    <dgm:pt modelId="{5745A78E-EE21-0140-B873-B68183D35230}" type="pres">
      <dgm:prSet presAssocID="{4B5849C9-C9AB-CE4A-9250-2A95199BD54F}" presName="parentText" presStyleLbl="node1" presStyleIdx="1" presStyleCnt="2">
        <dgm:presLayoutVars>
          <dgm:chMax val="0"/>
          <dgm:bulletEnabled val="1"/>
        </dgm:presLayoutVars>
      </dgm:prSet>
      <dgm:spPr/>
      <dgm:t>
        <a:bodyPr/>
        <a:lstStyle/>
        <a:p>
          <a:endParaRPr lang="es-ES"/>
        </a:p>
      </dgm:t>
    </dgm:pt>
  </dgm:ptLst>
  <dgm:cxnLst>
    <dgm:cxn modelId="{05025B99-48F4-4331-89CF-2DAD30CAD22D}" type="presOf" srcId="{ED46215A-B1DC-FC42-BEB5-53148CF0D758}" destId="{25C21F8D-A6E4-874D-BBCE-1FD3C4FFB7C0}" srcOrd="0" destOrd="0" presId="urn:microsoft.com/office/officeart/2005/8/layout/vList2"/>
    <dgm:cxn modelId="{E72815A0-FE40-A841-A49D-E58E1542F503}" srcId="{ED46215A-B1DC-FC42-BEB5-53148CF0D758}" destId="{0B6FE453-5454-4049-AAC1-AC10FF31668A}" srcOrd="0" destOrd="0" parTransId="{E7AA3D39-CD18-F94F-8765-E1D7A5F1415A}" sibTransId="{315E2640-48F5-8349-B0E9-E74C0084B0C4}"/>
    <dgm:cxn modelId="{9C826F18-9C1C-439A-8BC0-7D690F64C1BB}" type="presOf" srcId="{0B6FE453-5454-4049-AAC1-AC10FF31668A}" destId="{9D221494-F57C-8D46-8CC9-99E6F2C67440}" srcOrd="0" destOrd="0" presId="urn:microsoft.com/office/officeart/2005/8/layout/vList2"/>
    <dgm:cxn modelId="{48CD2B69-F9BE-2443-9F5B-1533386BDF68}" srcId="{ED46215A-B1DC-FC42-BEB5-53148CF0D758}" destId="{4B5849C9-C9AB-CE4A-9250-2A95199BD54F}" srcOrd="1" destOrd="0" parTransId="{259EFFDC-B91F-A342-9CB8-62BC1037DF95}" sibTransId="{3BE0BFE9-F6C7-8742-9A43-2945C327A100}"/>
    <dgm:cxn modelId="{58373928-9450-45DC-B917-1B081AF5B85F}" type="presOf" srcId="{4B5849C9-C9AB-CE4A-9250-2A95199BD54F}" destId="{5745A78E-EE21-0140-B873-B68183D35230}" srcOrd="0" destOrd="0" presId="urn:microsoft.com/office/officeart/2005/8/layout/vList2"/>
    <dgm:cxn modelId="{85D15BA5-9043-435A-885F-146DB03A0601}" type="presParOf" srcId="{25C21F8D-A6E4-874D-BBCE-1FD3C4FFB7C0}" destId="{9D221494-F57C-8D46-8CC9-99E6F2C67440}" srcOrd="0" destOrd="0" presId="urn:microsoft.com/office/officeart/2005/8/layout/vList2"/>
    <dgm:cxn modelId="{9EAC0076-DFFC-47D7-A745-05B2C7D5F74B}" type="presParOf" srcId="{25C21F8D-A6E4-874D-BBCE-1FD3C4FFB7C0}" destId="{39110200-B0EC-1745-87C0-1A7CD6D8936C}" srcOrd="1" destOrd="0" presId="urn:microsoft.com/office/officeart/2005/8/layout/vList2"/>
    <dgm:cxn modelId="{452D5A7C-01D1-4576-A4CC-009691355C06}" type="presParOf" srcId="{25C21F8D-A6E4-874D-BBCE-1FD3C4FFB7C0}" destId="{5745A78E-EE21-0140-B873-B68183D352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B5D74-C7E5-4C6A-A29F-213264EFBFAA}" type="doc">
      <dgm:prSet loTypeId="urn:microsoft.com/office/officeart/2005/8/layout/vList4#2" loCatId="list" qsTypeId="urn:microsoft.com/office/officeart/2005/8/quickstyle/simple1" qsCatId="simple" csTypeId="urn:microsoft.com/office/officeart/2005/8/colors/accent5_2" csCatId="accent5" phldr="1"/>
      <dgm:spPr/>
      <dgm:t>
        <a:bodyPr/>
        <a:lstStyle/>
        <a:p>
          <a:endParaRPr lang="es-MX"/>
        </a:p>
      </dgm:t>
    </dgm:pt>
    <dgm:pt modelId="{CA1AAB46-D312-4A85-B54A-290F2149D80E}">
      <dgm:prSet phldrT="[Texto]" custT="1"/>
      <dgm:spPr>
        <a:solidFill>
          <a:srgbClr val="002060"/>
        </a:solidFill>
      </dgm:spPr>
      <dgm:t>
        <a:bodyPr/>
        <a:lstStyle/>
        <a:p>
          <a:r>
            <a:rPr lang="es-MX" altLang="es-MX" sz="2400" b="1" dirty="0" smtClean="0">
              <a:solidFill>
                <a:srgbClr val="00A3B4"/>
              </a:solidFill>
              <a:latin typeface="Garamond" pitchFamily="18" charset="0"/>
              <a:cs typeface="Arial" panose="020B0604020202020204" pitchFamily="34" charset="0"/>
            </a:rPr>
            <a:t>Teléfono, fax, correo, telegrama, mensajería o por escrito.</a:t>
          </a:r>
          <a:endParaRPr lang="es-MX" sz="2400" dirty="0">
            <a:solidFill>
              <a:srgbClr val="00A3B4"/>
            </a:solidFill>
            <a:latin typeface="Garamond" pitchFamily="18" charset="0"/>
            <a:cs typeface="Arial" panose="020B0604020202020204" pitchFamily="34" charset="0"/>
          </a:endParaRPr>
        </a:p>
      </dgm:t>
    </dgm:pt>
    <dgm:pt modelId="{BCC483FA-D5C8-4171-B263-82A716EDEF2E}" type="parTrans" cxnId="{A8F16EEE-4A4A-4B2B-AE64-5DEDBBC91E14}">
      <dgm:prSet/>
      <dgm:spPr/>
      <dgm:t>
        <a:bodyPr/>
        <a:lstStyle/>
        <a:p>
          <a:endParaRPr lang="es-MX" sz="2000">
            <a:latin typeface="Arial" panose="020B0604020202020204" pitchFamily="34" charset="0"/>
            <a:cs typeface="Arial" panose="020B0604020202020204" pitchFamily="34" charset="0"/>
          </a:endParaRPr>
        </a:p>
      </dgm:t>
    </dgm:pt>
    <dgm:pt modelId="{1F0E5422-DB20-4775-80DE-3374E0D6AD22}" type="sibTrans" cxnId="{A8F16EEE-4A4A-4B2B-AE64-5DEDBBC91E14}">
      <dgm:prSet/>
      <dgm:spPr/>
      <dgm:t>
        <a:bodyPr/>
        <a:lstStyle/>
        <a:p>
          <a:endParaRPr lang="es-MX" sz="2000">
            <a:latin typeface="Arial" panose="020B0604020202020204" pitchFamily="34" charset="0"/>
            <a:cs typeface="Arial" panose="020B0604020202020204" pitchFamily="34" charset="0"/>
          </a:endParaRPr>
        </a:p>
      </dgm:t>
    </dgm:pt>
    <dgm:pt modelId="{FF7CA8CF-4692-45E6-9807-3A8B893C78CC}">
      <dgm:prSet phldrT="[Texto]" custT="1"/>
      <dgm:spPr>
        <a:solidFill>
          <a:srgbClr val="002060"/>
        </a:solidFill>
      </dgm:spPr>
      <dgm:t>
        <a:bodyPr/>
        <a:lstStyle/>
        <a:p>
          <a:pPr algn="just"/>
          <a:r>
            <a:rPr lang="es-MX" altLang="es-MX" sz="2400" b="1" dirty="0" smtClean="0">
              <a:solidFill>
                <a:srgbClr val="00A3B4"/>
              </a:solidFill>
              <a:latin typeface="Garamond" pitchFamily="18" charset="0"/>
              <a:cs typeface="Arial" panose="020B0604020202020204" pitchFamily="34" charset="0"/>
            </a:rPr>
            <a:t>Compareciendo ante la Unidad, donde llenará una solicitud.</a:t>
          </a:r>
          <a:endParaRPr lang="es-MX" sz="2400" b="1" dirty="0">
            <a:solidFill>
              <a:srgbClr val="00A3B4"/>
            </a:solidFill>
            <a:latin typeface="Garamond" pitchFamily="18" charset="0"/>
            <a:cs typeface="Arial" panose="020B0604020202020204" pitchFamily="34" charset="0"/>
          </a:endParaRPr>
        </a:p>
      </dgm:t>
    </dgm:pt>
    <dgm:pt modelId="{AC341754-8CBA-4C04-9E92-3A585B1E04BF}" type="parTrans" cxnId="{F7670D56-5DF0-4373-8230-CD3F8BDD3A8F}">
      <dgm:prSet/>
      <dgm:spPr/>
      <dgm:t>
        <a:bodyPr/>
        <a:lstStyle/>
        <a:p>
          <a:endParaRPr lang="es-MX" sz="2000">
            <a:latin typeface="Arial" panose="020B0604020202020204" pitchFamily="34" charset="0"/>
            <a:cs typeface="Arial" panose="020B0604020202020204" pitchFamily="34" charset="0"/>
          </a:endParaRPr>
        </a:p>
      </dgm:t>
    </dgm:pt>
    <dgm:pt modelId="{57E4E418-9862-4426-A7D0-6CE6195CFBB7}" type="sibTrans" cxnId="{F7670D56-5DF0-4373-8230-CD3F8BDD3A8F}">
      <dgm:prSet/>
      <dgm:spPr/>
      <dgm:t>
        <a:bodyPr/>
        <a:lstStyle/>
        <a:p>
          <a:endParaRPr lang="es-MX" sz="2000">
            <a:latin typeface="Arial" panose="020B0604020202020204" pitchFamily="34" charset="0"/>
            <a:cs typeface="Arial" panose="020B0604020202020204" pitchFamily="34" charset="0"/>
          </a:endParaRPr>
        </a:p>
      </dgm:t>
    </dgm:pt>
    <dgm:pt modelId="{DE12B503-BB79-4D07-8CDB-282E76922F0C}">
      <dgm:prSet phldrT="[Texto]" custT="1"/>
      <dgm:spPr>
        <a:solidFill>
          <a:srgbClr val="002060"/>
        </a:solidFill>
      </dgm:spPr>
      <dgm:t>
        <a:bodyPr/>
        <a:lstStyle/>
        <a:p>
          <a:pPr algn="just"/>
          <a:r>
            <a:rPr lang="es-MX" altLang="es-MX" sz="2400" b="1" dirty="0" smtClean="0">
              <a:solidFill>
                <a:srgbClr val="00A3B4"/>
              </a:solidFill>
              <a:latin typeface="Garamond" pitchFamily="18" charset="0"/>
              <a:cs typeface="Arial" panose="020B0604020202020204" pitchFamily="34" charset="0"/>
            </a:rPr>
            <a:t>En forma electrónica, cuando el sujeto obligado cuente con sistema de recepción.</a:t>
          </a:r>
          <a:endParaRPr lang="es-MX" sz="2400" dirty="0">
            <a:solidFill>
              <a:srgbClr val="00A3B4"/>
            </a:solidFill>
            <a:latin typeface="Arial" panose="020B0604020202020204" pitchFamily="34" charset="0"/>
            <a:cs typeface="Arial" panose="020B0604020202020204" pitchFamily="34" charset="0"/>
          </a:endParaRPr>
        </a:p>
      </dgm:t>
    </dgm:pt>
    <dgm:pt modelId="{44AB938F-8C9A-46F7-A69F-448B88223C62}" type="parTrans" cxnId="{18AA8FF5-4BA7-4B78-9931-9B95EBF78C08}">
      <dgm:prSet/>
      <dgm:spPr/>
      <dgm:t>
        <a:bodyPr/>
        <a:lstStyle/>
        <a:p>
          <a:endParaRPr lang="es-MX" sz="2000">
            <a:latin typeface="Arial" panose="020B0604020202020204" pitchFamily="34" charset="0"/>
            <a:cs typeface="Arial" panose="020B0604020202020204" pitchFamily="34" charset="0"/>
          </a:endParaRPr>
        </a:p>
      </dgm:t>
    </dgm:pt>
    <dgm:pt modelId="{261FB89F-112B-46A5-A62E-72288C8D31D3}" type="sibTrans" cxnId="{18AA8FF5-4BA7-4B78-9931-9B95EBF78C08}">
      <dgm:prSet/>
      <dgm:spPr/>
      <dgm:t>
        <a:bodyPr/>
        <a:lstStyle/>
        <a:p>
          <a:endParaRPr lang="es-MX" sz="2000">
            <a:latin typeface="Arial" panose="020B0604020202020204" pitchFamily="34" charset="0"/>
            <a:cs typeface="Arial" panose="020B0604020202020204" pitchFamily="34" charset="0"/>
          </a:endParaRPr>
        </a:p>
      </dgm:t>
    </dgm:pt>
    <dgm:pt modelId="{9932A207-87E6-4FD8-A015-FDA67F93C142}" type="pres">
      <dgm:prSet presAssocID="{DDBB5D74-C7E5-4C6A-A29F-213264EFBFAA}" presName="linear" presStyleCnt="0">
        <dgm:presLayoutVars>
          <dgm:dir/>
          <dgm:resizeHandles val="exact"/>
        </dgm:presLayoutVars>
      </dgm:prSet>
      <dgm:spPr/>
      <dgm:t>
        <a:bodyPr/>
        <a:lstStyle/>
        <a:p>
          <a:endParaRPr lang="es-MX"/>
        </a:p>
      </dgm:t>
    </dgm:pt>
    <dgm:pt modelId="{376EEE04-8B11-4CD5-AB52-7A41D65AD476}" type="pres">
      <dgm:prSet presAssocID="{CA1AAB46-D312-4A85-B54A-290F2149D80E}" presName="comp" presStyleCnt="0"/>
      <dgm:spPr/>
      <dgm:t>
        <a:bodyPr/>
        <a:lstStyle/>
        <a:p>
          <a:endParaRPr lang="es-MX"/>
        </a:p>
      </dgm:t>
    </dgm:pt>
    <dgm:pt modelId="{157C19A0-FB65-4A4A-A479-11016680DB48}" type="pres">
      <dgm:prSet presAssocID="{CA1AAB46-D312-4A85-B54A-290F2149D80E}" presName="box" presStyleLbl="node1" presStyleIdx="0" presStyleCnt="3" custLinFactNeighborX="-46074" custLinFactNeighborY="-61717"/>
      <dgm:spPr/>
      <dgm:t>
        <a:bodyPr/>
        <a:lstStyle/>
        <a:p>
          <a:endParaRPr lang="es-MX"/>
        </a:p>
      </dgm:t>
    </dgm:pt>
    <dgm:pt modelId="{A22DE671-935A-4D79-8FF5-7EFADC4CDFEF}" type="pres">
      <dgm:prSet presAssocID="{CA1AAB46-D312-4A85-B54A-290F2149D80E}" presName="img" presStyleLbl="fgImgPlace1" presStyleIdx="0" presStyleCnt="3"/>
      <dgm:spPr/>
      <dgm:t>
        <a:bodyPr/>
        <a:lstStyle/>
        <a:p>
          <a:endParaRPr lang="es-MX"/>
        </a:p>
      </dgm:t>
    </dgm:pt>
    <dgm:pt modelId="{F4BC1CF4-A83C-4E12-82F1-FB6779877C0A}" type="pres">
      <dgm:prSet presAssocID="{CA1AAB46-D312-4A85-B54A-290F2149D80E}" presName="text" presStyleLbl="node1" presStyleIdx="0" presStyleCnt="3">
        <dgm:presLayoutVars>
          <dgm:bulletEnabled val="1"/>
        </dgm:presLayoutVars>
      </dgm:prSet>
      <dgm:spPr/>
      <dgm:t>
        <a:bodyPr/>
        <a:lstStyle/>
        <a:p>
          <a:endParaRPr lang="es-MX"/>
        </a:p>
      </dgm:t>
    </dgm:pt>
    <dgm:pt modelId="{A59FDC98-357F-4FD6-B389-7CE2D8520781}" type="pres">
      <dgm:prSet presAssocID="{1F0E5422-DB20-4775-80DE-3374E0D6AD22}" presName="spacer" presStyleCnt="0"/>
      <dgm:spPr/>
      <dgm:t>
        <a:bodyPr/>
        <a:lstStyle/>
        <a:p>
          <a:endParaRPr lang="es-MX"/>
        </a:p>
      </dgm:t>
    </dgm:pt>
    <dgm:pt modelId="{63216F30-6068-4445-BC10-A6BD6868050B}" type="pres">
      <dgm:prSet presAssocID="{FF7CA8CF-4692-45E6-9807-3A8B893C78CC}" presName="comp" presStyleCnt="0"/>
      <dgm:spPr/>
      <dgm:t>
        <a:bodyPr/>
        <a:lstStyle/>
        <a:p>
          <a:endParaRPr lang="es-MX"/>
        </a:p>
      </dgm:t>
    </dgm:pt>
    <dgm:pt modelId="{B35948C0-959B-40E3-9386-F768CC2B18A9}" type="pres">
      <dgm:prSet presAssocID="{FF7CA8CF-4692-45E6-9807-3A8B893C78CC}" presName="box" presStyleLbl="node1" presStyleIdx="1" presStyleCnt="3" custLinFactNeighborX="-1071" custLinFactNeighborY="-1995"/>
      <dgm:spPr/>
      <dgm:t>
        <a:bodyPr/>
        <a:lstStyle/>
        <a:p>
          <a:endParaRPr lang="es-MX"/>
        </a:p>
      </dgm:t>
    </dgm:pt>
    <dgm:pt modelId="{6E28020D-02AB-439A-8902-4ADAC0245859}" type="pres">
      <dgm:prSet presAssocID="{FF7CA8CF-4692-45E6-9807-3A8B893C78CC}" presName="img" presStyleLbl="fgImgPlace1" presStyleIdx="1" presStyleCnt="3"/>
      <dgm:spPr/>
      <dgm:t>
        <a:bodyPr/>
        <a:lstStyle/>
        <a:p>
          <a:endParaRPr lang="es-MX"/>
        </a:p>
      </dgm:t>
    </dgm:pt>
    <dgm:pt modelId="{DB132D77-5CF2-4D49-A53B-66FED5FC0798}" type="pres">
      <dgm:prSet presAssocID="{FF7CA8CF-4692-45E6-9807-3A8B893C78CC}" presName="text" presStyleLbl="node1" presStyleIdx="1" presStyleCnt="3">
        <dgm:presLayoutVars>
          <dgm:bulletEnabled val="1"/>
        </dgm:presLayoutVars>
      </dgm:prSet>
      <dgm:spPr/>
      <dgm:t>
        <a:bodyPr/>
        <a:lstStyle/>
        <a:p>
          <a:endParaRPr lang="es-MX"/>
        </a:p>
      </dgm:t>
    </dgm:pt>
    <dgm:pt modelId="{BB9E1142-3A57-4607-BFD0-F8076B40E880}" type="pres">
      <dgm:prSet presAssocID="{57E4E418-9862-4426-A7D0-6CE6195CFBB7}" presName="spacer" presStyleCnt="0"/>
      <dgm:spPr/>
      <dgm:t>
        <a:bodyPr/>
        <a:lstStyle/>
        <a:p>
          <a:endParaRPr lang="es-MX"/>
        </a:p>
      </dgm:t>
    </dgm:pt>
    <dgm:pt modelId="{EC83B0C7-C0EE-4667-81B6-79EF5B9DC3F8}" type="pres">
      <dgm:prSet presAssocID="{DE12B503-BB79-4D07-8CDB-282E76922F0C}" presName="comp" presStyleCnt="0"/>
      <dgm:spPr/>
      <dgm:t>
        <a:bodyPr/>
        <a:lstStyle/>
        <a:p>
          <a:endParaRPr lang="es-MX"/>
        </a:p>
      </dgm:t>
    </dgm:pt>
    <dgm:pt modelId="{78898EBD-6484-474B-950D-039AA9E711E1}" type="pres">
      <dgm:prSet presAssocID="{DE12B503-BB79-4D07-8CDB-282E76922F0C}" presName="box" presStyleLbl="node1" presStyleIdx="2" presStyleCnt="3"/>
      <dgm:spPr/>
      <dgm:t>
        <a:bodyPr/>
        <a:lstStyle/>
        <a:p>
          <a:endParaRPr lang="es-MX"/>
        </a:p>
      </dgm:t>
    </dgm:pt>
    <dgm:pt modelId="{8652BBEB-4D50-4007-B8F0-EAD37F8BC309}" type="pres">
      <dgm:prSet presAssocID="{DE12B503-BB79-4D07-8CDB-282E76922F0C}" presName="img"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endParaRPr lang="es-MX"/>
        </a:p>
      </dgm:t>
    </dgm:pt>
    <dgm:pt modelId="{F762B942-C464-4E01-9EAE-845E0A0C8D47}" type="pres">
      <dgm:prSet presAssocID="{DE12B503-BB79-4D07-8CDB-282E76922F0C}" presName="text" presStyleLbl="node1" presStyleIdx="2" presStyleCnt="3">
        <dgm:presLayoutVars>
          <dgm:bulletEnabled val="1"/>
        </dgm:presLayoutVars>
      </dgm:prSet>
      <dgm:spPr/>
      <dgm:t>
        <a:bodyPr/>
        <a:lstStyle/>
        <a:p>
          <a:endParaRPr lang="es-MX"/>
        </a:p>
      </dgm:t>
    </dgm:pt>
  </dgm:ptLst>
  <dgm:cxnLst>
    <dgm:cxn modelId="{18AA8FF5-4BA7-4B78-9931-9B95EBF78C08}" srcId="{DDBB5D74-C7E5-4C6A-A29F-213264EFBFAA}" destId="{DE12B503-BB79-4D07-8CDB-282E76922F0C}" srcOrd="2" destOrd="0" parTransId="{44AB938F-8C9A-46F7-A69F-448B88223C62}" sibTransId="{261FB89F-112B-46A5-A62E-72288C8D31D3}"/>
    <dgm:cxn modelId="{733F7D2B-28FA-4BB6-95D8-FCC181B305D8}" type="presOf" srcId="{DE12B503-BB79-4D07-8CDB-282E76922F0C}" destId="{F762B942-C464-4E01-9EAE-845E0A0C8D47}" srcOrd="1" destOrd="0" presId="urn:microsoft.com/office/officeart/2005/8/layout/vList4#2"/>
    <dgm:cxn modelId="{A8F16EEE-4A4A-4B2B-AE64-5DEDBBC91E14}" srcId="{DDBB5D74-C7E5-4C6A-A29F-213264EFBFAA}" destId="{CA1AAB46-D312-4A85-B54A-290F2149D80E}" srcOrd="0" destOrd="0" parTransId="{BCC483FA-D5C8-4171-B263-82A716EDEF2E}" sibTransId="{1F0E5422-DB20-4775-80DE-3374E0D6AD22}"/>
    <dgm:cxn modelId="{D4D8541D-BFB1-439F-9A19-7E058F871E19}" type="presOf" srcId="{FF7CA8CF-4692-45E6-9807-3A8B893C78CC}" destId="{B35948C0-959B-40E3-9386-F768CC2B18A9}" srcOrd="0" destOrd="0" presId="urn:microsoft.com/office/officeart/2005/8/layout/vList4#2"/>
    <dgm:cxn modelId="{F7670D56-5DF0-4373-8230-CD3F8BDD3A8F}" srcId="{DDBB5D74-C7E5-4C6A-A29F-213264EFBFAA}" destId="{FF7CA8CF-4692-45E6-9807-3A8B893C78CC}" srcOrd="1" destOrd="0" parTransId="{AC341754-8CBA-4C04-9E92-3A585B1E04BF}" sibTransId="{57E4E418-9862-4426-A7D0-6CE6195CFBB7}"/>
    <dgm:cxn modelId="{D75DA1D0-0B8E-4744-A811-1C6D3A92FE10}" type="presOf" srcId="{CA1AAB46-D312-4A85-B54A-290F2149D80E}" destId="{157C19A0-FB65-4A4A-A479-11016680DB48}" srcOrd="0" destOrd="0" presId="urn:microsoft.com/office/officeart/2005/8/layout/vList4#2"/>
    <dgm:cxn modelId="{46EA35C6-98C0-4EF9-AA69-D0A1A2401BEA}" type="presOf" srcId="{FF7CA8CF-4692-45E6-9807-3A8B893C78CC}" destId="{DB132D77-5CF2-4D49-A53B-66FED5FC0798}" srcOrd="1" destOrd="0" presId="urn:microsoft.com/office/officeart/2005/8/layout/vList4#2"/>
    <dgm:cxn modelId="{A9E1F2B0-900A-40CE-8A03-3F1EF9BA24B7}" type="presOf" srcId="{DDBB5D74-C7E5-4C6A-A29F-213264EFBFAA}" destId="{9932A207-87E6-4FD8-A015-FDA67F93C142}" srcOrd="0" destOrd="0" presId="urn:microsoft.com/office/officeart/2005/8/layout/vList4#2"/>
    <dgm:cxn modelId="{85C334A7-CD06-4A73-8946-1924F85457F0}" type="presOf" srcId="{DE12B503-BB79-4D07-8CDB-282E76922F0C}" destId="{78898EBD-6484-474B-950D-039AA9E711E1}" srcOrd="0" destOrd="0" presId="urn:microsoft.com/office/officeart/2005/8/layout/vList4#2"/>
    <dgm:cxn modelId="{848FA17F-57CE-4577-BA42-AB60A2622077}" type="presOf" srcId="{CA1AAB46-D312-4A85-B54A-290F2149D80E}" destId="{F4BC1CF4-A83C-4E12-82F1-FB6779877C0A}" srcOrd="1" destOrd="0" presId="urn:microsoft.com/office/officeart/2005/8/layout/vList4#2"/>
    <dgm:cxn modelId="{74070159-78A5-45F7-9615-36C31633A576}" type="presParOf" srcId="{9932A207-87E6-4FD8-A015-FDA67F93C142}" destId="{376EEE04-8B11-4CD5-AB52-7A41D65AD476}" srcOrd="0" destOrd="0" presId="urn:microsoft.com/office/officeart/2005/8/layout/vList4#2"/>
    <dgm:cxn modelId="{11EFCC6C-6B3D-488E-8749-BFBA23456C17}" type="presParOf" srcId="{376EEE04-8B11-4CD5-AB52-7A41D65AD476}" destId="{157C19A0-FB65-4A4A-A479-11016680DB48}" srcOrd="0" destOrd="0" presId="urn:microsoft.com/office/officeart/2005/8/layout/vList4#2"/>
    <dgm:cxn modelId="{8ABA0EAC-55E7-4034-9D2F-7B128F83F19B}" type="presParOf" srcId="{376EEE04-8B11-4CD5-AB52-7A41D65AD476}" destId="{A22DE671-935A-4D79-8FF5-7EFADC4CDFEF}" srcOrd="1" destOrd="0" presId="urn:microsoft.com/office/officeart/2005/8/layout/vList4#2"/>
    <dgm:cxn modelId="{66A67FD1-3A82-47B3-B6BC-CB7EAC16C60E}" type="presParOf" srcId="{376EEE04-8B11-4CD5-AB52-7A41D65AD476}" destId="{F4BC1CF4-A83C-4E12-82F1-FB6779877C0A}" srcOrd="2" destOrd="0" presId="urn:microsoft.com/office/officeart/2005/8/layout/vList4#2"/>
    <dgm:cxn modelId="{6D9EE1B2-19E5-4486-9744-21402088D019}" type="presParOf" srcId="{9932A207-87E6-4FD8-A015-FDA67F93C142}" destId="{A59FDC98-357F-4FD6-B389-7CE2D8520781}" srcOrd="1" destOrd="0" presId="urn:microsoft.com/office/officeart/2005/8/layout/vList4#2"/>
    <dgm:cxn modelId="{7F679C2B-BDBF-4281-9997-B6902F0B6C0D}" type="presParOf" srcId="{9932A207-87E6-4FD8-A015-FDA67F93C142}" destId="{63216F30-6068-4445-BC10-A6BD6868050B}" srcOrd="2" destOrd="0" presId="urn:microsoft.com/office/officeart/2005/8/layout/vList4#2"/>
    <dgm:cxn modelId="{A5B859CB-2E9E-4050-AAF5-DAAE19FCD894}" type="presParOf" srcId="{63216F30-6068-4445-BC10-A6BD6868050B}" destId="{B35948C0-959B-40E3-9386-F768CC2B18A9}" srcOrd="0" destOrd="0" presId="urn:microsoft.com/office/officeart/2005/8/layout/vList4#2"/>
    <dgm:cxn modelId="{5A4874CB-4914-4144-9FB9-633D55953EC5}" type="presParOf" srcId="{63216F30-6068-4445-BC10-A6BD6868050B}" destId="{6E28020D-02AB-439A-8902-4ADAC0245859}" srcOrd="1" destOrd="0" presId="urn:microsoft.com/office/officeart/2005/8/layout/vList4#2"/>
    <dgm:cxn modelId="{212A5658-DB51-42CE-B502-1C0A853DA2B1}" type="presParOf" srcId="{63216F30-6068-4445-BC10-A6BD6868050B}" destId="{DB132D77-5CF2-4D49-A53B-66FED5FC0798}" srcOrd="2" destOrd="0" presId="urn:microsoft.com/office/officeart/2005/8/layout/vList4#2"/>
    <dgm:cxn modelId="{76003E79-D0FA-4CA4-B3B1-3EC8A487D69A}" type="presParOf" srcId="{9932A207-87E6-4FD8-A015-FDA67F93C142}" destId="{BB9E1142-3A57-4607-BFD0-F8076B40E880}" srcOrd="3" destOrd="0" presId="urn:microsoft.com/office/officeart/2005/8/layout/vList4#2"/>
    <dgm:cxn modelId="{1998C2E5-511F-481E-B499-5A882138C9AF}" type="presParOf" srcId="{9932A207-87E6-4FD8-A015-FDA67F93C142}" destId="{EC83B0C7-C0EE-4667-81B6-79EF5B9DC3F8}" srcOrd="4" destOrd="0" presId="urn:microsoft.com/office/officeart/2005/8/layout/vList4#2"/>
    <dgm:cxn modelId="{56D34004-BC51-411C-8659-831F1FAFCE62}" type="presParOf" srcId="{EC83B0C7-C0EE-4667-81B6-79EF5B9DC3F8}" destId="{78898EBD-6484-474B-950D-039AA9E711E1}" srcOrd="0" destOrd="0" presId="urn:microsoft.com/office/officeart/2005/8/layout/vList4#2"/>
    <dgm:cxn modelId="{3C412D7B-B3F9-4862-A187-AE84825F6079}" type="presParOf" srcId="{EC83B0C7-C0EE-4667-81B6-79EF5B9DC3F8}" destId="{8652BBEB-4D50-4007-B8F0-EAD37F8BC309}" srcOrd="1" destOrd="0" presId="urn:microsoft.com/office/officeart/2005/8/layout/vList4#2"/>
    <dgm:cxn modelId="{568BEEAA-0836-4F3D-9DBF-23229C80986B}" type="presParOf" srcId="{EC83B0C7-C0EE-4667-81B6-79EF5B9DC3F8}" destId="{F762B942-C464-4E01-9EAE-845E0A0C8D47}" srcOrd="2" destOrd="0" presId="urn:microsoft.com/office/officeart/2005/8/layout/vList4#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50CC115-F85D-A54D-9E73-0FFF23700F83}" type="doc">
      <dgm:prSet loTypeId="urn:microsoft.com/office/officeart/2009/3/layout/BlockDescendingList" loCatId="" qsTypeId="urn:microsoft.com/office/officeart/2005/8/quickstyle/simple4" qsCatId="simple" csTypeId="urn:microsoft.com/office/officeart/2005/8/colors/accent1_3" csCatId="accent1" phldr="1"/>
      <dgm:spPr/>
      <dgm:t>
        <a:bodyPr/>
        <a:lstStyle/>
        <a:p>
          <a:endParaRPr lang="es-ES"/>
        </a:p>
      </dgm:t>
    </dgm:pt>
    <dgm:pt modelId="{D1B3CF28-C6C0-464B-8C83-02DC6B94DB3F}">
      <dgm:prSet phldrT="[Texto]" custT="1"/>
      <dgm:spPr/>
      <dgm:t>
        <a:bodyPr/>
        <a:lstStyle/>
        <a:p>
          <a:pPr algn="just"/>
          <a:r>
            <a:rPr lang="es-MX" sz="2000" dirty="0" smtClean="0">
              <a:latin typeface="Garamond"/>
              <a:cs typeface="Garamond"/>
            </a:rPr>
            <a:t>El ITEI debe analizar la procedencia de la solicitud de protección de información confidencial en aquellos puntos que no resolvió de forma procedente el sujeto obligado</a:t>
          </a:r>
          <a:endParaRPr lang="es-ES" sz="2000" dirty="0">
            <a:latin typeface="Garamond"/>
            <a:cs typeface="Garamond"/>
          </a:endParaRPr>
        </a:p>
      </dgm:t>
    </dgm:pt>
    <dgm:pt modelId="{C4F596F6-7C16-B147-8777-EBEC914C681E}" type="parTrans" cxnId="{9E923D97-53EF-2245-AA82-407A293751F4}">
      <dgm:prSet/>
      <dgm:spPr/>
      <dgm:t>
        <a:bodyPr/>
        <a:lstStyle/>
        <a:p>
          <a:endParaRPr lang="es-ES"/>
        </a:p>
      </dgm:t>
    </dgm:pt>
    <dgm:pt modelId="{61C4717C-59C7-6445-A77E-C98F7D7C418C}" type="sibTrans" cxnId="{9E923D97-53EF-2245-AA82-407A293751F4}">
      <dgm:prSet/>
      <dgm:spPr/>
      <dgm:t>
        <a:bodyPr/>
        <a:lstStyle/>
        <a:p>
          <a:endParaRPr lang="es-ES"/>
        </a:p>
      </dgm:t>
    </dgm:pt>
    <dgm:pt modelId="{A5D26E80-E200-FE4B-BC3A-C2CE12D83207}">
      <dgm:prSet phldrT="[Texto]"/>
      <dgm:spPr/>
      <dgm:t>
        <a:bodyPr/>
        <a:lstStyle/>
        <a:p>
          <a:endParaRPr lang="es-ES" dirty="0"/>
        </a:p>
      </dgm:t>
    </dgm:pt>
    <dgm:pt modelId="{BBFA151F-ADBF-9D46-B448-7D68976D90F7}" type="parTrans" cxnId="{B2C14A54-DC78-1745-BEBE-77748C2A9C89}">
      <dgm:prSet/>
      <dgm:spPr/>
      <dgm:t>
        <a:bodyPr/>
        <a:lstStyle/>
        <a:p>
          <a:endParaRPr lang="es-ES"/>
        </a:p>
      </dgm:t>
    </dgm:pt>
    <dgm:pt modelId="{68BD2B92-9EC6-384B-959D-F791E6A70FB5}" type="sibTrans" cxnId="{B2C14A54-DC78-1745-BEBE-77748C2A9C89}">
      <dgm:prSet/>
      <dgm:spPr/>
      <dgm:t>
        <a:bodyPr/>
        <a:lstStyle/>
        <a:p>
          <a:endParaRPr lang="es-ES"/>
        </a:p>
      </dgm:t>
    </dgm:pt>
    <dgm:pt modelId="{FD5701CA-22BF-AC4D-91D6-96CB54B5E00A}">
      <dgm:prSet phldrT="[Texto]" custT="1"/>
      <dgm:spPr/>
      <dgm:t>
        <a:bodyPr/>
        <a:lstStyle/>
        <a:p>
          <a:pPr algn="just"/>
          <a:r>
            <a:rPr lang="es-MX" sz="2000" dirty="0" smtClean="0">
              <a:latin typeface="Garamond"/>
              <a:cs typeface="Garamond"/>
            </a:rPr>
            <a:t>El ITEI debe resolver, en el recurso de protección de datos personales, la procedencia de la solicitud de protección de información confidencial con base en el análisis previo</a:t>
          </a:r>
          <a:endParaRPr lang="es-ES" sz="2000" dirty="0">
            <a:latin typeface="Garamond"/>
            <a:cs typeface="Garamond"/>
          </a:endParaRPr>
        </a:p>
      </dgm:t>
    </dgm:pt>
    <dgm:pt modelId="{7EEC8253-D011-5545-93A9-6822181402F2}" type="parTrans" cxnId="{84C87107-AFE9-9240-A668-43C4FDE5A577}">
      <dgm:prSet/>
      <dgm:spPr/>
      <dgm:t>
        <a:bodyPr/>
        <a:lstStyle/>
        <a:p>
          <a:endParaRPr lang="es-ES"/>
        </a:p>
      </dgm:t>
    </dgm:pt>
    <dgm:pt modelId="{2DEBB805-2860-4046-9FF9-884AF1EEF8C6}" type="sibTrans" cxnId="{84C87107-AFE9-9240-A668-43C4FDE5A577}">
      <dgm:prSet/>
      <dgm:spPr/>
      <dgm:t>
        <a:bodyPr/>
        <a:lstStyle/>
        <a:p>
          <a:endParaRPr lang="es-ES"/>
        </a:p>
      </dgm:t>
    </dgm:pt>
    <dgm:pt modelId="{3EC51E1D-E093-7345-9C11-12C435BFDDE9}">
      <dgm:prSet phldrT="[Texto]"/>
      <dgm:spPr/>
      <dgm:t>
        <a:bodyPr/>
        <a:lstStyle/>
        <a:p>
          <a:endParaRPr lang="es-ES" dirty="0"/>
        </a:p>
      </dgm:t>
    </dgm:pt>
    <dgm:pt modelId="{A88505D3-8C81-C94F-B5A4-7065B0153BE2}" type="parTrans" cxnId="{8E03C1CB-0D09-094B-A3CF-2459E1FF9D99}">
      <dgm:prSet/>
      <dgm:spPr/>
      <dgm:t>
        <a:bodyPr/>
        <a:lstStyle/>
        <a:p>
          <a:endParaRPr lang="es-ES"/>
        </a:p>
      </dgm:t>
    </dgm:pt>
    <dgm:pt modelId="{3103FFBE-4D33-B349-903D-95C79C78F015}" type="sibTrans" cxnId="{8E03C1CB-0D09-094B-A3CF-2459E1FF9D99}">
      <dgm:prSet/>
      <dgm:spPr/>
      <dgm:t>
        <a:bodyPr/>
        <a:lstStyle/>
        <a:p>
          <a:endParaRPr lang="es-ES"/>
        </a:p>
      </dgm:t>
    </dgm:pt>
    <dgm:pt modelId="{B7E00F23-21CF-9D45-A7ED-CCB113FEFD7B}">
      <dgm:prSet phldrT="[Texto]" custT="1"/>
      <dgm:spPr/>
      <dgm:t>
        <a:bodyPr/>
        <a:lstStyle/>
        <a:p>
          <a:pPr algn="just"/>
          <a:r>
            <a:rPr lang="es-MX" sz="2000" dirty="0" smtClean="0">
              <a:latin typeface="Garamond"/>
              <a:cs typeface="Garamond"/>
            </a:rPr>
            <a:t>El ITEI debe notificar la resolución del recurso de protección de datos personales al sujeto solicitante</a:t>
          </a:r>
          <a:endParaRPr lang="es-ES" sz="2000" dirty="0">
            <a:latin typeface="Garamond"/>
            <a:cs typeface="Garamond"/>
          </a:endParaRPr>
        </a:p>
      </dgm:t>
    </dgm:pt>
    <dgm:pt modelId="{F3A4E700-6392-1240-B894-3518C139FC78}" type="parTrans" cxnId="{FD9C384C-CEC9-A148-A6A0-EAAAF856353C}">
      <dgm:prSet/>
      <dgm:spPr/>
      <dgm:t>
        <a:bodyPr/>
        <a:lstStyle/>
        <a:p>
          <a:endParaRPr lang="es-ES"/>
        </a:p>
      </dgm:t>
    </dgm:pt>
    <dgm:pt modelId="{086F26A4-B682-1049-9CD3-E1A99E53F4E5}" type="sibTrans" cxnId="{FD9C384C-CEC9-A148-A6A0-EAAAF856353C}">
      <dgm:prSet/>
      <dgm:spPr/>
      <dgm:t>
        <a:bodyPr/>
        <a:lstStyle/>
        <a:p>
          <a:endParaRPr lang="es-ES"/>
        </a:p>
      </dgm:t>
    </dgm:pt>
    <dgm:pt modelId="{42ED979C-8948-A94D-B08A-ADF456BC3184}">
      <dgm:prSet phldrT="[Texto]"/>
      <dgm:spPr/>
      <dgm:t>
        <a:bodyPr/>
        <a:lstStyle/>
        <a:p>
          <a:endParaRPr lang="es-ES" dirty="0"/>
        </a:p>
      </dgm:t>
    </dgm:pt>
    <dgm:pt modelId="{0F4B8BB7-3CBF-0F4F-B778-A0E2A4FCB273}" type="sibTrans" cxnId="{A65DAA8D-7D5E-F24F-A691-5CBDF577AE92}">
      <dgm:prSet/>
      <dgm:spPr/>
      <dgm:t>
        <a:bodyPr/>
        <a:lstStyle/>
        <a:p>
          <a:endParaRPr lang="es-ES"/>
        </a:p>
      </dgm:t>
    </dgm:pt>
    <dgm:pt modelId="{B616E3F8-2638-C24D-8FA6-520CECFB0761}" type="parTrans" cxnId="{A65DAA8D-7D5E-F24F-A691-5CBDF577AE92}">
      <dgm:prSet/>
      <dgm:spPr/>
      <dgm:t>
        <a:bodyPr/>
        <a:lstStyle/>
        <a:p>
          <a:endParaRPr lang="es-ES"/>
        </a:p>
      </dgm:t>
    </dgm:pt>
    <dgm:pt modelId="{41B12E78-47B4-F940-AE0B-2BB0ED87700E}" type="pres">
      <dgm:prSet presAssocID="{150CC115-F85D-A54D-9E73-0FFF23700F83}" presName="Name0" presStyleCnt="0">
        <dgm:presLayoutVars>
          <dgm:chMax val="7"/>
          <dgm:chPref val="7"/>
          <dgm:dir/>
          <dgm:animLvl val="lvl"/>
        </dgm:presLayoutVars>
      </dgm:prSet>
      <dgm:spPr/>
      <dgm:t>
        <a:bodyPr/>
        <a:lstStyle/>
        <a:p>
          <a:endParaRPr lang="es-MX"/>
        </a:p>
      </dgm:t>
    </dgm:pt>
    <dgm:pt modelId="{41438B82-68D6-0645-840E-F07E6D952334}" type="pres">
      <dgm:prSet presAssocID="{42ED979C-8948-A94D-B08A-ADF456BC3184}" presName="parentText_1" presStyleLbl="node1" presStyleIdx="0" presStyleCnt="3">
        <dgm:presLayoutVars>
          <dgm:chMax val="1"/>
          <dgm:chPref val="1"/>
          <dgm:bulletEnabled val="1"/>
        </dgm:presLayoutVars>
      </dgm:prSet>
      <dgm:spPr/>
      <dgm:t>
        <a:bodyPr/>
        <a:lstStyle/>
        <a:p>
          <a:endParaRPr lang="es-ES"/>
        </a:p>
      </dgm:t>
    </dgm:pt>
    <dgm:pt modelId="{39E02774-D63A-D848-8FBB-9FA9CD27AE4B}" type="pres">
      <dgm:prSet presAssocID="{42ED979C-8948-A94D-B08A-ADF456BC3184}" presName="childText_1" presStyleLbl="node1" presStyleIdx="0" presStyleCnt="3" custScaleX="161520" custLinFactNeighborX="-50479" custLinFactNeighborY="632">
        <dgm:presLayoutVars>
          <dgm:chMax val="0"/>
          <dgm:chPref val="0"/>
          <dgm:bulletEnabled val="1"/>
        </dgm:presLayoutVars>
      </dgm:prSet>
      <dgm:spPr/>
      <dgm:t>
        <a:bodyPr/>
        <a:lstStyle/>
        <a:p>
          <a:endParaRPr lang="es-ES"/>
        </a:p>
      </dgm:t>
    </dgm:pt>
    <dgm:pt modelId="{75B1AE51-DE1B-9F43-9EC3-BD8B81FB9EB3}" type="pres">
      <dgm:prSet presAssocID="{42ED979C-8948-A94D-B08A-ADF456BC3184}" presName="accentShape_1" presStyleCnt="0"/>
      <dgm:spPr/>
    </dgm:pt>
    <dgm:pt modelId="{08C2BD91-CE15-CD4D-8FD1-E0A17F15944A}" type="pres">
      <dgm:prSet presAssocID="{42ED979C-8948-A94D-B08A-ADF456BC3184}" presName="imageRepeatNode" presStyleLbl="node1" presStyleIdx="0" presStyleCnt="3" custScaleX="128935" custLinFactNeighborX="-51635" custLinFactNeighborY="635"/>
      <dgm:spPr/>
      <dgm:t>
        <a:bodyPr/>
        <a:lstStyle/>
        <a:p>
          <a:endParaRPr lang="es-ES"/>
        </a:p>
      </dgm:t>
    </dgm:pt>
    <dgm:pt modelId="{29342501-A5BA-D543-AC05-E82B0B993B10}" type="pres">
      <dgm:prSet presAssocID="{A5D26E80-E200-FE4B-BC3A-C2CE12D83207}" presName="parentText_2" presStyleLbl="node1" presStyleIdx="0" presStyleCnt="3">
        <dgm:presLayoutVars>
          <dgm:chMax val="1"/>
          <dgm:chPref val="1"/>
          <dgm:bulletEnabled val="1"/>
        </dgm:presLayoutVars>
      </dgm:prSet>
      <dgm:spPr/>
      <dgm:t>
        <a:bodyPr/>
        <a:lstStyle/>
        <a:p>
          <a:endParaRPr lang="es-ES"/>
        </a:p>
      </dgm:t>
    </dgm:pt>
    <dgm:pt modelId="{EBEF728C-2BC4-5847-8271-621E80483AD8}" type="pres">
      <dgm:prSet presAssocID="{A5D26E80-E200-FE4B-BC3A-C2CE12D83207}" presName="childText_2" presStyleLbl="node2" presStyleIdx="0" presStyleCnt="0" custScaleX="146077">
        <dgm:presLayoutVars>
          <dgm:chMax val="0"/>
          <dgm:chPref val="0"/>
          <dgm:bulletEnabled val="1"/>
        </dgm:presLayoutVars>
      </dgm:prSet>
      <dgm:spPr/>
      <dgm:t>
        <a:bodyPr/>
        <a:lstStyle/>
        <a:p>
          <a:endParaRPr lang="es-ES"/>
        </a:p>
      </dgm:t>
    </dgm:pt>
    <dgm:pt modelId="{ADE7D2B9-B84D-684E-B97E-160985ACB29C}" type="pres">
      <dgm:prSet presAssocID="{A5D26E80-E200-FE4B-BC3A-C2CE12D83207}" presName="accentShape_2" presStyleCnt="0"/>
      <dgm:spPr/>
    </dgm:pt>
    <dgm:pt modelId="{F165E1F6-C7E9-3848-8797-C440C617BBA2}" type="pres">
      <dgm:prSet presAssocID="{A5D26E80-E200-FE4B-BC3A-C2CE12D83207}" presName="imageRepeatNode" presStyleLbl="node1" presStyleIdx="1" presStyleCnt="3" custScaleX="117971" custLinFactNeighborX="-16679" custLinFactNeighborY="-172"/>
      <dgm:spPr/>
      <dgm:t>
        <a:bodyPr/>
        <a:lstStyle/>
        <a:p>
          <a:endParaRPr lang="es-ES"/>
        </a:p>
      </dgm:t>
    </dgm:pt>
    <dgm:pt modelId="{63B3B3DD-355D-6045-B523-299D5444E085}" type="pres">
      <dgm:prSet presAssocID="{3EC51E1D-E093-7345-9C11-12C435BFDDE9}" presName="parentText_3" presStyleLbl="node1" presStyleIdx="1" presStyleCnt="3">
        <dgm:presLayoutVars>
          <dgm:chMax val="1"/>
          <dgm:chPref val="1"/>
          <dgm:bulletEnabled val="1"/>
        </dgm:presLayoutVars>
      </dgm:prSet>
      <dgm:spPr/>
      <dgm:t>
        <a:bodyPr/>
        <a:lstStyle/>
        <a:p>
          <a:endParaRPr lang="es-ES"/>
        </a:p>
      </dgm:t>
    </dgm:pt>
    <dgm:pt modelId="{A7DD7341-2211-314A-82EF-D8AF4D0F9512}" type="pres">
      <dgm:prSet presAssocID="{3EC51E1D-E093-7345-9C11-12C435BFDDE9}" presName="childText_3" presStyleLbl="node2" presStyleIdx="0" presStyleCnt="0" custScaleX="134832" custLinFactNeighborX="32498" custLinFactNeighborY="-97">
        <dgm:presLayoutVars>
          <dgm:chMax val="0"/>
          <dgm:chPref val="0"/>
          <dgm:bulletEnabled val="1"/>
        </dgm:presLayoutVars>
      </dgm:prSet>
      <dgm:spPr/>
      <dgm:t>
        <a:bodyPr/>
        <a:lstStyle/>
        <a:p>
          <a:endParaRPr lang="es-ES"/>
        </a:p>
      </dgm:t>
    </dgm:pt>
    <dgm:pt modelId="{D3BE5B99-B1EC-3C41-96DE-D34D0D2EC7C0}" type="pres">
      <dgm:prSet presAssocID="{3EC51E1D-E093-7345-9C11-12C435BFDDE9}" presName="accentShape_3" presStyleCnt="0"/>
      <dgm:spPr/>
    </dgm:pt>
    <dgm:pt modelId="{D5D00A7D-B788-9141-BD74-1AEEFCD1B212}" type="pres">
      <dgm:prSet presAssocID="{3EC51E1D-E093-7345-9C11-12C435BFDDE9}" presName="imageRepeatNode" presStyleLbl="node1" presStyleIdx="2" presStyleCnt="3" custScaleX="116146" custLinFactNeighborX="11621"/>
      <dgm:spPr/>
      <dgm:t>
        <a:bodyPr/>
        <a:lstStyle/>
        <a:p>
          <a:endParaRPr lang="es-ES"/>
        </a:p>
      </dgm:t>
    </dgm:pt>
  </dgm:ptLst>
  <dgm:cxnLst>
    <dgm:cxn modelId="{B78A1665-68B4-464A-A473-1468C66AB9B0}" type="presOf" srcId="{A5D26E80-E200-FE4B-BC3A-C2CE12D83207}" destId="{29342501-A5BA-D543-AC05-E82B0B993B10}" srcOrd="0" destOrd="0" presId="urn:microsoft.com/office/officeart/2009/3/layout/BlockDescendingList"/>
    <dgm:cxn modelId="{A65DAA8D-7D5E-F24F-A691-5CBDF577AE92}" srcId="{150CC115-F85D-A54D-9E73-0FFF23700F83}" destId="{42ED979C-8948-A94D-B08A-ADF456BC3184}" srcOrd="0" destOrd="0" parTransId="{B616E3F8-2638-C24D-8FA6-520CECFB0761}" sibTransId="{0F4B8BB7-3CBF-0F4F-B778-A0E2A4FCB273}"/>
    <dgm:cxn modelId="{D14A3E02-A79E-478F-950D-BCDA9BEB24AD}" type="presOf" srcId="{A5D26E80-E200-FE4B-BC3A-C2CE12D83207}" destId="{F165E1F6-C7E9-3848-8797-C440C617BBA2}" srcOrd="1" destOrd="0" presId="urn:microsoft.com/office/officeart/2009/3/layout/BlockDescendingList"/>
    <dgm:cxn modelId="{29CC67CA-ECD7-4A41-B2C0-E18AD6C6497C}" type="presOf" srcId="{B7E00F23-21CF-9D45-A7ED-CCB113FEFD7B}" destId="{A7DD7341-2211-314A-82EF-D8AF4D0F9512}" srcOrd="0" destOrd="0" presId="urn:microsoft.com/office/officeart/2009/3/layout/BlockDescendingList"/>
    <dgm:cxn modelId="{B2C14A54-DC78-1745-BEBE-77748C2A9C89}" srcId="{150CC115-F85D-A54D-9E73-0FFF23700F83}" destId="{A5D26E80-E200-FE4B-BC3A-C2CE12D83207}" srcOrd="1" destOrd="0" parTransId="{BBFA151F-ADBF-9D46-B448-7D68976D90F7}" sibTransId="{68BD2B92-9EC6-384B-959D-F791E6A70FB5}"/>
    <dgm:cxn modelId="{50DCCAB9-A682-4D58-B330-7AC4CAA8F923}" type="presOf" srcId="{D1B3CF28-C6C0-464B-8C83-02DC6B94DB3F}" destId="{39E02774-D63A-D848-8FBB-9FA9CD27AE4B}" srcOrd="0" destOrd="0" presId="urn:microsoft.com/office/officeart/2009/3/layout/BlockDescendingList"/>
    <dgm:cxn modelId="{4BBD72DE-CC9B-4EAC-8A10-A04A0E46D74E}" type="presOf" srcId="{42ED979C-8948-A94D-B08A-ADF456BC3184}" destId="{41438B82-68D6-0645-840E-F07E6D952334}" srcOrd="0" destOrd="0" presId="urn:microsoft.com/office/officeart/2009/3/layout/BlockDescendingList"/>
    <dgm:cxn modelId="{ED0BB601-8FF1-4BC1-8DEB-2F345F6FDC51}" type="presOf" srcId="{42ED979C-8948-A94D-B08A-ADF456BC3184}" destId="{08C2BD91-CE15-CD4D-8FD1-E0A17F15944A}" srcOrd="1" destOrd="0" presId="urn:microsoft.com/office/officeart/2009/3/layout/BlockDescendingList"/>
    <dgm:cxn modelId="{2F4D8A19-88A1-429F-AB4D-74FAF159115C}" type="presOf" srcId="{FD5701CA-22BF-AC4D-91D6-96CB54B5E00A}" destId="{EBEF728C-2BC4-5847-8271-621E80483AD8}" srcOrd="0" destOrd="0" presId="urn:microsoft.com/office/officeart/2009/3/layout/BlockDescendingList"/>
    <dgm:cxn modelId="{8E03C1CB-0D09-094B-A3CF-2459E1FF9D99}" srcId="{150CC115-F85D-A54D-9E73-0FFF23700F83}" destId="{3EC51E1D-E093-7345-9C11-12C435BFDDE9}" srcOrd="2" destOrd="0" parTransId="{A88505D3-8C81-C94F-B5A4-7065B0153BE2}" sibTransId="{3103FFBE-4D33-B349-903D-95C79C78F015}"/>
    <dgm:cxn modelId="{FD9C384C-CEC9-A148-A6A0-EAAAF856353C}" srcId="{3EC51E1D-E093-7345-9C11-12C435BFDDE9}" destId="{B7E00F23-21CF-9D45-A7ED-CCB113FEFD7B}" srcOrd="0" destOrd="0" parTransId="{F3A4E700-6392-1240-B894-3518C139FC78}" sibTransId="{086F26A4-B682-1049-9CD3-E1A99E53F4E5}"/>
    <dgm:cxn modelId="{9E923D97-53EF-2245-AA82-407A293751F4}" srcId="{42ED979C-8948-A94D-B08A-ADF456BC3184}" destId="{D1B3CF28-C6C0-464B-8C83-02DC6B94DB3F}" srcOrd="0" destOrd="0" parTransId="{C4F596F6-7C16-B147-8777-EBEC914C681E}" sibTransId="{61C4717C-59C7-6445-A77E-C98F7D7C418C}"/>
    <dgm:cxn modelId="{379DD1B8-8E21-4069-9FDD-C83A37A733E6}" type="presOf" srcId="{150CC115-F85D-A54D-9E73-0FFF23700F83}" destId="{41B12E78-47B4-F940-AE0B-2BB0ED87700E}" srcOrd="0" destOrd="0" presId="urn:microsoft.com/office/officeart/2009/3/layout/BlockDescendingList"/>
    <dgm:cxn modelId="{0E640C22-90CD-40DC-8A44-C4019AC270D7}" type="presOf" srcId="{3EC51E1D-E093-7345-9C11-12C435BFDDE9}" destId="{63B3B3DD-355D-6045-B523-299D5444E085}" srcOrd="0" destOrd="0" presId="urn:microsoft.com/office/officeart/2009/3/layout/BlockDescendingList"/>
    <dgm:cxn modelId="{B84C92A8-4535-4021-94BC-FD396BCC6604}" type="presOf" srcId="{3EC51E1D-E093-7345-9C11-12C435BFDDE9}" destId="{D5D00A7D-B788-9141-BD74-1AEEFCD1B212}" srcOrd="1" destOrd="0" presId="urn:microsoft.com/office/officeart/2009/3/layout/BlockDescendingList"/>
    <dgm:cxn modelId="{84C87107-AFE9-9240-A668-43C4FDE5A577}" srcId="{A5D26E80-E200-FE4B-BC3A-C2CE12D83207}" destId="{FD5701CA-22BF-AC4D-91D6-96CB54B5E00A}" srcOrd="0" destOrd="0" parTransId="{7EEC8253-D011-5545-93A9-6822181402F2}" sibTransId="{2DEBB805-2860-4046-9FF9-884AF1EEF8C6}"/>
    <dgm:cxn modelId="{77E67F7C-0F69-40D5-868D-07D631DF6908}" type="presParOf" srcId="{41B12E78-47B4-F940-AE0B-2BB0ED87700E}" destId="{41438B82-68D6-0645-840E-F07E6D952334}" srcOrd="0" destOrd="0" presId="urn:microsoft.com/office/officeart/2009/3/layout/BlockDescendingList"/>
    <dgm:cxn modelId="{8F550531-592E-4856-8EC0-A33DF7679843}" type="presParOf" srcId="{41B12E78-47B4-F940-AE0B-2BB0ED87700E}" destId="{39E02774-D63A-D848-8FBB-9FA9CD27AE4B}" srcOrd="1" destOrd="0" presId="urn:microsoft.com/office/officeart/2009/3/layout/BlockDescendingList"/>
    <dgm:cxn modelId="{AFB903A3-D3BA-4646-AE41-50E4F7C6D2CD}" type="presParOf" srcId="{41B12E78-47B4-F940-AE0B-2BB0ED87700E}" destId="{75B1AE51-DE1B-9F43-9EC3-BD8B81FB9EB3}" srcOrd="2" destOrd="0" presId="urn:microsoft.com/office/officeart/2009/3/layout/BlockDescendingList"/>
    <dgm:cxn modelId="{DF3615B3-5D70-410A-8C9B-E0001AC6894D}" type="presParOf" srcId="{75B1AE51-DE1B-9F43-9EC3-BD8B81FB9EB3}" destId="{08C2BD91-CE15-CD4D-8FD1-E0A17F15944A}" srcOrd="0" destOrd="0" presId="urn:microsoft.com/office/officeart/2009/3/layout/BlockDescendingList"/>
    <dgm:cxn modelId="{F3690D0F-7F3E-43CC-A392-1FDFC2C1B7D5}" type="presParOf" srcId="{41B12E78-47B4-F940-AE0B-2BB0ED87700E}" destId="{29342501-A5BA-D543-AC05-E82B0B993B10}" srcOrd="3" destOrd="0" presId="urn:microsoft.com/office/officeart/2009/3/layout/BlockDescendingList"/>
    <dgm:cxn modelId="{7E526EF3-D43D-45C3-B2D5-4C0B65E10BC3}" type="presParOf" srcId="{41B12E78-47B4-F940-AE0B-2BB0ED87700E}" destId="{EBEF728C-2BC4-5847-8271-621E80483AD8}" srcOrd="4" destOrd="0" presId="urn:microsoft.com/office/officeart/2009/3/layout/BlockDescendingList"/>
    <dgm:cxn modelId="{19330D25-8462-48A5-8D47-4B5B84ED1D5A}" type="presParOf" srcId="{41B12E78-47B4-F940-AE0B-2BB0ED87700E}" destId="{ADE7D2B9-B84D-684E-B97E-160985ACB29C}" srcOrd="5" destOrd="0" presId="urn:microsoft.com/office/officeart/2009/3/layout/BlockDescendingList"/>
    <dgm:cxn modelId="{06C3AA25-6A7F-40CC-8485-EFDF352FF57E}" type="presParOf" srcId="{ADE7D2B9-B84D-684E-B97E-160985ACB29C}" destId="{F165E1F6-C7E9-3848-8797-C440C617BBA2}" srcOrd="0" destOrd="0" presId="urn:microsoft.com/office/officeart/2009/3/layout/BlockDescendingList"/>
    <dgm:cxn modelId="{AF9498F6-D559-4185-97A7-F0B1A86A3895}" type="presParOf" srcId="{41B12E78-47B4-F940-AE0B-2BB0ED87700E}" destId="{63B3B3DD-355D-6045-B523-299D5444E085}" srcOrd="6" destOrd="0" presId="urn:microsoft.com/office/officeart/2009/3/layout/BlockDescendingList"/>
    <dgm:cxn modelId="{3A8AE81A-798B-4949-A5F2-BC89B46B54E1}" type="presParOf" srcId="{41B12E78-47B4-F940-AE0B-2BB0ED87700E}" destId="{A7DD7341-2211-314A-82EF-D8AF4D0F9512}" srcOrd="7" destOrd="0" presId="urn:microsoft.com/office/officeart/2009/3/layout/BlockDescendingList"/>
    <dgm:cxn modelId="{D1E4A502-3182-4E68-A677-13530BA1536F}" type="presParOf" srcId="{41B12E78-47B4-F940-AE0B-2BB0ED87700E}" destId="{D3BE5B99-B1EC-3C41-96DE-D34D0D2EC7C0}" srcOrd="8" destOrd="0" presId="urn:microsoft.com/office/officeart/2009/3/layout/BlockDescendingList"/>
    <dgm:cxn modelId="{6D185E78-F25C-4D78-8901-F179673893AF}" type="presParOf" srcId="{D3BE5B99-B1EC-3C41-96DE-D34D0D2EC7C0}" destId="{D5D00A7D-B788-9141-BD74-1AEEFCD1B212}"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A663B-B277-4F60-825B-8852EC20CB47}" type="doc">
      <dgm:prSet loTypeId="urn:microsoft.com/office/officeart/2005/8/layout/radial2" loCatId="relationship" qsTypeId="urn:microsoft.com/office/officeart/2005/8/quickstyle/3d1" qsCatId="3D" csTypeId="urn:microsoft.com/office/officeart/2005/8/colors/accent5_5" csCatId="accent5" phldr="1"/>
      <dgm:spPr/>
      <dgm:t>
        <a:bodyPr/>
        <a:lstStyle/>
        <a:p>
          <a:endParaRPr lang="es-MX"/>
        </a:p>
      </dgm:t>
    </dgm:pt>
    <dgm:pt modelId="{CDDC8197-43BB-4C23-9AFB-23374424141C}">
      <dgm:prSet phldrT="[Texto]" custT="1"/>
      <dgm:spPr>
        <a:solidFill>
          <a:srgbClr val="002060"/>
        </a:solidFill>
      </dgm:spPr>
      <dgm:t>
        <a:bodyPr/>
        <a:lstStyle/>
        <a:p>
          <a:r>
            <a:rPr lang="es-MX" sz="2100" b="1" dirty="0" smtClean="0">
              <a:latin typeface="Garamond" pitchFamily="18" charset="0"/>
              <a:cs typeface="Arial" panose="020B0604020202020204" pitchFamily="34" charset="0"/>
            </a:rPr>
            <a:t>Afirmativa</a:t>
          </a:r>
          <a:endParaRPr lang="es-MX" sz="2100" b="1" dirty="0">
            <a:latin typeface="Garamond" pitchFamily="18" charset="0"/>
          </a:endParaRPr>
        </a:p>
      </dgm:t>
    </dgm:pt>
    <dgm:pt modelId="{85F1486D-859A-4256-B821-4CDE50D29937}" type="parTrans" cxnId="{78F1C39F-85E7-441A-A217-D3009CFE1520}">
      <dgm:prSet/>
      <dgm:spPr>
        <a:ln>
          <a:solidFill>
            <a:srgbClr val="C00000"/>
          </a:solidFill>
        </a:ln>
      </dgm:spPr>
      <dgm:t>
        <a:bodyPr/>
        <a:lstStyle/>
        <a:p>
          <a:endParaRPr lang="es-MX" dirty="0"/>
        </a:p>
      </dgm:t>
    </dgm:pt>
    <dgm:pt modelId="{183AC13E-859A-43F4-9FA0-99655B368CA5}" type="sibTrans" cxnId="{78F1C39F-85E7-441A-A217-D3009CFE1520}">
      <dgm:prSet/>
      <dgm:spPr/>
      <dgm:t>
        <a:bodyPr/>
        <a:lstStyle/>
        <a:p>
          <a:endParaRPr lang="es-MX"/>
        </a:p>
      </dgm:t>
    </dgm:pt>
    <dgm:pt modelId="{CEA1FEE4-4C9C-4E43-B0B6-3B9DFC5FD118}">
      <dgm:prSet phldrT="[Texto]" custT="1"/>
      <dgm:spPr>
        <a:solidFill>
          <a:srgbClr val="002060"/>
        </a:solidFill>
      </dgm:spPr>
      <dgm:t>
        <a:bodyPr/>
        <a:lstStyle/>
        <a:p>
          <a:r>
            <a:rPr lang="es-MX" sz="2100" b="1" dirty="0" smtClean="0">
              <a:latin typeface="Garamond" pitchFamily="18" charset="0"/>
              <a:cs typeface="Arial" panose="020B0604020202020204" pitchFamily="34" charset="0"/>
            </a:rPr>
            <a:t>Parcialmente Afirmativa </a:t>
          </a:r>
          <a:endParaRPr lang="es-MX" sz="2100" b="1" dirty="0">
            <a:latin typeface="Garamond" pitchFamily="18" charset="0"/>
            <a:cs typeface="Arial" panose="020B0604020202020204" pitchFamily="34" charset="0"/>
          </a:endParaRPr>
        </a:p>
      </dgm:t>
    </dgm:pt>
    <dgm:pt modelId="{534BEA56-2561-44E7-9AD2-FB8FD2219F7D}" type="parTrans" cxnId="{2C9D217A-742B-4402-8414-848A5450FE3D}">
      <dgm:prSet/>
      <dgm:spPr>
        <a:ln>
          <a:solidFill>
            <a:srgbClr val="C00000"/>
          </a:solidFill>
        </a:ln>
      </dgm:spPr>
      <dgm:t>
        <a:bodyPr/>
        <a:lstStyle/>
        <a:p>
          <a:endParaRPr lang="es-MX" dirty="0"/>
        </a:p>
      </dgm:t>
    </dgm:pt>
    <dgm:pt modelId="{AA01982B-81E9-4523-A0BE-41476113BF31}" type="sibTrans" cxnId="{2C9D217A-742B-4402-8414-848A5450FE3D}">
      <dgm:prSet/>
      <dgm:spPr/>
      <dgm:t>
        <a:bodyPr/>
        <a:lstStyle/>
        <a:p>
          <a:endParaRPr lang="es-MX"/>
        </a:p>
      </dgm:t>
    </dgm:pt>
    <dgm:pt modelId="{4C5ED8A0-BD79-436D-B728-328993826DA8}">
      <dgm:prSet phldrT="[Texto]"/>
      <dgm:spPr/>
      <dgm:t>
        <a:bodyPr/>
        <a:lstStyle/>
        <a:p>
          <a:endParaRPr lang="es-MX" dirty="0"/>
        </a:p>
      </dgm:t>
    </dgm:pt>
    <dgm:pt modelId="{EBD52952-0DA4-4C49-A96E-BEA600DDBC33}" type="parTrans" cxnId="{CECF51EB-92EB-4236-A4A2-066EE1395FAA}">
      <dgm:prSet/>
      <dgm:spPr/>
      <dgm:t>
        <a:bodyPr/>
        <a:lstStyle/>
        <a:p>
          <a:endParaRPr lang="es-MX"/>
        </a:p>
      </dgm:t>
    </dgm:pt>
    <dgm:pt modelId="{FB4D7F24-A708-40EC-B90E-AA55D86E821B}" type="sibTrans" cxnId="{CECF51EB-92EB-4236-A4A2-066EE1395FAA}">
      <dgm:prSet/>
      <dgm:spPr/>
      <dgm:t>
        <a:bodyPr/>
        <a:lstStyle/>
        <a:p>
          <a:endParaRPr lang="es-MX"/>
        </a:p>
      </dgm:t>
    </dgm:pt>
    <dgm:pt modelId="{02715750-147B-482C-9C18-232163C3EC1C}">
      <dgm:prSet phldrT="[Texto]" custT="1"/>
      <dgm:spPr>
        <a:solidFill>
          <a:srgbClr val="002060"/>
        </a:solidFill>
      </dgm:spPr>
      <dgm:t>
        <a:bodyPr/>
        <a:lstStyle/>
        <a:p>
          <a:r>
            <a:rPr lang="es-MX" sz="2100" b="1" dirty="0" smtClean="0">
              <a:latin typeface="Garamond" pitchFamily="18" charset="0"/>
              <a:cs typeface="Arial" panose="020B0604020202020204" pitchFamily="34" charset="0"/>
            </a:rPr>
            <a:t>Negativa</a:t>
          </a:r>
          <a:endParaRPr lang="es-MX" sz="2100" b="1" dirty="0">
            <a:latin typeface="Garamond" pitchFamily="18" charset="0"/>
            <a:cs typeface="Arial" panose="020B0604020202020204" pitchFamily="34" charset="0"/>
          </a:endParaRPr>
        </a:p>
      </dgm:t>
    </dgm:pt>
    <dgm:pt modelId="{C54E8A71-C546-4498-B2D5-2AD588824CDA}" type="parTrans" cxnId="{A44EAA10-AE99-47FB-B0BD-CC1974D6BEA4}">
      <dgm:prSet/>
      <dgm:spPr>
        <a:ln>
          <a:solidFill>
            <a:srgbClr val="C00000"/>
          </a:solidFill>
        </a:ln>
      </dgm:spPr>
      <dgm:t>
        <a:bodyPr/>
        <a:lstStyle/>
        <a:p>
          <a:endParaRPr lang="es-MX" dirty="0"/>
        </a:p>
      </dgm:t>
    </dgm:pt>
    <dgm:pt modelId="{ABD62AC5-0C3D-4FA4-81EB-D5733610B9F1}" type="sibTrans" cxnId="{A44EAA10-AE99-47FB-B0BD-CC1974D6BEA4}">
      <dgm:prSet/>
      <dgm:spPr/>
      <dgm:t>
        <a:bodyPr/>
        <a:lstStyle/>
        <a:p>
          <a:endParaRPr lang="es-MX"/>
        </a:p>
      </dgm:t>
    </dgm:pt>
    <dgm:pt modelId="{371F4729-D71B-4C1B-859C-A0529BF83E0D}" type="pres">
      <dgm:prSet presAssocID="{A63A663B-B277-4F60-825B-8852EC20CB47}" presName="composite" presStyleCnt="0">
        <dgm:presLayoutVars>
          <dgm:chMax val="5"/>
          <dgm:dir/>
          <dgm:animLvl val="ctr"/>
          <dgm:resizeHandles val="exact"/>
        </dgm:presLayoutVars>
      </dgm:prSet>
      <dgm:spPr/>
      <dgm:t>
        <a:bodyPr/>
        <a:lstStyle/>
        <a:p>
          <a:endParaRPr lang="es-MX"/>
        </a:p>
      </dgm:t>
    </dgm:pt>
    <dgm:pt modelId="{D2367EDD-9A7E-4AA5-88D6-D5F69BAE42AD}" type="pres">
      <dgm:prSet presAssocID="{A63A663B-B277-4F60-825B-8852EC20CB47}" presName="cycle" presStyleCnt="0"/>
      <dgm:spPr/>
    </dgm:pt>
    <dgm:pt modelId="{7E8C97F8-D89D-4712-A0EB-E34AE455CDB0}" type="pres">
      <dgm:prSet presAssocID="{A63A663B-B277-4F60-825B-8852EC20CB47}" presName="centerShape" presStyleCnt="0"/>
      <dgm:spPr/>
    </dgm:pt>
    <dgm:pt modelId="{AFB16172-EF0D-4949-A11A-2EB8007FE49F}" type="pres">
      <dgm:prSet presAssocID="{A63A663B-B277-4F60-825B-8852EC20CB47}" presName="connSite" presStyleLbl="node1" presStyleIdx="0" presStyleCnt="4"/>
      <dgm:spPr/>
    </dgm:pt>
    <dgm:pt modelId="{6504EA08-AE4A-4009-8C99-334B2FE9F067}" type="pres">
      <dgm:prSet presAssocID="{A63A663B-B277-4F60-825B-8852EC20CB47}" presName="visible" presStyleLbl="node1" presStyleIdx="0" presStyleCnt="4" custScaleX="73189" custScaleY="99126" custLinFactNeighborX="4287" custLinFactNeighborY="-7939"/>
      <dgm:spPr>
        <a:blipFill>
          <a:blip xmlns:r="http://schemas.openxmlformats.org/officeDocument/2006/relationships" r:embed="rId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solidFill>
            <a:srgbClr val="C00000"/>
          </a:solidFill>
        </a:ln>
        <a:scene3d>
          <a:camera prst="orthographicFront"/>
          <a:lightRig rig="flat" dir="t"/>
        </a:scene3d>
        <a:sp3d prstMaterial="plastic">
          <a:bevelB w="88900" h="31750" prst="angle"/>
        </a:sp3d>
      </dgm:spPr>
      <dgm:t>
        <a:bodyPr/>
        <a:lstStyle/>
        <a:p>
          <a:endParaRPr lang="es-ES_tradnl"/>
        </a:p>
      </dgm:t>
    </dgm:pt>
    <dgm:pt modelId="{B7CC5496-0A6E-49EE-AADC-90B3D6090398}" type="pres">
      <dgm:prSet presAssocID="{85F1486D-859A-4256-B821-4CDE50D29937}" presName="Name25" presStyleLbl="parChTrans1D1" presStyleIdx="0" presStyleCnt="3"/>
      <dgm:spPr/>
      <dgm:t>
        <a:bodyPr/>
        <a:lstStyle/>
        <a:p>
          <a:endParaRPr lang="es-MX"/>
        </a:p>
      </dgm:t>
    </dgm:pt>
    <dgm:pt modelId="{F0E8FD7B-A096-44A4-BE15-DED6E6569898}" type="pres">
      <dgm:prSet presAssocID="{CDDC8197-43BB-4C23-9AFB-23374424141C}" presName="node" presStyleCnt="0"/>
      <dgm:spPr/>
    </dgm:pt>
    <dgm:pt modelId="{1AB25BD4-8463-429E-84E1-8FAACD809A88}" type="pres">
      <dgm:prSet presAssocID="{CDDC8197-43BB-4C23-9AFB-23374424141C}" presName="parentNode" presStyleLbl="node1" presStyleIdx="1" presStyleCnt="4" custScaleX="125798" custScaleY="95711" custLinFactNeighborX="13637" custLinFactNeighborY="20871">
        <dgm:presLayoutVars>
          <dgm:chMax val="1"/>
          <dgm:bulletEnabled val="1"/>
        </dgm:presLayoutVars>
      </dgm:prSet>
      <dgm:spPr/>
      <dgm:t>
        <a:bodyPr/>
        <a:lstStyle/>
        <a:p>
          <a:endParaRPr lang="es-MX"/>
        </a:p>
      </dgm:t>
    </dgm:pt>
    <dgm:pt modelId="{77379567-E5ED-4F73-92ED-DA485664B6C8}" type="pres">
      <dgm:prSet presAssocID="{CDDC8197-43BB-4C23-9AFB-23374424141C}" presName="childNode" presStyleLbl="revTx" presStyleIdx="0" presStyleCnt="1">
        <dgm:presLayoutVars>
          <dgm:bulletEnabled val="1"/>
        </dgm:presLayoutVars>
      </dgm:prSet>
      <dgm:spPr/>
      <dgm:t>
        <a:bodyPr/>
        <a:lstStyle/>
        <a:p>
          <a:endParaRPr lang="es-MX"/>
        </a:p>
      </dgm:t>
    </dgm:pt>
    <dgm:pt modelId="{E3013785-7EA3-41B2-A576-E9CF35C1C331}" type="pres">
      <dgm:prSet presAssocID="{534BEA56-2561-44E7-9AD2-FB8FD2219F7D}" presName="Name25" presStyleLbl="parChTrans1D1" presStyleIdx="1" presStyleCnt="3"/>
      <dgm:spPr/>
      <dgm:t>
        <a:bodyPr/>
        <a:lstStyle/>
        <a:p>
          <a:endParaRPr lang="es-MX"/>
        </a:p>
      </dgm:t>
    </dgm:pt>
    <dgm:pt modelId="{BD637455-E80F-4DAD-8F3F-793F9ACC9B04}" type="pres">
      <dgm:prSet presAssocID="{CEA1FEE4-4C9C-4E43-B0B6-3B9DFC5FD118}" presName="node" presStyleCnt="0"/>
      <dgm:spPr/>
    </dgm:pt>
    <dgm:pt modelId="{DA4A1115-2A78-4E76-9F19-2C138A86C9A6}" type="pres">
      <dgm:prSet presAssocID="{CEA1FEE4-4C9C-4E43-B0B6-3B9DFC5FD118}" presName="parentNode" presStyleLbl="node1" presStyleIdx="2" presStyleCnt="4" custScaleX="161803" custScaleY="103417" custLinFactNeighborX="33435" custLinFactNeighborY="10798">
        <dgm:presLayoutVars>
          <dgm:chMax val="1"/>
          <dgm:bulletEnabled val="1"/>
        </dgm:presLayoutVars>
      </dgm:prSet>
      <dgm:spPr/>
      <dgm:t>
        <a:bodyPr/>
        <a:lstStyle/>
        <a:p>
          <a:endParaRPr lang="es-MX"/>
        </a:p>
      </dgm:t>
    </dgm:pt>
    <dgm:pt modelId="{83747973-458C-4FC7-A2E7-C01992209641}" type="pres">
      <dgm:prSet presAssocID="{CEA1FEE4-4C9C-4E43-B0B6-3B9DFC5FD118}" presName="childNode" presStyleLbl="revTx" presStyleIdx="0" presStyleCnt="1">
        <dgm:presLayoutVars>
          <dgm:bulletEnabled val="1"/>
        </dgm:presLayoutVars>
      </dgm:prSet>
      <dgm:spPr/>
      <dgm:t>
        <a:bodyPr/>
        <a:lstStyle/>
        <a:p>
          <a:endParaRPr lang="es-MX"/>
        </a:p>
      </dgm:t>
    </dgm:pt>
    <dgm:pt modelId="{15A6D8ED-26EA-4908-8380-4394FD089C6C}" type="pres">
      <dgm:prSet presAssocID="{C54E8A71-C546-4498-B2D5-2AD588824CDA}" presName="Name25" presStyleLbl="parChTrans1D1" presStyleIdx="2" presStyleCnt="3"/>
      <dgm:spPr/>
      <dgm:t>
        <a:bodyPr/>
        <a:lstStyle/>
        <a:p>
          <a:endParaRPr lang="es-MX"/>
        </a:p>
      </dgm:t>
    </dgm:pt>
    <dgm:pt modelId="{63148202-1466-4B7D-8325-CABA6C150C2E}" type="pres">
      <dgm:prSet presAssocID="{02715750-147B-482C-9C18-232163C3EC1C}" presName="node" presStyleCnt="0"/>
      <dgm:spPr/>
    </dgm:pt>
    <dgm:pt modelId="{5AC11948-B588-4CF3-9B16-F794C7DB1D43}" type="pres">
      <dgm:prSet presAssocID="{02715750-147B-482C-9C18-232163C3EC1C}" presName="parentNode" presStyleLbl="node1" presStyleIdx="3" presStyleCnt="4" custScaleX="125555" custScaleY="107790" custLinFactNeighborX="-1680" custLinFactNeighborY="-4150">
        <dgm:presLayoutVars>
          <dgm:chMax val="1"/>
          <dgm:bulletEnabled val="1"/>
        </dgm:presLayoutVars>
      </dgm:prSet>
      <dgm:spPr/>
      <dgm:t>
        <a:bodyPr/>
        <a:lstStyle/>
        <a:p>
          <a:endParaRPr lang="es-MX"/>
        </a:p>
      </dgm:t>
    </dgm:pt>
    <dgm:pt modelId="{BF17DE0C-5604-4090-8E55-0FAB7C82F340}" type="pres">
      <dgm:prSet presAssocID="{02715750-147B-482C-9C18-232163C3EC1C}" presName="childNode" presStyleLbl="revTx" presStyleIdx="0" presStyleCnt="1">
        <dgm:presLayoutVars>
          <dgm:bulletEnabled val="1"/>
        </dgm:presLayoutVars>
      </dgm:prSet>
      <dgm:spPr/>
      <dgm:t>
        <a:bodyPr/>
        <a:lstStyle/>
        <a:p>
          <a:endParaRPr lang="es-MX"/>
        </a:p>
      </dgm:t>
    </dgm:pt>
  </dgm:ptLst>
  <dgm:cxnLst>
    <dgm:cxn modelId="{6F36DFDD-ABB6-4A25-BDCA-ED91197DBBBA}" type="presOf" srcId="{4C5ED8A0-BD79-436D-B728-328993826DA8}" destId="{83747973-458C-4FC7-A2E7-C01992209641}" srcOrd="0" destOrd="0" presId="urn:microsoft.com/office/officeart/2005/8/layout/radial2"/>
    <dgm:cxn modelId="{53F4C27E-8639-4041-B817-4481BE805B0D}" type="presOf" srcId="{A63A663B-B277-4F60-825B-8852EC20CB47}" destId="{371F4729-D71B-4C1B-859C-A0529BF83E0D}" srcOrd="0" destOrd="0" presId="urn:microsoft.com/office/officeart/2005/8/layout/radial2"/>
    <dgm:cxn modelId="{21D81509-D6AC-439A-A34D-068717B0D647}" type="presOf" srcId="{534BEA56-2561-44E7-9AD2-FB8FD2219F7D}" destId="{E3013785-7EA3-41B2-A576-E9CF35C1C331}" srcOrd="0" destOrd="0" presId="urn:microsoft.com/office/officeart/2005/8/layout/radial2"/>
    <dgm:cxn modelId="{A44EAA10-AE99-47FB-B0BD-CC1974D6BEA4}" srcId="{A63A663B-B277-4F60-825B-8852EC20CB47}" destId="{02715750-147B-482C-9C18-232163C3EC1C}" srcOrd="2" destOrd="0" parTransId="{C54E8A71-C546-4498-B2D5-2AD588824CDA}" sibTransId="{ABD62AC5-0C3D-4FA4-81EB-D5733610B9F1}"/>
    <dgm:cxn modelId="{405F38D6-F117-46FA-8504-D4023968A761}" type="presOf" srcId="{CEA1FEE4-4C9C-4E43-B0B6-3B9DFC5FD118}" destId="{DA4A1115-2A78-4E76-9F19-2C138A86C9A6}" srcOrd="0" destOrd="0" presId="urn:microsoft.com/office/officeart/2005/8/layout/radial2"/>
    <dgm:cxn modelId="{F36FB9F9-9001-4CF9-BFBF-F2E59D2C2635}" type="presOf" srcId="{02715750-147B-482C-9C18-232163C3EC1C}" destId="{5AC11948-B588-4CF3-9B16-F794C7DB1D43}" srcOrd="0" destOrd="0" presId="urn:microsoft.com/office/officeart/2005/8/layout/radial2"/>
    <dgm:cxn modelId="{5E4D2189-68FD-4336-B264-18FBADF9D2EE}" type="presOf" srcId="{85F1486D-859A-4256-B821-4CDE50D29937}" destId="{B7CC5496-0A6E-49EE-AADC-90B3D6090398}" srcOrd="0" destOrd="0" presId="urn:microsoft.com/office/officeart/2005/8/layout/radial2"/>
    <dgm:cxn modelId="{1DA3AFF8-35E7-40D9-8624-BEE4850A24D8}" type="presOf" srcId="{CDDC8197-43BB-4C23-9AFB-23374424141C}" destId="{1AB25BD4-8463-429E-84E1-8FAACD809A88}" srcOrd="0" destOrd="0" presId="urn:microsoft.com/office/officeart/2005/8/layout/radial2"/>
    <dgm:cxn modelId="{421CCD75-3E52-4CF3-8200-004AFDCB823B}" type="presOf" srcId="{C54E8A71-C546-4498-B2D5-2AD588824CDA}" destId="{15A6D8ED-26EA-4908-8380-4394FD089C6C}" srcOrd="0" destOrd="0" presId="urn:microsoft.com/office/officeart/2005/8/layout/radial2"/>
    <dgm:cxn modelId="{CECF51EB-92EB-4236-A4A2-066EE1395FAA}" srcId="{CEA1FEE4-4C9C-4E43-B0B6-3B9DFC5FD118}" destId="{4C5ED8A0-BD79-436D-B728-328993826DA8}" srcOrd="0" destOrd="0" parTransId="{EBD52952-0DA4-4C49-A96E-BEA600DDBC33}" sibTransId="{FB4D7F24-A708-40EC-B90E-AA55D86E821B}"/>
    <dgm:cxn modelId="{2C9D217A-742B-4402-8414-848A5450FE3D}" srcId="{A63A663B-B277-4F60-825B-8852EC20CB47}" destId="{CEA1FEE4-4C9C-4E43-B0B6-3B9DFC5FD118}" srcOrd="1" destOrd="0" parTransId="{534BEA56-2561-44E7-9AD2-FB8FD2219F7D}" sibTransId="{AA01982B-81E9-4523-A0BE-41476113BF31}"/>
    <dgm:cxn modelId="{78F1C39F-85E7-441A-A217-D3009CFE1520}" srcId="{A63A663B-B277-4F60-825B-8852EC20CB47}" destId="{CDDC8197-43BB-4C23-9AFB-23374424141C}" srcOrd="0" destOrd="0" parTransId="{85F1486D-859A-4256-B821-4CDE50D29937}" sibTransId="{183AC13E-859A-43F4-9FA0-99655B368CA5}"/>
    <dgm:cxn modelId="{072890E8-AFFA-4EC4-832F-7C53C26823E9}" type="presParOf" srcId="{371F4729-D71B-4C1B-859C-A0529BF83E0D}" destId="{D2367EDD-9A7E-4AA5-88D6-D5F69BAE42AD}" srcOrd="0" destOrd="0" presId="urn:microsoft.com/office/officeart/2005/8/layout/radial2"/>
    <dgm:cxn modelId="{8642F3D2-2623-46BE-8D7A-084DAB5E3C07}" type="presParOf" srcId="{D2367EDD-9A7E-4AA5-88D6-D5F69BAE42AD}" destId="{7E8C97F8-D89D-4712-A0EB-E34AE455CDB0}" srcOrd="0" destOrd="0" presId="urn:microsoft.com/office/officeart/2005/8/layout/radial2"/>
    <dgm:cxn modelId="{F236E3DC-8B08-4E78-8CB0-F14EEE183A80}" type="presParOf" srcId="{7E8C97F8-D89D-4712-A0EB-E34AE455CDB0}" destId="{AFB16172-EF0D-4949-A11A-2EB8007FE49F}" srcOrd="0" destOrd="0" presId="urn:microsoft.com/office/officeart/2005/8/layout/radial2"/>
    <dgm:cxn modelId="{B93971A9-F7C3-4AFB-A825-76C8EB39D4C5}" type="presParOf" srcId="{7E8C97F8-D89D-4712-A0EB-E34AE455CDB0}" destId="{6504EA08-AE4A-4009-8C99-334B2FE9F067}" srcOrd="1" destOrd="0" presId="urn:microsoft.com/office/officeart/2005/8/layout/radial2"/>
    <dgm:cxn modelId="{FC6256E5-52CF-4058-9424-8DC46A0A5758}" type="presParOf" srcId="{D2367EDD-9A7E-4AA5-88D6-D5F69BAE42AD}" destId="{B7CC5496-0A6E-49EE-AADC-90B3D6090398}" srcOrd="1" destOrd="0" presId="urn:microsoft.com/office/officeart/2005/8/layout/radial2"/>
    <dgm:cxn modelId="{B1F88BB9-462B-4FCA-9390-F0098F9DB379}" type="presParOf" srcId="{D2367EDD-9A7E-4AA5-88D6-D5F69BAE42AD}" destId="{F0E8FD7B-A096-44A4-BE15-DED6E6569898}" srcOrd="2" destOrd="0" presId="urn:microsoft.com/office/officeart/2005/8/layout/radial2"/>
    <dgm:cxn modelId="{4AA363D6-6CA1-4300-9EC8-F2F7DBDD592C}" type="presParOf" srcId="{F0E8FD7B-A096-44A4-BE15-DED6E6569898}" destId="{1AB25BD4-8463-429E-84E1-8FAACD809A88}" srcOrd="0" destOrd="0" presId="urn:microsoft.com/office/officeart/2005/8/layout/radial2"/>
    <dgm:cxn modelId="{03C06411-A89E-4399-9FA6-AA316D1AAFEB}" type="presParOf" srcId="{F0E8FD7B-A096-44A4-BE15-DED6E6569898}" destId="{77379567-E5ED-4F73-92ED-DA485664B6C8}" srcOrd="1" destOrd="0" presId="urn:microsoft.com/office/officeart/2005/8/layout/radial2"/>
    <dgm:cxn modelId="{13CA185B-CA3F-4A7D-9614-8AE55CCB5A24}" type="presParOf" srcId="{D2367EDD-9A7E-4AA5-88D6-D5F69BAE42AD}" destId="{E3013785-7EA3-41B2-A576-E9CF35C1C331}" srcOrd="3" destOrd="0" presId="urn:microsoft.com/office/officeart/2005/8/layout/radial2"/>
    <dgm:cxn modelId="{652812CF-177B-4238-AFB3-9EB25C58FAD2}" type="presParOf" srcId="{D2367EDD-9A7E-4AA5-88D6-D5F69BAE42AD}" destId="{BD637455-E80F-4DAD-8F3F-793F9ACC9B04}" srcOrd="4" destOrd="0" presId="urn:microsoft.com/office/officeart/2005/8/layout/radial2"/>
    <dgm:cxn modelId="{B90E66F4-E287-477A-9A0E-C33447C57912}" type="presParOf" srcId="{BD637455-E80F-4DAD-8F3F-793F9ACC9B04}" destId="{DA4A1115-2A78-4E76-9F19-2C138A86C9A6}" srcOrd="0" destOrd="0" presId="urn:microsoft.com/office/officeart/2005/8/layout/radial2"/>
    <dgm:cxn modelId="{B614008B-A09D-4B2D-9A99-45743AB58CA6}" type="presParOf" srcId="{BD637455-E80F-4DAD-8F3F-793F9ACC9B04}" destId="{83747973-458C-4FC7-A2E7-C01992209641}" srcOrd="1" destOrd="0" presId="urn:microsoft.com/office/officeart/2005/8/layout/radial2"/>
    <dgm:cxn modelId="{B7ECF418-910D-4C08-AA69-BB950E0884AA}" type="presParOf" srcId="{D2367EDD-9A7E-4AA5-88D6-D5F69BAE42AD}" destId="{15A6D8ED-26EA-4908-8380-4394FD089C6C}" srcOrd="5" destOrd="0" presId="urn:microsoft.com/office/officeart/2005/8/layout/radial2"/>
    <dgm:cxn modelId="{2BF55BEF-74B0-443D-B38D-9CBCD192B21D}" type="presParOf" srcId="{D2367EDD-9A7E-4AA5-88D6-D5F69BAE42AD}" destId="{63148202-1466-4B7D-8325-CABA6C150C2E}" srcOrd="6" destOrd="0" presId="urn:microsoft.com/office/officeart/2005/8/layout/radial2"/>
    <dgm:cxn modelId="{9033E4BA-EEFF-459E-A69B-C743FBFEC3F5}" type="presParOf" srcId="{63148202-1466-4B7D-8325-CABA6C150C2E}" destId="{5AC11948-B588-4CF3-9B16-F794C7DB1D43}" srcOrd="0" destOrd="0" presId="urn:microsoft.com/office/officeart/2005/8/layout/radial2"/>
    <dgm:cxn modelId="{996FD6F7-6196-400E-B62F-B4FE96195EA6}" type="presParOf" srcId="{63148202-1466-4B7D-8325-CABA6C150C2E}" destId="{BF17DE0C-5604-4090-8E55-0FAB7C82F340}" srcOrd="1" destOrd="0" presId="urn:microsoft.com/office/officeart/2005/8/layout/radial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0E3A6C-2049-4707-B84B-C8AEF955AE42}"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S"/>
        </a:p>
      </dgm:t>
    </dgm:pt>
    <dgm:pt modelId="{C6F3DAB2-765D-4C9A-88DE-89C94B575ADA}">
      <dgm:prSet phldrT="[Texto]" custT="1"/>
      <dgm:spPr/>
      <dgm:t>
        <a:bodyPr/>
        <a:lstStyle/>
        <a:p>
          <a:r>
            <a:rPr lang="es-MX" sz="1800" dirty="0" smtClean="0">
              <a:latin typeface="Garamond" pitchFamily="18" charset="0"/>
            </a:rPr>
            <a:t>Requisitos</a:t>
          </a:r>
          <a:endParaRPr lang="es-ES" sz="1600" dirty="0">
            <a:latin typeface="Garamond" pitchFamily="18" charset="0"/>
          </a:endParaRPr>
        </a:p>
      </dgm:t>
    </dgm:pt>
    <dgm:pt modelId="{F696E1E9-E9B5-4480-87C0-6035A9A2D0A1}" type="parTrans" cxnId="{ABEBD591-AC6B-43E6-B8DD-D9BFA05A7606}">
      <dgm:prSet/>
      <dgm:spPr/>
      <dgm:t>
        <a:bodyPr/>
        <a:lstStyle/>
        <a:p>
          <a:endParaRPr lang="es-ES"/>
        </a:p>
      </dgm:t>
    </dgm:pt>
    <dgm:pt modelId="{1FBC29EB-6305-4D4A-9353-D83BE5CF935B}" type="sibTrans" cxnId="{ABEBD591-AC6B-43E6-B8DD-D9BFA05A7606}">
      <dgm:prSet/>
      <dgm:spPr/>
      <dgm:t>
        <a:bodyPr/>
        <a:lstStyle/>
        <a:p>
          <a:endParaRPr lang="es-ES"/>
        </a:p>
      </dgm:t>
    </dgm:pt>
    <dgm:pt modelId="{F3F8039D-6DFC-42CF-B6F9-332CAB71F8A7}">
      <dgm:prSet phldrT="[Texto]" custT="1"/>
      <dgm:spPr/>
      <dgm:t>
        <a:bodyPr/>
        <a:lstStyle/>
        <a:p>
          <a:pPr algn="just"/>
          <a:r>
            <a:rPr lang="es-MX" sz="2000" dirty="0" smtClean="0">
              <a:latin typeface="Garamond" pitchFamily="18" charset="0"/>
            </a:rPr>
            <a:t>Nombre del sujeto obligado al que se dirige. </a:t>
          </a:r>
          <a:endParaRPr lang="es-ES" sz="2000" dirty="0">
            <a:latin typeface="Garamond" pitchFamily="18" charset="0"/>
          </a:endParaRPr>
        </a:p>
      </dgm:t>
    </dgm:pt>
    <dgm:pt modelId="{2F551B67-B964-4254-88B0-BC262E75BA84}" type="parTrans" cxnId="{37D73955-F3A5-4823-AC47-CFB6674A9D6D}">
      <dgm:prSet/>
      <dgm:spPr/>
      <dgm:t>
        <a:bodyPr/>
        <a:lstStyle/>
        <a:p>
          <a:endParaRPr lang="es-ES"/>
        </a:p>
      </dgm:t>
    </dgm:pt>
    <dgm:pt modelId="{62B9AF85-271C-4A7F-8A8B-9D01AE7B3632}" type="sibTrans" cxnId="{37D73955-F3A5-4823-AC47-CFB6674A9D6D}">
      <dgm:prSet/>
      <dgm:spPr/>
      <dgm:t>
        <a:bodyPr/>
        <a:lstStyle/>
        <a:p>
          <a:endParaRPr lang="es-ES"/>
        </a:p>
      </dgm:t>
    </dgm:pt>
    <dgm:pt modelId="{FACAA825-176F-4413-9502-4D36040868DC}">
      <dgm:prSet phldrT="[Texto]" custT="1"/>
      <dgm:spPr/>
      <dgm:t>
        <a:bodyPr/>
        <a:lstStyle/>
        <a:p>
          <a:r>
            <a:rPr lang="es-MX" sz="1400" b="1" dirty="0" smtClean="0">
              <a:latin typeface="Garamond" pitchFamily="18" charset="0"/>
            </a:rPr>
            <a:t>Forma de presentación</a:t>
          </a:r>
          <a:endParaRPr lang="es-ES" sz="1400" b="1" dirty="0">
            <a:latin typeface="Garamond" pitchFamily="18" charset="0"/>
          </a:endParaRPr>
        </a:p>
      </dgm:t>
    </dgm:pt>
    <dgm:pt modelId="{076CFE0B-E9F0-4E45-822A-DFE8B3BAB1F5}" type="parTrans" cxnId="{E9D57F4C-925F-42EC-A260-394BFCC54AB2}">
      <dgm:prSet/>
      <dgm:spPr/>
      <dgm:t>
        <a:bodyPr/>
        <a:lstStyle/>
        <a:p>
          <a:endParaRPr lang="es-ES"/>
        </a:p>
      </dgm:t>
    </dgm:pt>
    <dgm:pt modelId="{66CE870D-F467-4E1D-B49F-66B69B2617B8}" type="sibTrans" cxnId="{E9D57F4C-925F-42EC-A260-394BFCC54AB2}">
      <dgm:prSet/>
      <dgm:spPr/>
      <dgm:t>
        <a:bodyPr/>
        <a:lstStyle/>
        <a:p>
          <a:endParaRPr lang="es-ES"/>
        </a:p>
      </dgm:t>
    </dgm:pt>
    <dgm:pt modelId="{1661CCD8-9FB1-42F4-97F6-5B85CEB26108}">
      <dgm:prSet phldrT="[Texto]" custT="1"/>
      <dgm:spPr/>
      <dgm:t>
        <a:bodyPr/>
        <a:lstStyle/>
        <a:p>
          <a:pPr algn="just"/>
          <a:r>
            <a:rPr lang="es-MX" sz="2000" dirty="0" smtClean="0">
              <a:latin typeface="Garamond" pitchFamily="18" charset="0"/>
            </a:rPr>
            <a:t>Por escrito y con acuse de recibido.</a:t>
          </a:r>
          <a:endParaRPr lang="es-ES" sz="2000" dirty="0">
            <a:latin typeface="Garamond" pitchFamily="18" charset="0"/>
          </a:endParaRPr>
        </a:p>
      </dgm:t>
    </dgm:pt>
    <dgm:pt modelId="{84ADB028-0E7D-407D-9197-A847901B9E51}" type="parTrans" cxnId="{EE58DEF0-462A-436B-8868-83FAF1137449}">
      <dgm:prSet/>
      <dgm:spPr/>
      <dgm:t>
        <a:bodyPr/>
        <a:lstStyle/>
        <a:p>
          <a:endParaRPr lang="es-ES"/>
        </a:p>
      </dgm:t>
    </dgm:pt>
    <dgm:pt modelId="{E4AE1BC6-6144-46E0-8743-36F1A1AE530B}" type="sibTrans" cxnId="{EE58DEF0-462A-436B-8868-83FAF1137449}">
      <dgm:prSet/>
      <dgm:spPr/>
      <dgm:t>
        <a:bodyPr/>
        <a:lstStyle/>
        <a:p>
          <a:endParaRPr lang="es-ES"/>
        </a:p>
      </dgm:t>
    </dgm:pt>
    <dgm:pt modelId="{E71E3878-345F-403E-9CEF-AD987A3F10D1}">
      <dgm:prSet phldrT="[Texto]" custT="1"/>
      <dgm:spPr/>
      <dgm:t>
        <a:bodyPr/>
        <a:lstStyle/>
        <a:p>
          <a:pPr algn="just"/>
          <a:r>
            <a:rPr lang="es-MX" sz="2000" dirty="0" smtClean="0">
              <a:latin typeface="Garamond" pitchFamily="18" charset="0"/>
            </a:rPr>
            <a:t>Nombre del solicitante. </a:t>
          </a:r>
          <a:endParaRPr lang="es-ES" sz="2000" dirty="0">
            <a:latin typeface="Garamond" pitchFamily="18" charset="0"/>
          </a:endParaRPr>
        </a:p>
      </dgm:t>
    </dgm:pt>
    <dgm:pt modelId="{BD6B6E4E-E9DA-46D4-B953-65D0E06EC5FF}" type="parTrans" cxnId="{50ACC7D5-8766-4B99-9B8B-DD5B233C61D2}">
      <dgm:prSet/>
      <dgm:spPr/>
      <dgm:t>
        <a:bodyPr/>
        <a:lstStyle/>
        <a:p>
          <a:endParaRPr lang="es-ES"/>
        </a:p>
      </dgm:t>
    </dgm:pt>
    <dgm:pt modelId="{1F2E96F5-7DF6-4BF7-B5F3-8CDB0233E4E2}" type="sibTrans" cxnId="{50ACC7D5-8766-4B99-9B8B-DD5B233C61D2}">
      <dgm:prSet/>
      <dgm:spPr/>
      <dgm:t>
        <a:bodyPr/>
        <a:lstStyle/>
        <a:p>
          <a:endParaRPr lang="es-ES"/>
        </a:p>
      </dgm:t>
    </dgm:pt>
    <dgm:pt modelId="{B6268ED6-A604-4078-BDF0-C78718672D10}">
      <dgm:prSet phldrT="[Texto]" custT="1"/>
      <dgm:spPr/>
      <dgm:t>
        <a:bodyPr/>
        <a:lstStyle/>
        <a:p>
          <a:pPr algn="just"/>
          <a:r>
            <a:rPr lang="es-MX" sz="2000" dirty="0" smtClean="0">
              <a:latin typeface="Garamond" pitchFamily="18" charset="0"/>
            </a:rPr>
            <a:t>Domicilio o correo electrónico para recibir notificaciones. </a:t>
          </a:r>
          <a:endParaRPr lang="es-ES" sz="2000" dirty="0">
            <a:latin typeface="Garamond" pitchFamily="18" charset="0"/>
          </a:endParaRPr>
        </a:p>
      </dgm:t>
    </dgm:pt>
    <dgm:pt modelId="{255D3022-4D52-48C3-960F-E93166A6071E}" type="parTrans" cxnId="{7A795668-706B-492E-B84B-7AA51996D69B}">
      <dgm:prSet/>
      <dgm:spPr/>
      <dgm:t>
        <a:bodyPr/>
        <a:lstStyle/>
        <a:p>
          <a:endParaRPr lang="es-ES"/>
        </a:p>
      </dgm:t>
    </dgm:pt>
    <dgm:pt modelId="{7E1D0F2C-8DEF-4D63-B7B9-A311F8AEC23F}" type="sibTrans" cxnId="{7A795668-706B-492E-B84B-7AA51996D69B}">
      <dgm:prSet/>
      <dgm:spPr/>
      <dgm:t>
        <a:bodyPr/>
        <a:lstStyle/>
        <a:p>
          <a:endParaRPr lang="es-ES"/>
        </a:p>
      </dgm:t>
    </dgm:pt>
    <dgm:pt modelId="{74EDFCD0-D019-44D4-B078-8B4A59298E0F}">
      <dgm:prSet phldrT="[Texto]" custT="1"/>
      <dgm:spPr/>
      <dgm:t>
        <a:bodyPr/>
        <a:lstStyle/>
        <a:p>
          <a:pPr algn="just"/>
          <a:r>
            <a:rPr lang="es-MX" sz="2000" dirty="0" smtClean="0">
              <a:latin typeface="Garamond" pitchFamily="18" charset="0"/>
            </a:rPr>
            <a:t>Planteamiento concreto sobre la acción que se quiere hacer a los datos</a:t>
          </a:r>
          <a:r>
            <a:rPr lang="es-MX" sz="1800" dirty="0" smtClean="0">
              <a:latin typeface="Garamond" pitchFamily="18" charset="0"/>
            </a:rPr>
            <a:t>.   </a:t>
          </a:r>
          <a:endParaRPr lang="es-ES" sz="1800" dirty="0">
            <a:latin typeface="Garamond" pitchFamily="18" charset="0"/>
          </a:endParaRPr>
        </a:p>
      </dgm:t>
    </dgm:pt>
    <dgm:pt modelId="{9D6BE0A3-E647-419A-B1D4-9AA6E8C8DC2F}" type="parTrans" cxnId="{C86B4C67-0226-461A-BBBD-4624EE3DEC66}">
      <dgm:prSet/>
      <dgm:spPr/>
      <dgm:t>
        <a:bodyPr/>
        <a:lstStyle/>
        <a:p>
          <a:endParaRPr lang="es-ES"/>
        </a:p>
      </dgm:t>
    </dgm:pt>
    <dgm:pt modelId="{26BC2BB3-7630-4DF7-8F43-D92C53C24B10}" type="sibTrans" cxnId="{C86B4C67-0226-461A-BBBD-4624EE3DEC66}">
      <dgm:prSet/>
      <dgm:spPr/>
      <dgm:t>
        <a:bodyPr/>
        <a:lstStyle/>
        <a:p>
          <a:endParaRPr lang="es-ES"/>
        </a:p>
      </dgm:t>
    </dgm:pt>
    <dgm:pt modelId="{1143D205-BB2F-4C31-833B-0C089ACC545B}">
      <dgm:prSet phldrT="[Texto]" custT="1"/>
      <dgm:spPr/>
      <dgm:t>
        <a:bodyPr/>
        <a:lstStyle/>
        <a:p>
          <a:pPr algn="just"/>
          <a:r>
            <a:rPr lang="es-MX" sz="2000" dirty="0" smtClean="0">
              <a:latin typeface="Garamond" pitchFamily="18" charset="0"/>
            </a:rPr>
            <a:t>Por comparecencia personal ante el Comité.</a:t>
          </a:r>
          <a:endParaRPr lang="es-ES" sz="2000" dirty="0">
            <a:latin typeface="Garamond" pitchFamily="18" charset="0"/>
          </a:endParaRPr>
        </a:p>
      </dgm:t>
    </dgm:pt>
    <dgm:pt modelId="{CE3259B9-B453-40B5-8F8C-3D5C399DED93}" type="parTrans" cxnId="{9340EB9E-A304-474B-842C-FF5ADEBECE93}">
      <dgm:prSet/>
      <dgm:spPr/>
      <dgm:t>
        <a:bodyPr/>
        <a:lstStyle/>
        <a:p>
          <a:endParaRPr lang="es-ES"/>
        </a:p>
      </dgm:t>
    </dgm:pt>
    <dgm:pt modelId="{66DBD879-3266-475E-BD3E-833B7DD4C8FD}" type="sibTrans" cxnId="{9340EB9E-A304-474B-842C-FF5ADEBECE93}">
      <dgm:prSet/>
      <dgm:spPr/>
      <dgm:t>
        <a:bodyPr/>
        <a:lstStyle/>
        <a:p>
          <a:endParaRPr lang="es-ES"/>
        </a:p>
      </dgm:t>
    </dgm:pt>
    <dgm:pt modelId="{9E2044E2-5A35-443D-A558-AFFC2BB3DD64}">
      <dgm:prSet phldrT="[Texto]" custT="1"/>
      <dgm:spPr/>
      <dgm:t>
        <a:bodyPr/>
        <a:lstStyle/>
        <a:p>
          <a:pPr algn="just"/>
          <a:r>
            <a:rPr lang="es-MX" sz="2000" dirty="0" smtClean="0">
              <a:latin typeface="Garamond" pitchFamily="18" charset="0"/>
            </a:rPr>
            <a:t>En formato electrónico, cuando el sujeto obligado cuente con sistema. </a:t>
          </a:r>
          <a:endParaRPr lang="es-ES" sz="2000" dirty="0">
            <a:latin typeface="Garamond" pitchFamily="18" charset="0"/>
          </a:endParaRPr>
        </a:p>
      </dgm:t>
    </dgm:pt>
    <dgm:pt modelId="{1B3F7FCF-5F01-4957-9200-B3DEB1151997}" type="parTrans" cxnId="{C405AF4E-CB70-4236-98C0-DB24CF6AF0EF}">
      <dgm:prSet/>
      <dgm:spPr/>
      <dgm:t>
        <a:bodyPr/>
        <a:lstStyle/>
        <a:p>
          <a:endParaRPr lang="es-ES"/>
        </a:p>
      </dgm:t>
    </dgm:pt>
    <dgm:pt modelId="{A491D655-476F-4669-941F-F3068ABE9EC6}" type="sibTrans" cxnId="{C405AF4E-CB70-4236-98C0-DB24CF6AF0EF}">
      <dgm:prSet/>
      <dgm:spPr/>
      <dgm:t>
        <a:bodyPr/>
        <a:lstStyle/>
        <a:p>
          <a:endParaRPr lang="es-ES"/>
        </a:p>
      </dgm:t>
    </dgm:pt>
    <dgm:pt modelId="{BF53E5D9-DE55-43C3-A178-F6F12EA7CAC1}">
      <dgm:prSet phldrT="[Texto]" custT="1"/>
      <dgm:spPr/>
      <dgm:t>
        <a:bodyPr/>
        <a:lstStyle/>
        <a:p>
          <a:r>
            <a:rPr lang="es-MX" sz="1600" dirty="0" smtClean="0">
              <a:latin typeface="Garamond" pitchFamily="18" charset="0"/>
            </a:rPr>
            <a:t>Lugar de presentación</a:t>
          </a:r>
          <a:endParaRPr lang="es-ES" sz="1600" dirty="0">
            <a:latin typeface="Garamond" pitchFamily="18" charset="0"/>
          </a:endParaRPr>
        </a:p>
      </dgm:t>
    </dgm:pt>
    <dgm:pt modelId="{3FF1BCF8-8390-412E-A081-29FD01CC7A6D}" type="parTrans" cxnId="{03D13484-A13B-4706-9EEA-67B669128C56}">
      <dgm:prSet/>
      <dgm:spPr/>
      <dgm:t>
        <a:bodyPr/>
        <a:lstStyle/>
        <a:p>
          <a:endParaRPr lang="es-ES"/>
        </a:p>
      </dgm:t>
    </dgm:pt>
    <dgm:pt modelId="{D73DF9B5-5408-4DB6-95A3-F31FC3EFF75C}" type="sibTrans" cxnId="{03D13484-A13B-4706-9EEA-67B669128C56}">
      <dgm:prSet/>
      <dgm:spPr/>
      <dgm:t>
        <a:bodyPr/>
        <a:lstStyle/>
        <a:p>
          <a:endParaRPr lang="es-ES"/>
        </a:p>
      </dgm:t>
    </dgm:pt>
    <dgm:pt modelId="{75F4E3F2-5384-4C35-88F3-073222C40C7F}">
      <dgm:prSet phldrT="[Texto]" custT="1"/>
      <dgm:spPr/>
      <dgm:t>
        <a:bodyPr/>
        <a:lstStyle/>
        <a:p>
          <a:pPr algn="just"/>
          <a:r>
            <a:rPr lang="es-MX" sz="2000" dirty="0" smtClean="0">
              <a:latin typeface="Garamond" pitchFamily="18" charset="0"/>
            </a:rPr>
            <a:t>Debe presentarse ante el sujeto obligado.</a:t>
          </a:r>
          <a:endParaRPr lang="es-ES" sz="2000" dirty="0">
            <a:latin typeface="Garamond" pitchFamily="18" charset="0"/>
          </a:endParaRPr>
        </a:p>
      </dgm:t>
    </dgm:pt>
    <dgm:pt modelId="{D438C914-7DB8-4832-A669-B764E609F55E}" type="parTrans" cxnId="{B2AC391C-2352-4D70-8D9B-470CB9B82624}">
      <dgm:prSet/>
      <dgm:spPr/>
      <dgm:t>
        <a:bodyPr/>
        <a:lstStyle/>
        <a:p>
          <a:endParaRPr lang="es-ES"/>
        </a:p>
      </dgm:t>
    </dgm:pt>
    <dgm:pt modelId="{6B3C6FFD-AE9F-429A-9CC1-C5CC9D748780}" type="sibTrans" cxnId="{B2AC391C-2352-4D70-8D9B-470CB9B82624}">
      <dgm:prSet/>
      <dgm:spPr/>
      <dgm:t>
        <a:bodyPr/>
        <a:lstStyle/>
        <a:p>
          <a:endParaRPr lang="es-ES"/>
        </a:p>
      </dgm:t>
    </dgm:pt>
    <dgm:pt modelId="{47C07AB1-3F45-4A3D-B356-51569E470B5F}">
      <dgm:prSet phldrT="[Texto]" custT="1"/>
      <dgm:spPr/>
      <dgm:t>
        <a:bodyPr/>
        <a:lstStyle/>
        <a:p>
          <a:pPr algn="just"/>
          <a:r>
            <a:rPr lang="es-MX" sz="2000" dirty="0" smtClean="0">
              <a:latin typeface="Garamond" pitchFamily="18" charset="0"/>
            </a:rPr>
            <a:t>Cuando se presente una solicitud ante un sujeto obligado distinto, éste deberá remitirla al ITEI en dos días hábiles posteriores.</a:t>
          </a:r>
          <a:endParaRPr lang="es-ES" sz="2000" dirty="0">
            <a:latin typeface="Garamond" pitchFamily="18" charset="0"/>
          </a:endParaRPr>
        </a:p>
      </dgm:t>
    </dgm:pt>
    <dgm:pt modelId="{F3E90D29-04E3-4FAA-9EB3-47030E5BEE1D}" type="parTrans" cxnId="{31930DF0-E555-41C2-BE74-07C551F64276}">
      <dgm:prSet/>
      <dgm:spPr/>
      <dgm:t>
        <a:bodyPr/>
        <a:lstStyle/>
        <a:p>
          <a:endParaRPr lang="es-ES"/>
        </a:p>
      </dgm:t>
    </dgm:pt>
    <dgm:pt modelId="{08B1ADBF-F21C-4B18-ACB0-18CC34DF26F9}" type="sibTrans" cxnId="{31930DF0-E555-41C2-BE74-07C551F64276}">
      <dgm:prSet/>
      <dgm:spPr/>
      <dgm:t>
        <a:bodyPr/>
        <a:lstStyle/>
        <a:p>
          <a:endParaRPr lang="es-ES"/>
        </a:p>
      </dgm:t>
    </dgm:pt>
    <dgm:pt modelId="{50A6C87F-507A-4A43-998D-A3257D68F901}">
      <dgm:prSet phldrT="[Texto]" custT="1"/>
      <dgm:spPr/>
      <dgm:t>
        <a:bodyPr/>
        <a:lstStyle/>
        <a:p>
          <a:pPr algn="just"/>
          <a:r>
            <a:rPr lang="es-MX" sz="2000" dirty="0" smtClean="0">
              <a:latin typeface="Garamond" pitchFamily="18" charset="0"/>
            </a:rPr>
            <a:t>Cuando se presente una solicitud ante el ITEI, éste debe remitirla al sujeto obligado que corresponda.  </a:t>
          </a:r>
          <a:endParaRPr lang="es-ES" sz="2000" dirty="0">
            <a:latin typeface="Garamond" pitchFamily="18" charset="0"/>
          </a:endParaRPr>
        </a:p>
      </dgm:t>
    </dgm:pt>
    <dgm:pt modelId="{FA2DB712-32F3-451A-8E79-5E2251B6F6F1}" type="parTrans" cxnId="{6601FF3B-13A3-47E0-9837-40A05085D56E}">
      <dgm:prSet/>
      <dgm:spPr/>
      <dgm:t>
        <a:bodyPr/>
        <a:lstStyle/>
        <a:p>
          <a:endParaRPr lang="es-ES"/>
        </a:p>
      </dgm:t>
    </dgm:pt>
    <dgm:pt modelId="{4A23E5F2-750C-46CC-9D63-D0A0D04A0216}" type="sibTrans" cxnId="{6601FF3B-13A3-47E0-9837-40A05085D56E}">
      <dgm:prSet/>
      <dgm:spPr/>
      <dgm:t>
        <a:bodyPr/>
        <a:lstStyle/>
        <a:p>
          <a:endParaRPr lang="es-ES"/>
        </a:p>
      </dgm:t>
    </dgm:pt>
    <dgm:pt modelId="{D443ED23-9A57-4639-9D24-84905D2FF371}" type="pres">
      <dgm:prSet presAssocID="{F00E3A6C-2049-4707-B84B-C8AEF955AE42}" presName="linearFlow" presStyleCnt="0">
        <dgm:presLayoutVars>
          <dgm:dir/>
          <dgm:animLvl val="lvl"/>
          <dgm:resizeHandles val="exact"/>
        </dgm:presLayoutVars>
      </dgm:prSet>
      <dgm:spPr/>
      <dgm:t>
        <a:bodyPr/>
        <a:lstStyle/>
        <a:p>
          <a:endParaRPr lang="es-MX"/>
        </a:p>
      </dgm:t>
    </dgm:pt>
    <dgm:pt modelId="{15380DA4-628D-479F-B982-C51B02CD1AEF}" type="pres">
      <dgm:prSet presAssocID="{C6F3DAB2-765D-4C9A-88DE-89C94B575ADA}" presName="composite" presStyleCnt="0"/>
      <dgm:spPr/>
    </dgm:pt>
    <dgm:pt modelId="{888AB416-EB51-4084-AB72-72F858DE5365}" type="pres">
      <dgm:prSet presAssocID="{C6F3DAB2-765D-4C9A-88DE-89C94B575ADA}" presName="parentText" presStyleLbl="alignNode1" presStyleIdx="0" presStyleCnt="3">
        <dgm:presLayoutVars>
          <dgm:chMax val="1"/>
          <dgm:bulletEnabled val="1"/>
        </dgm:presLayoutVars>
      </dgm:prSet>
      <dgm:spPr/>
      <dgm:t>
        <a:bodyPr/>
        <a:lstStyle/>
        <a:p>
          <a:endParaRPr lang="es-ES"/>
        </a:p>
      </dgm:t>
    </dgm:pt>
    <dgm:pt modelId="{7E227CE2-FCF9-448B-B1C7-C1DE7FCB4A32}" type="pres">
      <dgm:prSet presAssocID="{C6F3DAB2-765D-4C9A-88DE-89C94B575ADA}" presName="descendantText" presStyleLbl="alignAcc1" presStyleIdx="0" presStyleCnt="3" custScaleY="134856">
        <dgm:presLayoutVars>
          <dgm:bulletEnabled val="1"/>
        </dgm:presLayoutVars>
      </dgm:prSet>
      <dgm:spPr/>
      <dgm:t>
        <a:bodyPr/>
        <a:lstStyle/>
        <a:p>
          <a:endParaRPr lang="es-ES"/>
        </a:p>
      </dgm:t>
    </dgm:pt>
    <dgm:pt modelId="{B16F63B7-6F81-4347-93A0-8CA17D2E3822}" type="pres">
      <dgm:prSet presAssocID="{1FBC29EB-6305-4D4A-9353-D83BE5CF935B}" presName="sp" presStyleCnt="0"/>
      <dgm:spPr/>
    </dgm:pt>
    <dgm:pt modelId="{A8A77922-A75B-4379-9B5B-3927B0409033}" type="pres">
      <dgm:prSet presAssocID="{FACAA825-176F-4413-9502-4D36040868DC}" presName="composite" presStyleCnt="0"/>
      <dgm:spPr/>
    </dgm:pt>
    <dgm:pt modelId="{23AFE16C-059C-4D30-8BAC-D28A4EABC25B}" type="pres">
      <dgm:prSet presAssocID="{FACAA825-176F-4413-9502-4D36040868DC}" presName="parentText" presStyleLbl="alignNode1" presStyleIdx="1" presStyleCnt="3">
        <dgm:presLayoutVars>
          <dgm:chMax val="1"/>
          <dgm:bulletEnabled val="1"/>
        </dgm:presLayoutVars>
      </dgm:prSet>
      <dgm:spPr/>
      <dgm:t>
        <a:bodyPr/>
        <a:lstStyle/>
        <a:p>
          <a:endParaRPr lang="es-MX"/>
        </a:p>
      </dgm:t>
    </dgm:pt>
    <dgm:pt modelId="{E4AAB079-23BE-4012-9C86-A5F132A108EA}" type="pres">
      <dgm:prSet presAssocID="{FACAA825-176F-4413-9502-4D36040868DC}" presName="descendantText" presStyleLbl="alignAcc1" presStyleIdx="1" presStyleCnt="3" custScaleY="124935">
        <dgm:presLayoutVars>
          <dgm:bulletEnabled val="1"/>
        </dgm:presLayoutVars>
      </dgm:prSet>
      <dgm:spPr/>
      <dgm:t>
        <a:bodyPr/>
        <a:lstStyle/>
        <a:p>
          <a:endParaRPr lang="es-ES"/>
        </a:p>
      </dgm:t>
    </dgm:pt>
    <dgm:pt modelId="{9EC61665-FBB7-47D9-8068-150D493C40DD}" type="pres">
      <dgm:prSet presAssocID="{66CE870D-F467-4E1D-B49F-66B69B2617B8}" presName="sp" presStyleCnt="0"/>
      <dgm:spPr/>
    </dgm:pt>
    <dgm:pt modelId="{17E64553-24A2-4DF5-83F7-935F90EF6020}" type="pres">
      <dgm:prSet presAssocID="{BF53E5D9-DE55-43C3-A178-F6F12EA7CAC1}" presName="composite" presStyleCnt="0"/>
      <dgm:spPr/>
    </dgm:pt>
    <dgm:pt modelId="{C050E6F0-273F-47AC-A6B0-212F667D8DB8}" type="pres">
      <dgm:prSet presAssocID="{BF53E5D9-DE55-43C3-A178-F6F12EA7CAC1}" presName="parentText" presStyleLbl="alignNode1" presStyleIdx="2" presStyleCnt="3">
        <dgm:presLayoutVars>
          <dgm:chMax val="1"/>
          <dgm:bulletEnabled val="1"/>
        </dgm:presLayoutVars>
      </dgm:prSet>
      <dgm:spPr/>
      <dgm:t>
        <a:bodyPr/>
        <a:lstStyle/>
        <a:p>
          <a:endParaRPr lang="es-ES"/>
        </a:p>
      </dgm:t>
    </dgm:pt>
    <dgm:pt modelId="{498E98A3-46BA-4F91-94FF-1EA8AAA5F264}" type="pres">
      <dgm:prSet presAssocID="{BF53E5D9-DE55-43C3-A178-F6F12EA7CAC1}" presName="descendantText" presStyleLbl="alignAcc1" presStyleIdx="2" presStyleCnt="3" custScaleY="149130">
        <dgm:presLayoutVars>
          <dgm:bulletEnabled val="1"/>
        </dgm:presLayoutVars>
      </dgm:prSet>
      <dgm:spPr/>
      <dgm:t>
        <a:bodyPr/>
        <a:lstStyle/>
        <a:p>
          <a:endParaRPr lang="es-ES"/>
        </a:p>
      </dgm:t>
    </dgm:pt>
  </dgm:ptLst>
  <dgm:cxnLst>
    <dgm:cxn modelId="{9902A226-AAD6-4557-8AEC-785B460307A1}" type="presOf" srcId="{47C07AB1-3F45-4A3D-B356-51569E470B5F}" destId="{498E98A3-46BA-4F91-94FF-1EA8AAA5F264}" srcOrd="0" destOrd="1" presId="urn:microsoft.com/office/officeart/2005/8/layout/chevron2"/>
    <dgm:cxn modelId="{37D73955-F3A5-4823-AC47-CFB6674A9D6D}" srcId="{C6F3DAB2-765D-4C9A-88DE-89C94B575ADA}" destId="{F3F8039D-6DFC-42CF-B6F9-332CAB71F8A7}" srcOrd="0" destOrd="0" parTransId="{2F551B67-B964-4254-88B0-BC262E75BA84}" sibTransId="{62B9AF85-271C-4A7F-8A8B-9D01AE7B3632}"/>
    <dgm:cxn modelId="{EE58DEF0-462A-436B-8868-83FAF1137449}" srcId="{FACAA825-176F-4413-9502-4D36040868DC}" destId="{1661CCD8-9FB1-42F4-97F6-5B85CEB26108}" srcOrd="0" destOrd="0" parTransId="{84ADB028-0E7D-407D-9197-A847901B9E51}" sibTransId="{E4AE1BC6-6144-46E0-8743-36F1A1AE530B}"/>
    <dgm:cxn modelId="{4805F3EB-3D79-43A0-897A-ACE729FB99FD}" type="presOf" srcId="{1143D205-BB2F-4C31-833B-0C089ACC545B}" destId="{E4AAB079-23BE-4012-9C86-A5F132A108EA}" srcOrd="0" destOrd="1" presId="urn:microsoft.com/office/officeart/2005/8/layout/chevron2"/>
    <dgm:cxn modelId="{A8235FF6-D063-43F5-B8D9-73456EE7FBC7}" type="presOf" srcId="{FACAA825-176F-4413-9502-4D36040868DC}" destId="{23AFE16C-059C-4D30-8BAC-D28A4EABC25B}" srcOrd="0" destOrd="0" presId="urn:microsoft.com/office/officeart/2005/8/layout/chevron2"/>
    <dgm:cxn modelId="{E9D57F4C-925F-42EC-A260-394BFCC54AB2}" srcId="{F00E3A6C-2049-4707-B84B-C8AEF955AE42}" destId="{FACAA825-176F-4413-9502-4D36040868DC}" srcOrd="1" destOrd="0" parTransId="{076CFE0B-E9F0-4E45-822A-DFE8B3BAB1F5}" sibTransId="{66CE870D-F467-4E1D-B49F-66B69B2617B8}"/>
    <dgm:cxn modelId="{9340EB9E-A304-474B-842C-FF5ADEBECE93}" srcId="{FACAA825-176F-4413-9502-4D36040868DC}" destId="{1143D205-BB2F-4C31-833B-0C089ACC545B}" srcOrd="1" destOrd="0" parTransId="{CE3259B9-B453-40B5-8F8C-3D5C399DED93}" sibTransId="{66DBD879-3266-475E-BD3E-833B7DD4C8FD}"/>
    <dgm:cxn modelId="{FA1BB34B-CB14-4A9D-BD4D-B153974E9DAC}" type="presOf" srcId="{75F4E3F2-5384-4C35-88F3-073222C40C7F}" destId="{498E98A3-46BA-4F91-94FF-1EA8AAA5F264}" srcOrd="0" destOrd="0" presId="urn:microsoft.com/office/officeart/2005/8/layout/chevron2"/>
    <dgm:cxn modelId="{7A9FE759-F9D0-4B5D-89E0-31CA4AA45D64}" type="presOf" srcId="{50A6C87F-507A-4A43-998D-A3257D68F901}" destId="{498E98A3-46BA-4F91-94FF-1EA8AAA5F264}" srcOrd="0" destOrd="2" presId="urn:microsoft.com/office/officeart/2005/8/layout/chevron2"/>
    <dgm:cxn modelId="{77D9041A-A2DC-48B7-A99F-E885EA18883C}" type="presOf" srcId="{F3F8039D-6DFC-42CF-B6F9-332CAB71F8A7}" destId="{7E227CE2-FCF9-448B-B1C7-C1DE7FCB4A32}" srcOrd="0" destOrd="0" presId="urn:microsoft.com/office/officeart/2005/8/layout/chevron2"/>
    <dgm:cxn modelId="{44DDB5D7-1C7C-468A-9ED8-4F7192458142}" type="presOf" srcId="{1661CCD8-9FB1-42F4-97F6-5B85CEB26108}" destId="{E4AAB079-23BE-4012-9C86-A5F132A108EA}" srcOrd="0" destOrd="0" presId="urn:microsoft.com/office/officeart/2005/8/layout/chevron2"/>
    <dgm:cxn modelId="{ABEBD591-AC6B-43E6-B8DD-D9BFA05A7606}" srcId="{F00E3A6C-2049-4707-B84B-C8AEF955AE42}" destId="{C6F3DAB2-765D-4C9A-88DE-89C94B575ADA}" srcOrd="0" destOrd="0" parTransId="{F696E1E9-E9B5-4480-87C0-6035A9A2D0A1}" sibTransId="{1FBC29EB-6305-4D4A-9353-D83BE5CF935B}"/>
    <dgm:cxn modelId="{31930DF0-E555-41C2-BE74-07C551F64276}" srcId="{BF53E5D9-DE55-43C3-A178-F6F12EA7CAC1}" destId="{47C07AB1-3F45-4A3D-B356-51569E470B5F}" srcOrd="1" destOrd="0" parTransId="{F3E90D29-04E3-4FAA-9EB3-47030E5BEE1D}" sibTransId="{08B1ADBF-F21C-4B18-ACB0-18CC34DF26F9}"/>
    <dgm:cxn modelId="{03D13484-A13B-4706-9EEA-67B669128C56}" srcId="{F00E3A6C-2049-4707-B84B-C8AEF955AE42}" destId="{BF53E5D9-DE55-43C3-A178-F6F12EA7CAC1}" srcOrd="2" destOrd="0" parTransId="{3FF1BCF8-8390-412E-A081-29FD01CC7A6D}" sibTransId="{D73DF9B5-5408-4DB6-95A3-F31FC3EFF75C}"/>
    <dgm:cxn modelId="{C86B4C67-0226-461A-BBBD-4624EE3DEC66}" srcId="{C6F3DAB2-765D-4C9A-88DE-89C94B575ADA}" destId="{74EDFCD0-D019-44D4-B078-8B4A59298E0F}" srcOrd="3" destOrd="0" parTransId="{9D6BE0A3-E647-419A-B1D4-9AA6E8C8DC2F}" sibTransId="{26BC2BB3-7630-4DF7-8F43-D92C53C24B10}"/>
    <dgm:cxn modelId="{6601FF3B-13A3-47E0-9837-40A05085D56E}" srcId="{BF53E5D9-DE55-43C3-A178-F6F12EA7CAC1}" destId="{50A6C87F-507A-4A43-998D-A3257D68F901}" srcOrd="2" destOrd="0" parTransId="{FA2DB712-32F3-451A-8E79-5E2251B6F6F1}" sibTransId="{4A23E5F2-750C-46CC-9D63-D0A0D04A0216}"/>
    <dgm:cxn modelId="{3F1F2D43-8F6A-4348-83C8-FEA13F984947}" type="presOf" srcId="{74EDFCD0-D019-44D4-B078-8B4A59298E0F}" destId="{7E227CE2-FCF9-448B-B1C7-C1DE7FCB4A32}" srcOrd="0" destOrd="3" presId="urn:microsoft.com/office/officeart/2005/8/layout/chevron2"/>
    <dgm:cxn modelId="{C405AF4E-CB70-4236-98C0-DB24CF6AF0EF}" srcId="{FACAA825-176F-4413-9502-4D36040868DC}" destId="{9E2044E2-5A35-443D-A558-AFFC2BB3DD64}" srcOrd="2" destOrd="0" parTransId="{1B3F7FCF-5F01-4957-9200-B3DEB1151997}" sibTransId="{A491D655-476F-4669-941F-F3068ABE9EC6}"/>
    <dgm:cxn modelId="{882C078A-5550-428E-9690-ECD8DDDC4438}" type="presOf" srcId="{B6268ED6-A604-4078-BDF0-C78718672D10}" destId="{7E227CE2-FCF9-448B-B1C7-C1DE7FCB4A32}" srcOrd="0" destOrd="2" presId="urn:microsoft.com/office/officeart/2005/8/layout/chevron2"/>
    <dgm:cxn modelId="{18525920-D380-4555-886A-556FA34A8760}" type="presOf" srcId="{C6F3DAB2-765D-4C9A-88DE-89C94B575ADA}" destId="{888AB416-EB51-4084-AB72-72F858DE5365}" srcOrd="0" destOrd="0" presId="urn:microsoft.com/office/officeart/2005/8/layout/chevron2"/>
    <dgm:cxn modelId="{1D120372-101E-44E6-8FF1-4B21D10CB8D5}" type="presOf" srcId="{BF53E5D9-DE55-43C3-A178-F6F12EA7CAC1}" destId="{C050E6F0-273F-47AC-A6B0-212F667D8DB8}" srcOrd="0" destOrd="0" presId="urn:microsoft.com/office/officeart/2005/8/layout/chevron2"/>
    <dgm:cxn modelId="{50ACC7D5-8766-4B99-9B8B-DD5B233C61D2}" srcId="{C6F3DAB2-765D-4C9A-88DE-89C94B575ADA}" destId="{E71E3878-345F-403E-9CEF-AD987A3F10D1}" srcOrd="1" destOrd="0" parTransId="{BD6B6E4E-E9DA-46D4-B953-65D0E06EC5FF}" sibTransId="{1F2E96F5-7DF6-4BF7-B5F3-8CDB0233E4E2}"/>
    <dgm:cxn modelId="{1C76162E-FA91-40BB-969F-60753AB8AE00}" type="presOf" srcId="{9E2044E2-5A35-443D-A558-AFFC2BB3DD64}" destId="{E4AAB079-23BE-4012-9C86-A5F132A108EA}" srcOrd="0" destOrd="2" presId="urn:microsoft.com/office/officeart/2005/8/layout/chevron2"/>
    <dgm:cxn modelId="{B2AC391C-2352-4D70-8D9B-470CB9B82624}" srcId="{BF53E5D9-DE55-43C3-A178-F6F12EA7CAC1}" destId="{75F4E3F2-5384-4C35-88F3-073222C40C7F}" srcOrd="0" destOrd="0" parTransId="{D438C914-7DB8-4832-A669-B764E609F55E}" sibTransId="{6B3C6FFD-AE9F-429A-9CC1-C5CC9D748780}"/>
    <dgm:cxn modelId="{EE309241-CDC7-47D4-B819-1ABF7F8943E1}" type="presOf" srcId="{E71E3878-345F-403E-9CEF-AD987A3F10D1}" destId="{7E227CE2-FCF9-448B-B1C7-C1DE7FCB4A32}" srcOrd="0" destOrd="1" presId="urn:microsoft.com/office/officeart/2005/8/layout/chevron2"/>
    <dgm:cxn modelId="{5ED9A0C9-C1F5-483C-9FB2-36AA9E55C0FE}" type="presOf" srcId="{F00E3A6C-2049-4707-B84B-C8AEF955AE42}" destId="{D443ED23-9A57-4639-9D24-84905D2FF371}" srcOrd="0" destOrd="0" presId="urn:microsoft.com/office/officeart/2005/8/layout/chevron2"/>
    <dgm:cxn modelId="{7A795668-706B-492E-B84B-7AA51996D69B}" srcId="{C6F3DAB2-765D-4C9A-88DE-89C94B575ADA}" destId="{B6268ED6-A604-4078-BDF0-C78718672D10}" srcOrd="2" destOrd="0" parTransId="{255D3022-4D52-48C3-960F-E93166A6071E}" sibTransId="{7E1D0F2C-8DEF-4D63-B7B9-A311F8AEC23F}"/>
    <dgm:cxn modelId="{38518E2D-D677-478B-9A49-42E12FAAE0C0}" type="presParOf" srcId="{D443ED23-9A57-4639-9D24-84905D2FF371}" destId="{15380DA4-628D-479F-B982-C51B02CD1AEF}" srcOrd="0" destOrd="0" presId="urn:microsoft.com/office/officeart/2005/8/layout/chevron2"/>
    <dgm:cxn modelId="{16C2C2C4-E2CD-4D03-A1C4-AD0F5CD9DBBD}" type="presParOf" srcId="{15380DA4-628D-479F-B982-C51B02CD1AEF}" destId="{888AB416-EB51-4084-AB72-72F858DE5365}" srcOrd="0" destOrd="0" presId="urn:microsoft.com/office/officeart/2005/8/layout/chevron2"/>
    <dgm:cxn modelId="{743B35B0-0797-4690-A5C9-00857806E01B}" type="presParOf" srcId="{15380DA4-628D-479F-B982-C51B02CD1AEF}" destId="{7E227CE2-FCF9-448B-B1C7-C1DE7FCB4A32}" srcOrd="1" destOrd="0" presId="urn:microsoft.com/office/officeart/2005/8/layout/chevron2"/>
    <dgm:cxn modelId="{B9FBD8AC-DBD1-4DF4-8EA9-6C2B2EB1B586}" type="presParOf" srcId="{D443ED23-9A57-4639-9D24-84905D2FF371}" destId="{B16F63B7-6F81-4347-93A0-8CA17D2E3822}" srcOrd="1" destOrd="0" presId="urn:microsoft.com/office/officeart/2005/8/layout/chevron2"/>
    <dgm:cxn modelId="{FAA33242-6646-4799-9C53-A2D2D497F145}" type="presParOf" srcId="{D443ED23-9A57-4639-9D24-84905D2FF371}" destId="{A8A77922-A75B-4379-9B5B-3927B0409033}" srcOrd="2" destOrd="0" presId="urn:microsoft.com/office/officeart/2005/8/layout/chevron2"/>
    <dgm:cxn modelId="{2FEF775C-79BD-4B2E-8256-C6A3C4232782}" type="presParOf" srcId="{A8A77922-A75B-4379-9B5B-3927B0409033}" destId="{23AFE16C-059C-4D30-8BAC-D28A4EABC25B}" srcOrd="0" destOrd="0" presId="urn:microsoft.com/office/officeart/2005/8/layout/chevron2"/>
    <dgm:cxn modelId="{101D31B8-A50E-4B27-8829-162053E4D5A6}" type="presParOf" srcId="{A8A77922-A75B-4379-9B5B-3927B0409033}" destId="{E4AAB079-23BE-4012-9C86-A5F132A108EA}" srcOrd="1" destOrd="0" presId="urn:microsoft.com/office/officeart/2005/8/layout/chevron2"/>
    <dgm:cxn modelId="{E3EEF44E-A18C-4D04-8E7C-057C47E9F510}" type="presParOf" srcId="{D443ED23-9A57-4639-9D24-84905D2FF371}" destId="{9EC61665-FBB7-47D9-8068-150D493C40DD}" srcOrd="3" destOrd="0" presId="urn:microsoft.com/office/officeart/2005/8/layout/chevron2"/>
    <dgm:cxn modelId="{25BBAF18-16A5-4353-8AA3-0F5E65AC6798}" type="presParOf" srcId="{D443ED23-9A57-4639-9D24-84905D2FF371}" destId="{17E64553-24A2-4DF5-83F7-935F90EF6020}" srcOrd="4" destOrd="0" presId="urn:microsoft.com/office/officeart/2005/8/layout/chevron2"/>
    <dgm:cxn modelId="{077FD4C4-A0A5-49B6-87FB-338A7D3A46C2}" type="presParOf" srcId="{17E64553-24A2-4DF5-83F7-935F90EF6020}" destId="{C050E6F0-273F-47AC-A6B0-212F667D8DB8}" srcOrd="0" destOrd="0" presId="urn:microsoft.com/office/officeart/2005/8/layout/chevron2"/>
    <dgm:cxn modelId="{7CE07D19-B92A-4271-B892-9614D736BC41}" type="presParOf" srcId="{17E64553-24A2-4DF5-83F7-935F90EF6020}" destId="{498E98A3-46BA-4F91-94FF-1EA8AAA5F26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D41321-C3E6-41F7-9FB0-E1240FF2D11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S"/>
        </a:p>
      </dgm:t>
    </dgm:pt>
    <dgm:pt modelId="{7842043A-BF14-4A75-8AAA-FFE27E4DDEFD}">
      <dgm:prSet phldrT="[Texto]"/>
      <dgm:spPr/>
      <dgm:t>
        <a:bodyPr/>
        <a:lstStyle/>
        <a:p>
          <a:r>
            <a:rPr lang="es-MX" dirty="0" smtClean="0">
              <a:latin typeface="Garamond" pitchFamily="18" charset="0"/>
            </a:rPr>
            <a:t>Número de expediente</a:t>
          </a:r>
          <a:endParaRPr lang="es-ES" dirty="0">
            <a:latin typeface="Garamond" pitchFamily="18" charset="0"/>
          </a:endParaRPr>
        </a:p>
      </dgm:t>
    </dgm:pt>
    <dgm:pt modelId="{FDE510F3-76E9-4362-8EEF-F105254FB7DA}" type="parTrans" cxnId="{9417FDB5-AE40-4179-9347-9991F6806971}">
      <dgm:prSet/>
      <dgm:spPr/>
      <dgm:t>
        <a:bodyPr/>
        <a:lstStyle/>
        <a:p>
          <a:endParaRPr lang="es-ES">
            <a:latin typeface="Garamond" pitchFamily="18" charset="0"/>
          </a:endParaRPr>
        </a:p>
      </dgm:t>
    </dgm:pt>
    <dgm:pt modelId="{BCAD2E29-51BD-4102-A7E6-0305C3AF3FEB}" type="sibTrans" cxnId="{9417FDB5-AE40-4179-9347-9991F6806971}">
      <dgm:prSet/>
      <dgm:spPr/>
      <dgm:t>
        <a:bodyPr/>
        <a:lstStyle/>
        <a:p>
          <a:endParaRPr lang="es-ES">
            <a:latin typeface="Garamond" pitchFamily="18" charset="0"/>
          </a:endParaRPr>
        </a:p>
      </dgm:t>
    </dgm:pt>
    <dgm:pt modelId="{71E38DD8-2768-43E6-B5FB-078965454188}">
      <dgm:prSet phldrT="[Texto]"/>
      <dgm:spPr/>
      <dgm:t>
        <a:bodyPr/>
        <a:lstStyle/>
        <a:p>
          <a:r>
            <a:rPr lang="es-MX" dirty="0" smtClean="0">
              <a:latin typeface="Garamond" pitchFamily="18" charset="0"/>
            </a:rPr>
            <a:t>Nombre del sujeto obligado	</a:t>
          </a:r>
          <a:endParaRPr lang="es-ES" dirty="0">
            <a:latin typeface="Garamond" pitchFamily="18" charset="0"/>
          </a:endParaRPr>
        </a:p>
      </dgm:t>
    </dgm:pt>
    <dgm:pt modelId="{7D93F21F-FB96-4F8E-BFB9-D03BD75A9574}" type="parTrans" cxnId="{22C34D00-A2B6-4FA9-A867-C96143EFA8B7}">
      <dgm:prSet/>
      <dgm:spPr/>
      <dgm:t>
        <a:bodyPr/>
        <a:lstStyle/>
        <a:p>
          <a:endParaRPr lang="es-ES">
            <a:latin typeface="Garamond" pitchFamily="18" charset="0"/>
          </a:endParaRPr>
        </a:p>
      </dgm:t>
    </dgm:pt>
    <dgm:pt modelId="{CDC11820-1FD0-4ABD-B499-CD643C71190F}" type="sibTrans" cxnId="{22C34D00-A2B6-4FA9-A867-C96143EFA8B7}">
      <dgm:prSet/>
      <dgm:spPr/>
      <dgm:t>
        <a:bodyPr/>
        <a:lstStyle/>
        <a:p>
          <a:endParaRPr lang="es-ES">
            <a:latin typeface="Garamond" pitchFamily="18" charset="0"/>
          </a:endParaRPr>
        </a:p>
      </dgm:t>
    </dgm:pt>
    <dgm:pt modelId="{1CFC3304-DADF-481C-9D52-D40AFA610304}">
      <dgm:prSet phldrT="[Texto]"/>
      <dgm:spPr/>
      <dgm:t>
        <a:bodyPr/>
        <a:lstStyle/>
        <a:p>
          <a:r>
            <a:rPr lang="es-MX" dirty="0" smtClean="0">
              <a:latin typeface="Garamond" pitchFamily="18" charset="0"/>
            </a:rPr>
            <a:t>Datos de la solicitud</a:t>
          </a:r>
          <a:endParaRPr lang="es-ES" dirty="0">
            <a:latin typeface="Garamond" pitchFamily="18" charset="0"/>
          </a:endParaRPr>
        </a:p>
      </dgm:t>
    </dgm:pt>
    <dgm:pt modelId="{DFF89E52-E2CA-4510-A97D-135E52ADB7D6}" type="parTrans" cxnId="{3A4C06F6-91E1-47A3-93CF-CD79094BEF4A}">
      <dgm:prSet/>
      <dgm:spPr/>
      <dgm:t>
        <a:bodyPr/>
        <a:lstStyle/>
        <a:p>
          <a:endParaRPr lang="es-ES">
            <a:latin typeface="Garamond" pitchFamily="18" charset="0"/>
          </a:endParaRPr>
        </a:p>
      </dgm:t>
    </dgm:pt>
    <dgm:pt modelId="{C990A715-83A1-45A8-B403-EDD5063882AD}" type="sibTrans" cxnId="{3A4C06F6-91E1-47A3-93CF-CD79094BEF4A}">
      <dgm:prSet/>
      <dgm:spPr/>
      <dgm:t>
        <a:bodyPr/>
        <a:lstStyle/>
        <a:p>
          <a:endParaRPr lang="es-ES">
            <a:latin typeface="Garamond" pitchFamily="18" charset="0"/>
          </a:endParaRPr>
        </a:p>
      </dgm:t>
    </dgm:pt>
    <dgm:pt modelId="{92B3ABAC-C710-4ADA-9394-D50DB9F935C0}">
      <dgm:prSet phldrT="[Texto]" custT="1"/>
      <dgm:spPr/>
      <dgm:t>
        <a:bodyPr/>
        <a:lstStyle/>
        <a:p>
          <a:r>
            <a:rPr lang="es-MX" sz="2400" b="1" dirty="0" smtClean="0">
              <a:solidFill>
                <a:schemeClr val="accent5">
                  <a:lumMod val="75000"/>
                </a:schemeClr>
              </a:solidFill>
              <a:latin typeface="Garamond" pitchFamily="18" charset="0"/>
            </a:rPr>
            <a:t>El Comité de Transparencia puede dar respuesta a una solicitud en sentido procedente, procedente parcial e improcedente.</a:t>
          </a:r>
          <a:endParaRPr lang="es-ES" sz="2400" b="1" dirty="0">
            <a:solidFill>
              <a:schemeClr val="accent5">
                <a:lumMod val="75000"/>
              </a:schemeClr>
            </a:solidFill>
            <a:latin typeface="Garamond" pitchFamily="18" charset="0"/>
          </a:endParaRPr>
        </a:p>
      </dgm:t>
    </dgm:pt>
    <dgm:pt modelId="{85CD7DB5-ECC7-43AB-8E2B-F94346CFD45C}" type="parTrans" cxnId="{12AE0906-5D48-4E18-BCEB-89765F3FABD9}">
      <dgm:prSet/>
      <dgm:spPr/>
      <dgm:t>
        <a:bodyPr/>
        <a:lstStyle/>
        <a:p>
          <a:endParaRPr lang="es-ES">
            <a:latin typeface="Garamond" pitchFamily="18" charset="0"/>
          </a:endParaRPr>
        </a:p>
      </dgm:t>
    </dgm:pt>
    <dgm:pt modelId="{662BDEB9-D3F6-4988-B46D-25A2E2A1AA18}" type="sibTrans" cxnId="{12AE0906-5D48-4E18-BCEB-89765F3FABD9}">
      <dgm:prSet/>
      <dgm:spPr/>
      <dgm:t>
        <a:bodyPr/>
        <a:lstStyle/>
        <a:p>
          <a:endParaRPr lang="es-ES">
            <a:latin typeface="Garamond" pitchFamily="18" charset="0"/>
          </a:endParaRPr>
        </a:p>
      </dgm:t>
    </dgm:pt>
    <dgm:pt modelId="{23C3D73D-969E-45C7-8651-C773FC7DC0FB}">
      <dgm:prSet phldrT="[Texto]" phldr="1" custLinFactX="100000" custLinFactNeighborX="114512" custLinFactNeighborY="-70895"/>
      <dgm:spPr/>
      <dgm:t>
        <a:bodyPr/>
        <a:lstStyle/>
        <a:p>
          <a:endParaRPr lang="es-ES" dirty="0">
            <a:latin typeface="Garamond" pitchFamily="18" charset="0"/>
          </a:endParaRPr>
        </a:p>
      </dgm:t>
    </dgm:pt>
    <dgm:pt modelId="{6EC84694-E987-4C07-BD7D-5A49120BD804}" type="parTrans" cxnId="{ACC84CEB-D4D6-4060-BE4F-2AD388B93298}">
      <dgm:prSet/>
      <dgm:spPr/>
      <dgm:t>
        <a:bodyPr/>
        <a:lstStyle/>
        <a:p>
          <a:endParaRPr lang="es-ES">
            <a:latin typeface="Garamond" pitchFamily="18" charset="0"/>
          </a:endParaRPr>
        </a:p>
      </dgm:t>
    </dgm:pt>
    <dgm:pt modelId="{7F4492DC-7E53-469E-BD7B-55791658DD20}" type="sibTrans" cxnId="{ACC84CEB-D4D6-4060-BE4F-2AD388B93298}">
      <dgm:prSet/>
      <dgm:spPr/>
      <dgm:t>
        <a:bodyPr/>
        <a:lstStyle/>
        <a:p>
          <a:endParaRPr lang="es-ES">
            <a:latin typeface="Garamond" pitchFamily="18" charset="0"/>
          </a:endParaRPr>
        </a:p>
      </dgm:t>
    </dgm:pt>
    <dgm:pt modelId="{8A11A26C-1177-40F2-9D7B-F2376455D6F8}" type="pres">
      <dgm:prSet presAssocID="{29D41321-C3E6-41F7-9FB0-E1240FF2D115}" presName="Name0" presStyleCnt="0">
        <dgm:presLayoutVars>
          <dgm:chMax val="4"/>
          <dgm:resizeHandles val="exact"/>
        </dgm:presLayoutVars>
      </dgm:prSet>
      <dgm:spPr/>
      <dgm:t>
        <a:bodyPr/>
        <a:lstStyle/>
        <a:p>
          <a:endParaRPr lang="es-MX"/>
        </a:p>
      </dgm:t>
    </dgm:pt>
    <dgm:pt modelId="{283D243A-23D3-497F-9A53-503B150EC559}" type="pres">
      <dgm:prSet presAssocID="{29D41321-C3E6-41F7-9FB0-E1240FF2D115}" presName="ellipse" presStyleLbl="trBgShp" presStyleIdx="0" presStyleCnt="1"/>
      <dgm:spPr/>
    </dgm:pt>
    <dgm:pt modelId="{E7462494-92C5-40A2-B877-979B2390359F}" type="pres">
      <dgm:prSet presAssocID="{29D41321-C3E6-41F7-9FB0-E1240FF2D115}" presName="arrow1" presStyleLbl="fgShp" presStyleIdx="0" presStyleCnt="1" custLinFactNeighborX="-20317" custLinFactNeighborY="-7720"/>
      <dgm:spPr/>
    </dgm:pt>
    <dgm:pt modelId="{3031BBF6-F7EF-4ADA-A079-0A57B083192C}" type="pres">
      <dgm:prSet presAssocID="{29D41321-C3E6-41F7-9FB0-E1240FF2D115}" presName="rectangle" presStyleLbl="revTx" presStyleIdx="0" presStyleCnt="1" custScaleX="207409" custLinFactNeighborY="-941">
        <dgm:presLayoutVars>
          <dgm:bulletEnabled val="1"/>
        </dgm:presLayoutVars>
      </dgm:prSet>
      <dgm:spPr/>
      <dgm:t>
        <a:bodyPr/>
        <a:lstStyle/>
        <a:p>
          <a:endParaRPr lang="es-MX"/>
        </a:p>
      </dgm:t>
    </dgm:pt>
    <dgm:pt modelId="{760D1141-C792-4FAE-8267-FFCBB02D66F7}" type="pres">
      <dgm:prSet presAssocID="{71E38DD8-2768-43E6-B5FB-078965454188}" presName="item1" presStyleLbl="node1" presStyleIdx="0" presStyleCnt="3" custLinFactY="-21689" custLinFactNeighborX="62131" custLinFactNeighborY="-100000">
        <dgm:presLayoutVars>
          <dgm:bulletEnabled val="1"/>
        </dgm:presLayoutVars>
      </dgm:prSet>
      <dgm:spPr/>
      <dgm:t>
        <a:bodyPr/>
        <a:lstStyle/>
        <a:p>
          <a:endParaRPr lang="es-ES"/>
        </a:p>
      </dgm:t>
    </dgm:pt>
    <dgm:pt modelId="{0DA89207-9587-4D13-8D37-5AC513FA2B9B}" type="pres">
      <dgm:prSet presAssocID="{1CFC3304-DADF-481C-9D52-D40AFA610304}" presName="item2" presStyleLbl="node1" presStyleIdx="1" presStyleCnt="3" custLinFactNeighborX="-58202" custLinFactNeighborY="-46667">
        <dgm:presLayoutVars>
          <dgm:bulletEnabled val="1"/>
        </dgm:presLayoutVars>
      </dgm:prSet>
      <dgm:spPr/>
      <dgm:t>
        <a:bodyPr/>
        <a:lstStyle/>
        <a:p>
          <a:endParaRPr lang="es-MX"/>
        </a:p>
      </dgm:t>
    </dgm:pt>
    <dgm:pt modelId="{AFBAE0B2-E971-4E89-BE71-EA52EF1A3FA4}" type="pres">
      <dgm:prSet presAssocID="{92B3ABAC-C710-4ADA-9394-D50DB9F935C0}" presName="item3" presStyleLbl="node1" presStyleIdx="2" presStyleCnt="3" custLinFactNeighborX="-64480" custLinFactNeighborY="-28133">
        <dgm:presLayoutVars>
          <dgm:bulletEnabled val="1"/>
        </dgm:presLayoutVars>
      </dgm:prSet>
      <dgm:spPr/>
      <dgm:t>
        <a:bodyPr/>
        <a:lstStyle/>
        <a:p>
          <a:endParaRPr lang="es-ES"/>
        </a:p>
      </dgm:t>
    </dgm:pt>
    <dgm:pt modelId="{9AF7FD17-A5EE-4FBA-9893-65AB43264CC1}" type="pres">
      <dgm:prSet presAssocID="{29D41321-C3E6-41F7-9FB0-E1240FF2D115}" presName="funnel" presStyleLbl="trAlignAcc1" presStyleIdx="0" presStyleCnt="1" custLinFactNeighborX="-2608" custLinFactNeighborY="-893"/>
      <dgm:spPr/>
    </dgm:pt>
  </dgm:ptLst>
  <dgm:cxnLst>
    <dgm:cxn modelId="{9417FDB5-AE40-4179-9347-9991F6806971}" srcId="{29D41321-C3E6-41F7-9FB0-E1240FF2D115}" destId="{7842043A-BF14-4A75-8AAA-FFE27E4DDEFD}" srcOrd="0" destOrd="0" parTransId="{FDE510F3-76E9-4362-8EEF-F105254FB7DA}" sibTransId="{BCAD2E29-51BD-4102-A7E6-0305C3AF3FEB}"/>
    <dgm:cxn modelId="{86C5A2E4-0017-4B13-A307-47ED4B0AFD86}" type="presOf" srcId="{71E38DD8-2768-43E6-B5FB-078965454188}" destId="{0DA89207-9587-4D13-8D37-5AC513FA2B9B}" srcOrd="0" destOrd="0" presId="urn:microsoft.com/office/officeart/2005/8/layout/funnel1"/>
    <dgm:cxn modelId="{22C34D00-A2B6-4FA9-A867-C96143EFA8B7}" srcId="{29D41321-C3E6-41F7-9FB0-E1240FF2D115}" destId="{71E38DD8-2768-43E6-B5FB-078965454188}" srcOrd="1" destOrd="0" parTransId="{7D93F21F-FB96-4F8E-BFB9-D03BD75A9574}" sibTransId="{CDC11820-1FD0-4ABD-B499-CD643C71190F}"/>
    <dgm:cxn modelId="{C54117B1-0FAE-41A2-9871-453852013EDD}" type="presOf" srcId="{92B3ABAC-C710-4ADA-9394-D50DB9F935C0}" destId="{3031BBF6-F7EF-4ADA-A079-0A57B083192C}" srcOrd="0" destOrd="0" presId="urn:microsoft.com/office/officeart/2005/8/layout/funnel1"/>
    <dgm:cxn modelId="{F180F271-B97C-46D4-8D26-6DC82516E041}" type="presOf" srcId="{29D41321-C3E6-41F7-9FB0-E1240FF2D115}" destId="{8A11A26C-1177-40F2-9D7B-F2376455D6F8}" srcOrd="0" destOrd="0" presId="urn:microsoft.com/office/officeart/2005/8/layout/funnel1"/>
    <dgm:cxn modelId="{ACC84CEB-D4D6-4060-BE4F-2AD388B93298}" srcId="{29D41321-C3E6-41F7-9FB0-E1240FF2D115}" destId="{23C3D73D-969E-45C7-8651-C773FC7DC0FB}" srcOrd="4" destOrd="0" parTransId="{6EC84694-E987-4C07-BD7D-5A49120BD804}" sibTransId="{7F4492DC-7E53-469E-BD7B-55791658DD20}"/>
    <dgm:cxn modelId="{12AE0906-5D48-4E18-BCEB-89765F3FABD9}" srcId="{29D41321-C3E6-41F7-9FB0-E1240FF2D115}" destId="{92B3ABAC-C710-4ADA-9394-D50DB9F935C0}" srcOrd="3" destOrd="0" parTransId="{85CD7DB5-ECC7-43AB-8E2B-F94346CFD45C}" sibTransId="{662BDEB9-D3F6-4988-B46D-25A2E2A1AA18}"/>
    <dgm:cxn modelId="{1116CF39-B9B9-4659-A2C3-0066FA68049A}" type="presOf" srcId="{7842043A-BF14-4A75-8AAA-FFE27E4DDEFD}" destId="{AFBAE0B2-E971-4E89-BE71-EA52EF1A3FA4}" srcOrd="0" destOrd="0" presId="urn:microsoft.com/office/officeart/2005/8/layout/funnel1"/>
    <dgm:cxn modelId="{BE9801A8-C487-4EA3-8F2E-EDD492C9BBB5}" type="presOf" srcId="{1CFC3304-DADF-481C-9D52-D40AFA610304}" destId="{760D1141-C792-4FAE-8267-FFCBB02D66F7}" srcOrd="0" destOrd="0" presId="urn:microsoft.com/office/officeart/2005/8/layout/funnel1"/>
    <dgm:cxn modelId="{3A4C06F6-91E1-47A3-93CF-CD79094BEF4A}" srcId="{29D41321-C3E6-41F7-9FB0-E1240FF2D115}" destId="{1CFC3304-DADF-481C-9D52-D40AFA610304}" srcOrd="2" destOrd="0" parTransId="{DFF89E52-E2CA-4510-A97D-135E52ADB7D6}" sibTransId="{C990A715-83A1-45A8-B403-EDD5063882AD}"/>
    <dgm:cxn modelId="{8616AC7C-552F-41BC-BCEC-CF25BB659894}" type="presParOf" srcId="{8A11A26C-1177-40F2-9D7B-F2376455D6F8}" destId="{283D243A-23D3-497F-9A53-503B150EC559}" srcOrd="0" destOrd="0" presId="urn:microsoft.com/office/officeart/2005/8/layout/funnel1"/>
    <dgm:cxn modelId="{8B25502D-59CA-46B1-B2F3-95D34BA92B7A}" type="presParOf" srcId="{8A11A26C-1177-40F2-9D7B-F2376455D6F8}" destId="{E7462494-92C5-40A2-B877-979B2390359F}" srcOrd="1" destOrd="0" presId="urn:microsoft.com/office/officeart/2005/8/layout/funnel1"/>
    <dgm:cxn modelId="{A8FEA9D5-0A21-4C6E-A23B-55F6CE0B2214}" type="presParOf" srcId="{8A11A26C-1177-40F2-9D7B-F2376455D6F8}" destId="{3031BBF6-F7EF-4ADA-A079-0A57B083192C}" srcOrd="2" destOrd="0" presId="urn:microsoft.com/office/officeart/2005/8/layout/funnel1"/>
    <dgm:cxn modelId="{7000A8C9-DF76-4DAE-960F-0E3D8ADE3969}" type="presParOf" srcId="{8A11A26C-1177-40F2-9D7B-F2376455D6F8}" destId="{760D1141-C792-4FAE-8267-FFCBB02D66F7}" srcOrd="3" destOrd="0" presId="urn:microsoft.com/office/officeart/2005/8/layout/funnel1"/>
    <dgm:cxn modelId="{9296E9AF-DA8F-4DFE-A58A-5B59B53ACA71}" type="presParOf" srcId="{8A11A26C-1177-40F2-9D7B-F2376455D6F8}" destId="{0DA89207-9587-4D13-8D37-5AC513FA2B9B}" srcOrd="4" destOrd="0" presId="urn:microsoft.com/office/officeart/2005/8/layout/funnel1"/>
    <dgm:cxn modelId="{FF153D25-E0C0-4A3A-9471-5B123F7FAD91}" type="presParOf" srcId="{8A11A26C-1177-40F2-9D7B-F2376455D6F8}" destId="{AFBAE0B2-E971-4E89-BE71-EA52EF1A3FA4}" srcOrd="5" destOrd="0" presId="urn:microsoft.com/office/officeart/2005/8/layout/funnel1"/>
    <dgm:cxn modelId="{8813A556-8BB0-47B8-A7BF-36B4E775967A}" type="presParOf" srcId="{8A11A26C-1177-40F2-9D7B-F2376455D6F8}" destId="{9AF7FD17-A5EE-4FBA-9893-65AB43264CC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E5A3C9-F607-8B4B-AB00-F8173D7139F6}"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s-ES"/>
        </a:p>
      </dgm:t>
    </dgm:pt>
    <dgm:pt modelId="{E63AEDCB-1547-024C-9FFF-C9508EC15ECE}">
      <dgm:prSet phldrT="[Texto]"/>
      <dgm:spPr/>
      <dgm:t>
        <a:bodyPr/>
        <a:lstStyle/>
        <a:p>
          <a:r>
            <a:rPr lang="es-ES" dirty="0" smtClean="0">
              <a:solidFill>
                <a:schemeClr val="bg1"/>
              </a:solidFill>
              <a:latin typeface="Garamond"/>
              <a:cs typeface="Garamond"/>
            </a:rPr>
            <a:t>El recurso de revisión</a:t>
          </a:r>
          <a:endParaRPr lang="es-ES" dirty="0">
            <a:solidFill>
              <a:schemeClr val="bg1"/>
            </a:solidFill>
          </a:endParaRPr>
        </a:p>
      </dgm:t>
    </dgm:pt>
    <dgm:pt modelId="{AEC2387E-7AFC-0040-BE2C-3B4348DD5A42}" type="parTrans" cxnId="{DE4AB526-FE60-7947-928C-9BAFD157738D}">
      <dgm:prSet/>
      <dgm:spPr/>
      <dgm:t>
        <a:bodyPr/>
        <a:lstStyle/>
        <a:p>
          <a:endParaRPr lang="es-ES"/>
        </a:p>
      </dgm:t>
    </dgm:pt>
    <dgm:pt modelId="{5D04C4F6-5662-5348-BBC7-E25339E63336}" type="sibTrans" cxnId="{DE4AB526-FE60-7947-928C-9BAFD157738D}">
      <dgm:prSet/>
      <dgm:spPr/>
      <dgm:t>
        <a:bodyPr/>
        <a:lstStyle/>
        <a:p>
          <a:endParaRPr lang="es-ES"/>
        </a:p>
      </dgm:t>
    </dgm:pt>
    <dgm:pt modelId="{CFB1E64B-1B51-9347-A30C-F3A06E4F5319}">
      <dgm:prSet phldrT="[Texto]"/>
      <dgm:spPr/>
      <dgm:t>
        <a:bodyPr/>
        <a:lstStyle/>
        <a:p>
          <a:r>
            <a:rPr lang="es-ES" dirty="0" smtClean="0">
              <a:solidFill>
                <a:srgbClr val="FFFFFF"/>
              </a:solidFill>
              <a:latin typeface="Garamond"/>
              <a:cs typeface="Garamond"/>
            </a:rPr>
            <a:t>La revisión de protección de datos personales</a:t>
          </a:r>
          <a:endParaRPr lang="es-ES" dirty="0">
            <a:solidFill>
              <a:srgbClr val="FFFFFF"/>
            </a:solidFill>
          </a:endParaRPr>
        </a:p>
      </dgm:t>
    </dgm:pt>
    <dgm:pt modelId="{964A8E93-392F-3743-9D95-39E1D26585E4}" type="parTrans" cxnId="{89F08B72-26A5-4F43-81BB-01E5F29CF404}">
      <dgm:prSet/>
      <dgm:spPr/>
      <dgm:t>
        <a:bodyPr/>
        <a:lstStyle/>
        <a:p>
          <a:endParaRPr lang="es-ES"/>
        </a:p>
      </dgm:t>
    </dgm:pt>
    <dgm:pt modelId="{6E09A535-2AB6-B84C-AF25-684C2C17FB86}" type="sibTrans" cxnId="{89F08B72-26A5-4F43-81BB-01E5F29CF404}">
      <dgm:prSet/>
      <dgm:spPr/>
      <dgm:t>
        <a:bodyPr/>
        <a:lstStyle/>
        <a:p>
          <a:endParaRPr lang="es-ES"/>
        </a:p>
      </dgm:t>
    </dgm:pt>
    <dgm:pt modelId="{4F9A3818-2A71-414B-B137-760A75197FD7}">
      <dgm:prSet phldrT="[Texto]"/>
      <dgm:spPr/>
      <dgm:t>
        <a:bodyPr/>
        <a:lstStyle/>
        <a:p>
          <a:r>
            <a:rPr lang="es-ES" dirty="0" smtClean="0">
              <a:solidFill>
                <a:srgbClr val="FFFFFF"/>
              </a:solidFill>
              <a:latin typeface="Garamond"/>
              <a:cs typeface="Garamond"/>
            </a:rPr>
            <a:t>El recurso de transparencia</a:t>
          </a:r>
          <a:endParaRPr lang="es-ES" dirty="0">
            <a:solidFill>
              <a:srgbClr val="FFFFFF"/>
            </a:solidFill>
          </a:endParaRPr>
        </a:p>
      </dgm:t>
    </dgm:pt>
    <dgm:pt modelId="{6354D79B-C36C-464B-BFED-828C6917BC22}" type="parTrans" cxnId="{889724AB-1EB6-8C4D-B899-3027C9429DA1}">
      <dgm:prSet/>
      <dgm:spPr/>
      <dgm:t>
        <a:bodyPr/>
        <a:lstStyle/>
        <a:p>
          <a:endParaRPr lang="es-ES"/>
        </a:p>
      </dgm:t>
    </dgm:pt>
    <dgm:pt modelId="{8D283341-395B-824D-ADE8-A2904303D9FA}" type="sibTrans" cxnId="{889724AB-1EB6-8C4D-B899-3027C9429DA1}">
      <dgm:prSet/>
      <dgm:spPr/>
      <dgm:t>
        <a:bodyPr/>
        <a:lstStyle/>
        <a:p>
          <a:endParaRPr lang="es-ES"/>
        </a:p>
      </dgm:t>
    </dgm:pt>
    <dgm:pt modelId="{5F307AA0-FB92-EE4A-BBD5-52A7139CAB4F}" type="pres">
      <dgm:prSet presAssocID="{E6E5A3C9-F607-8B4B-AB00-F8173D7139F6}" presName="diagram" presStyleCnt="0">
        <dgm:presLayoutVars>
          <dgm:dir/>
          <dgm:resizeHandles val="exact"/>
        </dgm:presLayoutVars>
      </dgm:prSet>
      <dgm:spPr/>
      <dgm:t>
        <a:bodyPr/>
        <a:lstStyle/>
        <a:p>
          <a:endParaRPr lang="es-MX"/>
        </a:p>
      </dgm:t>
    </dgm:pt>
    <dgm:pt modelId="{B40BEB24-961D-A14A-A265-5E3A9AC4F3C3}" type="pres">
      <dgm:prSet presAssocID="{E63AEDCB-1547-024C-9FFF-C9508EC15ECE}" presName="node" presStyleLbl="node1" presStyleIdx="0" presStyleCnt="3">
        <dgm:presLayoutVars>
          <dgm:bulletEnabled val="1"/>
        </dgm:presLayoutVars>
      </dgm:prSet>
      <dgm:spPr/>
      <dgm:t>
        <a:bodyPr/>
        <a:lstStyle/>
        <a:p>
          <a:endParaRPr lang="es-ES"/>
        </a:p>
      </dgm:t>
    </dgm:pt>
    <dgm:pt modelId="{19FE48DF-BBC4-BB42-8DE0-E9F19BE8B80C}" type="pres">
      <dgm:prSet presAssocID="{5D04C4F6-5662-5348-BBC7-E25339E63336}" presName="sibTrans" presStyleCnt="0"/>
      <dgm:spPr/>
    </dgm:pt>
    <dgm:pt modelId="{F0362654-26F6-BF43-967C-81C41E4ED6FC}" type="pres">
      <dgm:prSet presAssocID="{CFB1E64B-1B51-9347-A30C-F3A06E4F5319}" presName="node" presStyleLbl="node1" presStyleIdx="1" presStyleCnt="3">
        <dgm:presLayoutVars>
          <dgm:bulletEnabled val="1"/>
        </dgm:presLayoutVars>
      </dgm:prSet>
      <dgm:spPr/>
      <dgm:t>
        <a:bodyPr/>
        <a:lstStyle/>
        <a:p>
          <a:endParaRPr lang="es-ES"/>
        </a:p>
      </dgm:t>
    </dgm:pt>
    <dgm:pt modelId="{BB5B498B-6385-7947-9C38-186608B60180}" type="pres">
      <dgm:prSet presAssocID="{6E09A535-2AB6-B84C-AF25-684C2C17FB86}" presName="sibTrans" presStyleCnt="0"/>
      <dgm:spPr/>
    </dgm:pt>
    <dgm:pt modelId="{BA8F8B7D-6071-A24D-85D5-6770239DEA83}" type="pres">
      <dgm:prSet presAssocID="{4F9A3818-2A71-414B-B137-760A75197FD7}" presName="node" presStyleLbl="node1" presStyleIdx="2" presStyleCnt="3">
        <dgm:presLayoutVars>
          <dgm:bulletEnabled val="1"/>
        </dgm:presLayoutVars>
      </dgm:prSet>
      <dgm:spPr/>
      <dgm:t>
        <a:bodyPr/>
        <a:lstStyle/>
        <a:p>
          <a:endParaRPr lang="es-ES"/>
        </a:p>
      </dgm:t>
    </dgm:pt>
  </dgm:ptLst>
  <dgm:cxnLst>
    <dgm:cxn modelId="{DE4AB526-FE60-7947-928C-9BAFD157738D}" srcId="{E6E5A3C9-F607-8B4B-AB00-F8173D7139F6}" destId="{E63AEDCB-1547-024C-9FFF-C9508EC15ECE}" srcOrd="0" destOrd="0" parTransId="{AEC2387E-7AFC-0040-BE2C-3B4348DD5A42}" sibTransId="{5D04C4F6-5662-5348-BBC7-E25339E63336}"/>
    <dgm:cxn modelId="{AE74F378-251A-4E8B-AC0B-E3756AEF5748}" type="presOf" srcId="{4F9A3818-2A71-414B-B137-760A75197FD7}" destId="{BA8F8B7D-6071-A24D-85D5-6770239DEA83}" srcOrd="0" destOrd="0" presId="urn:microsoft.com/office/officeart/2005/8/layout/default"/>
    <dgm:cxn modelId="{89F08B72-26A5-4F43-81BB-01E5F29CF404}" srcId="{E6E5A3C9-F607-8B4B-AB00-F8173D7139F6}" destId="{CFB1E64B-1B51-9347-A30C-F3A06E4F5319}" srcOrd="1" destOrd="0" parTransId="{964A8E93-392F-3743-9D95-39E1D26585E4}" sibTransId="{6E09A535-2AB6-B84C-AF25-684C2C17FB86}"/>
    <dgm:cxn modelId="{BBD1AEF2-411A-481E-A03D-CA611B7E25FA}" type="presOf" srcId="{CFB1E64B-1B51-9347-A30C-F3A06E4F5319}" destId="{F0362654-26F6-BF43-967C-81C41E4ED6FC}" srcOrd="0" destOrd="0" presId="urn:microsoft.com/office/officeart/2005/8/layout/default"/>
    <dgm:cxn modelId="{889724AB-1EB6-8C4D-B899-3027C9429DA1}" srcId="{E6E5A3C9-F607-8B4B-AB00-F8173D7139F6}" destId="{4F9A3818-2A71-414B-B137-760A75197FD7}" srcOrd="2" destOrd="0" parTransId="{6354D79B-C36C-464B-BFED-828C6917BC22}" sibTransId="{8D283341-395B-824D-ADE8-A2904303D9FA}"/>
    <dgm:cxn modelId="{C5A6C71F-A867-4751-B02E-A7A9E0332FDE}" type="presOf" srcId="{E63AEDCB-1547-024C-9FFF-C9508EC15ECE}" destId="{B40BEB24-961D-A14A-A265-5E3A9AC4F3C3}" srcOrd="0" destOrd="0" presId="urn:microsoft.com/office/officeart/2005/8/layout/default"/>
    <dgm:cxn modelId="{4ACF2074-B5F9-4201-90D3-B53B5BBF51D6}" type="presOf" srcId="{E6E5A3C9-F607-8B4B-AB00-F8173D7139F6}" destId="{5F307AA0-FB92-EE4A-BBD5-52A7139CAB4F}" srcOrd="0" destOrd="0" presId="urn:microsoft.com/office/officeart/2005/8/layout/default"/>
    <dgm:cxn modelId="{2A50FCA1-78EF-49DC-AE6B-5F1AF4E01A43}" type="presParOf" srcId="{5F307AA0-FB92-EE4A-BBD5-52A7139CAB4F}" destId="{B40BEB24-961D-A14A-A265-5E3A9AC4F3C3}" srcOrd="0" destOrd="0" presId="urn:microsoft.com/office/officeart/2005/8/layout/default"/>
    <dgm:cxn modelId="{8F050259-63A8-4954-AC7B-B703D74F84F2}" type="presParOf" srcId="{5F307AA0-FB92-EE4A-BBD5-52A7139CAB4F}" destId="{19FE48DF-BBC4-BB42-8DE0-E9F19BE8B80C}" srcOrd="1" destOrd="0" presId="urn:microsoft.com/office/officeart/2005/8/layout/default"/>
    <dgm:cxn modelId="{4CACFDF9-2677-47EE-85A6-8A0856E85FFB}" type="presParOf" srcId="{5F307AA0-FB92-EE4A-BBD5-52A7139CAB4F}" destId="{F0362654-26F6-BF43-967C-81C41E4ED6FC}" srcOrd="2" destOrd="0" presId="urn:microsoft.com/office/officeart/2005/8/layout/default"/>
    <dgm:cxn modelId="{50C2AA05-F172-4BE3-B565-AD5A2DC6279F}" type="presParOf" srcId="{5F307AA0-FB92-EE4A-BBD5-52A7139CAB4F}" destId="{BB5B498B-6385-7947-9C38-186608B60180}" srcOrd="3" destOrd="0" presId="urn:microsoft.com/office/officeart/2005/8/layout/default"/>
    <dgm:cxn modelId="{36FD5F37-49DB-4E7E-BA5B-93274DD3F625}" type="presParOf" srcId="{5F307AA0-FB92-EE4A-BBD5-52A7139CAB4F}" destId="{BA8F8B7D-6071-A24D-85D5-6770239DEA8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2079D5-2BCD-004A-AE9A-D1447DAA6F08}" type="doc">
      <dgm:prSet loTypeId="urn:microsoft.com/office/officeart/2005/8/layout/default" loCatId="" qsTypeId="urn:microsoft.com/office/officeart/2005/8/quickstyle/simple4" qsCatId="simple" csTypeId="urn:microsoft.com/office/officeart/2005/8/colors/colorful3" csCatId="colorful" phldr="1"/>
      <dgm:spPr/>
      <dgm:t>
        <a:bodyPr/>
        <a:lstStyle/>
        <a:p>
          <a:endParaRPr lang="es-ES"/>
        </a:p>
      </dgm:t>
    </dgm:pt>
    <dgm:pt modelId="{C6D1198D-35DC-C54E-BC59-5B9AB43C5C78}">
      <dgm:prSet phldrT="[Texto]"/>
      <dgm:spPr/>
      <dgm:t>
        <a:bodyPr/>
        <a:lstStyle/>
        <a:p>
          <a:r>
            <a:rPr lang="es-MX" dirty="0" smtClean="0">
              <a:latin typeface="Arial Narrow" pitchFamily="34" charset="0"/>
            </a:rPr>
            <a:t>Autoridad a la que se recurre a impugnar (el ITEI).</a:t>
          </a:r>
          <a:endParaRPr lang="es-ES" dirty="0"/>
        </a:p>
      </dgm:t>
    </dgm:pt>
    <dgm:pt modelId="{A602DFEE-126C-EF42-9854-4DA66879F7A1}" type="parTrans" cxnId="{A830F2DC-D382-C447-A355-81FA29FD0715}">
      <dgm:prSet/>
      <dgm:spPr/>
      <dgm:t>
        <a:bodyPr/>
        <a:lstStyle/>
        <a:p>
          <a:endParaRPr lang="es-ES"/>
        </a:p>
      </dgm:t>
    </dgm:pt>
    <dgm:pt modelId="{DB4BFB24-B77E-4D47-8406-C90F6A9CFA72}" type="sibTrans" cxnId="{A830F2DC-D382-C447-A355-81FA29FD0715}">
      <dgm:prSet/>
      <dgm:spPr/>
      <dgm:t>
        <a:bodyPr/>
        <a:lstStyle/>
        <a:p>
          <a:endParaRPr lang="es-ES"/>
        </a:p>
      </dgm:t>
    </dgm:pt>
    <dgm:pt modelId="{50B4EA5D-CF15-3B49-A917-A0C253C3632B}">
      <dgm:prSet phldrT="[Texto]"/>
      <dgm:spPr/>
      <dgm:t>
        <a:bodyPr/>
        <a:lstStyle/>
        <a:p>
          <a:r>
            <a:rPr lang="es-MX" dirty="0" smtClean="0">
              <a:latin typeface="Arial Narrow" pitchFamily="34" charset="0"/>
            </a:rPr>
            <a:t>Nombre o seudónimo de quien impugna.</a:t>
          </a:r>
          <a:endParaRPr lang="es-ES" dirty="0"/>
        </a:p>
      </dgm:t>
    </dgm:pt>
    <dgm:pt modelId="{73120F0A-577C-6E45-AB49-8F471F5DBDD8}" type="parTrans" cxnId="{F0CD598C-FD98-194C-A5ED-3FDA839601E9}">
      <dgm:prSet/>
      <dgm:spPr/>
      <dgm:t>
        <a:bodyPr/>
        <a:lstStyle/>
        <a:p>
          <a:endParaRPr lang="es-ES"/>
        </a:p>
      </dgm:t>
    </dgm:pt>
    <dgm:pt modelId="{FF733D68-40F0-C440-9F38-96C2DCFCEE7E}" type="sibTrans" cxnId="{F0CD598C-FD98-194C-A5ED-3FDA839601E9}">
      <dgm:prSet/>
      <dgm:spPr/>
      <dgm:t>
        <a:bodyPr/>
        <a:lstStyle/>
        <a:p>
          <a:endParaRPr lang="es-ES"/>
        </a:p>
      </dgm:t>
    </dgm:pt>
    <dgm:pt modelId="{3BC20BAA-60C1-7E42-8052-0ACCFB87220A}">
      <dgm:prSet phldrT="[Texto]"/>
      <dgm:spPr/>
      <dgm:t>
        <a:bodyPr/>
        <a:lstStyle/>
        <a:p>
          <a:r>
            <a:rPr lang="es-MX" dirty="0" smtClean="0">
              <a:latin typeface="Arial Narrow" pitchFamily="34" charset="0"/>
            </a:rPr>
            <a:t>Sujeto obligado que conoció de la solicitud de información.</a:t>
          </a:r>
          <a:endParaRPr lang="es-ES" dirty="0"/>
        </a:p>
      </dgm:t>
    </dgm:pt>
    <dgm:pt modelId="{E1E45181-1FA2-B745-96DB-BEA3209B89BB}" type="parTrans" cxnId="{291AC374-5B76-394B-AC66-58E80E8BBF4E}">
      <dgm:prSet/>
      <dgm:spPr/>
      <dgm:t>
        <a:bodyPr/>
        <a:lstStyle/>
        <a:p>
          <a:endParaRPr lang="es-ES"/>
        </a:p>
      </dgm:t>
    </dgm:pt>
    <dgm:pt modelId="{7C4959A9-04B8-E14F-9B35-1E60A2E02E41}" type="sibTrans" cxnId="{291AC374-5B76-394B-AC66-58E80E8BBF4E}">
      <dgm:prSet/>
      <dgm:spPr/>
      <dgm:t>
        <a:bodyPr/>
        <a:lstStyle/>
        <a:p>
          <a:endParaRPr lang="es-ES"/>
        </a:p>
      </dgm:t>
    </dgm:pt>
    <dgm:pt modelId="{ACE2D94C-8DAD-0F48-AE3C-3BA09F04643F}">
      <dgm:prSet phldrT="[Texto]"/>
      <dgm:spPr/>
      <dgm:t>
        <a:bodyPr/>
        <a:lstStyle/>
        <a:p>
          <a:r>
            <a:rPr lang="es-MX" dirty="0" smtClean="0">
              <a:latin typeface="Arial Narrow" pitchFamily="34" charset="0"/>
            </a:rPr>
            <a:t>Número y fecha de la resolución que se impugna.</a:t>
          </a:r>
          <a:endParaRPr lang="es-ES" dirty="0"/>
        </a:p>
      </dgm:t>
    </dgm:pt>
    <dgm:pt modelId="{6E21327D-C2D2-414A-B8C5-C9BEA21A395C}" type="parTrans" cxnId="{4006B87B-ED33-384A-A41E-5CF55CDB56BE}">
      <dgm:prSet/>
      <dgm:spPr/>
      <dgm:t>
        <a:bodyPr/>
        <a:lstStyle/>
        <a:p>
          <a:endParaRPr lang="es-ES"/>
        </a:p>
      </dgm:t>
    </dgm:pt>
    <dgm:pt modelId="{2A30165C-C5E8-7C4F-BD67-9DF3963E4A4C}" type="sibTrans" cxnId="{4006B87B-ED33-384A-A41E-5CF55CDB56BE}">
      <dgm:prSet/>
      <dgm:spPr/>
      <dgm:t>
        <a:bodyPr/>
        <a:lstStyle/>
        <a:p>
          <a:endParaRPr lang="es-ES"/>
        </a:p>
      </dgm:t>
    </dgm:pt>
    <dgm:pt modelId="{7A47DFCD-6523-E846-8175-45F80E602ED4}">
      <dgm:prSet phldrT="[Texto]"/>
      <dgm:spPr/>
      <dgm:t>
        <a:bodyPr/>
        <a:lstStyle/>
        <a:p>
          <a:r>
            <a:rPr lang="es-MX" dirty="0" smtClean="0">
              <a:latin typeface="Arial Narrow" pitchFamily="34" charset="0"/>
            </a:rPr>
            <a:t>Argumentos y razones por las cuales se impugna</a:t>
          </a:r>
          <a:endParaRPr lang="es-ES" dirty="0"/>
        </a:p>
      </dgm:t>
    </dgm:pt>
    <dgm:pt modelId="{6AA7B47B-C012-B14F-97DC-4BCFA816A46B}" type="parTrans" cxnId="{3BC11A55-EA29-0842-8577-85DD52A270BB}">
      <dgm:prSet/>
      <dgm:spPr/>
      <dgm:t>
        <a:bodyPr/>
        <a:lstStyle/>
        <a:p>
          <a:endParaRPr lang="es-ES"/>
        </a:p>
      </dgm:t>
    </dgm:pt>
    <dgm:pt modelId="{2E379EBF-8258-AD48-9CA1-E55E48E9F1CE}" type="sibTrans" cxnId="{3BC11A55-EA29-0842-8577-85DD52A270BB}">
      <dgm:prSet/>
      <dgm:spPr/>
      <dgm:t>
        <a:bodyPr/>
        <a:lstStyle/>
        <a:p>
          <a:endParaRPr lang="es-ES"/>
        </a:p>
      </dgm:t>
    </dgm:pt>
    <dgm:pt modelId="{8520A963-4671-EE46-9A95-2B2213CB5BC1}">
      <dgm:prSet/>
      <dgm:spPr/>
      <dgm:t>
        <a:bodyPr/>
        <a:lstStyle/>
        <a:p>
          <a:r>
            <a:rPr lang="es-MX" dirty="0" smtClean="0">
              <a:latin typeface="Arial Narrow" pitchFamily="34" charset="0"/>
            </a:rPr>
            <a:t>Correo para notificaciones.</a:t>
          </a:r>
          <a:endParaRPr lang="es-ES" dirty="0"/>
        </a:p>
      </dgm:t>
    </dgm:pt>
    <dgm:pt modelId="{3B213E4C-44C7-EE46-9F78-764A6D614C3A}" type="parTrans" cxnId="{73D597E5-2157-BB49-A259-F4F84438970D}">
      <dgm:prSet/>
      <dgm:spPr/>
      <dgm:t>
        <a:bodyPr/>
        <a:lstStyle/>
        <a:p>
          <a:endParaRPr lang="es-ES"/>
        </a:p>
      </dgm:t>
    </dgm:pt>
    <dgm:pt modelId="{E8264F1D-8893-7946-815B-9814A85B847B}" type="sibTrans" cxnId="{73D597E5-2157-BB49-A259-F4F84438970D}">
      <dgm:prSet/>
      <dgm:spPr/>
      <dgm:t>
        <a:bodyPr/>
        <a:lstStyle/>
        <a:p>
          <a:endParaRPr lang="es-ES"/>
        </a:p>
      </dgm:t>
    </dgm:pt>
    <dgm:pt modelId="{DFC66E2D-B60E-E141-A6E5-30228D5FB19F}" type="pres">
      <dgm:prSet presAssocID="{772079D5-2BCD-004A-AE9A-D1447DAA6F08}" presName="diagram" presStyleCnt="0">
        <dgm:presLayoutVars>
          <dgm:dir/>
          <dgm:resizeHandles val="exact"/>
        </dgm:presLayoutVars>
      </dgm:prSet>
      <dgm:spPr/>
      <dgm:t>
        <a:bodyPr/>
        <a:lstStyle/>
        <a:p>
          <a:endParaRPr lang="es-ES"/>
        </a:p>
      </dgm:t>
    </dgm:pt>
    <dgm:pt modelId="{A30BD71E-01A7-134C-843E-E9014476E089}" type="pres">
      <dgm:prSet presAssocID="{C6D1198D-35DC-C54E-BC59-5B9AB43C5C78}" presName="node" presStyleLbl="node1" presStyleIdx="0" presStyleCnt="6">
        <dgm:presLayoutVars>
          <dgm:bulletEnabled val="1"/>
        </dgm:presLayoutVars>
      </dgm:prSet>
      <dgm:spPr/>
      <dgm:t>
        <a:bodyPr/>
        <a:lstStyle/>
        <a:p>
          <a:endParaRPr lang="es-ES"/>
        </a:p>
      </dgm:t>
    </dgm:pt>
    <dgm:pt modelId="{BC79E356-66DE-BA48-B516-BD04141FEC55}" type="pres">
      <dgm:prSet presAssocID="{DB4BFB24-B77E-4D47-8406-C90F6A9CFA72}" presName="sibTrans" presStyleCnt="0"/>
      <dgm:spPr/>
    </dgm:pt>
    <dgm:pt modelId="{37D245F0-713F-6E48-B987-9BB7A4CB741C}" type="pres">
      <dgm:prSet presAssocID="{50B4EA5D-CF15-3B49-A917-A0C253C3632B}" presName="node" presStyleLbl="node1" presStyleIdx="1" presStyleCnt="6">
        <dgm:presLayoutVars>
          <dgm:bulletEnabled val="1"/>
        </dgm:presLayoutVars>
      </dgm:prSet>
      <dgm:spPr/>
      <dgm:t>
        <a:bodyPr/>
        <a:lstStyle/>
        <a:p>
          <a:endParaRPr lang="es-ES"/>
        </a:p>
      </dgm:t>
    </dgm:pt>
    <dgm:pt modelId="{DC3E23E0-11EA-BD4A-A0BB-50805357475F}" type="pres">
      <dgm:prSet presAssocID="{FF733D68-40F0-C440-9F38-96C2DCFCEE7E}" presName="sibTrans" presStyleCnt="0"/>
      <dgm:spPr/>
    </dgm:pt>
    <dgm:pt modelId="{3A5CA4F2-51A9-0345-985D-1B5D9D80EC35}" type="pres">
      <dgm:prSet presAssocID="{3BC20BAA-60C1-7E42-8052-0ACCFB87220A}" presName="node" presStyleLbl="node1" presStyleIdx="2" presStyleCnt="6">
        <dgm:presLayoutVars>
          <dgm:bulletEnabled val="1"/>
        </dgm:presLayoutVars>
      </dgm:prSet>
      <dgm:spPr/>
      <dgm:t>
        <a:bodyPr/>
        <a:lstStyle/>
        <a:p>
          <a:endParaRPr lang="es-ES"/>
        </a:p>
      </dgm:t>
    </dgm:pt>
    <dgm:pt modelId="{A29CAD08-4616-3D42-96A6-4D18D464F633}" type="pres">
      <dgm:prSet presAssocID="{7C4959A9-04B8-E14F-9B35-1E60A2E02E41}" presName="sibTrans" presStyleCnt="0"/>
      <dgm:spPr/>
    </dgm:pt>
    <dgm:pt modelId="{992DDFA2-CAE6-EA41-9EFF-FD6575CBBE85}" type="pres">
      <dgm:prSet presAssocID="{ACE2D94C-8DAD-0F48-AE3C-3BA09F04643F}" presName="node" presStyleLbl="node1" presStyleIdx="3" presStyleCnt="6">
        <dgm:presLayoutVars>
          <dgm:bulletEnabled val="1"/>
        </dgm:presLayoutVars>
      </dgm:prSet>
      <dgm:spPr/>
      <dgm:t>
        <a:bodyPr/>
        <a:lstStyle/>
        <a:p>
          <a:endParaRPr lang="es-ES"/>
        </a:p>
      </dgm:t>
    </dgm:pt>
    <dgm:pt modelId="{A67DF96B-9939-1A4A-8BED-9BCCBDC85147}" type="pres">
      <dgm:prSet presAssocID="{2A30165C-C5E8-7C4F-BD67-9DF3963E4A4C}" presName="sibTrans" presStyleCnt="0"/>
      <dgm:spPr/>
    </dgm:pt>
    <dgm:pt modelId="{B6A535B5-A73C-304D-B2F0-AD01CD218E38}" type="pres">
      <dgm:prSet presAssocID="{7A47DFCD-6523-E846-8175-45F80E602ED4}" presName="node" presStyleLbl="node1" presStyleIdx="4" presStyleCnt="6">
        <dgm:presLayoutVars>
          <dgm:bulletEnabled val="1"/>
        </dgm:presLayoutVars>
      </dgm:prSet>
      <dgm:spPr/>
      <dgm:t>
        <a:bodyPr/>
        <a:lstStyle/>
        <a:p>
          <a:endParaRPr lang="es-ES"/>
        </a:p>
      </dgm:t>
    </dgm:pt>
    <dgm:pt modelId="{AF533579-7E2F-5F45-9D8A-3E5E7017B6B3}" type="pres">
      <dgm:prSet presAssocID="{2E379EBF-8258-AD48-9CA1-E55E48E9F1CE}" presName="sibTrans" presStyleCnt="0"/>
      <dgm:spPr/>
    </dgm:pt>
    <dgm:pt modelId="{E6DB9B97-11D2-3042-B9F0-B9A462E829B1}" type="pres">
      <dgm:prSet presAssocID="{8520A963-4671-EE46-9A95-2B2213CB5BC1}" presName="node" presStyleLbl="node1" presStyleIdx="5" presStyleCnt="6">
        <dgm:presLayoutVars>
          <dgm:bulletEnabled val="1"/>
        </dgm:presLayoutVars>
      </dgm:prSet>
      <dgm:spPr/>
      <dgm:t>
        <a:bodyPr/>
        <a:lstStyle/>
        <a:p>
          <a:endParaRPr lang="es-ES"/>
        </a:p>
      </dgm:t>
    </dgm:pt>
  </dgm:ptLst>
  <dgm:cxnLst>
    <dgm:cxn modelId="{A830F2DC-D382-C447-A355-81FA29FD0715}" srcId="{772079D5-2BCD-004A-AE9A-D1447DAA6F08}" destId="{C6D1198D-35DC-C54E-BC59-5B9AB43C5C78}" srcOrd="0" destOrd="0" parTransId="{A602DFEE-126C-EF42-9854-4DA66879F7A1}" sibTransId="{DB4BFB24-B77E-4D47-8406-C90F6A9CFA72}"/>
    <dgm:cxn modelId="{74586204-EB40-4CE1-9C5B-790B551E1F3C}" type="presOf" srcId="{7A47DFCD-6523-E846-8175-45F80E602ED4}" destId="{B6A535B5-A73C-304D-B2F0-AD01CD218E38}" srcOrd="0" destOrd="0" presId="urn:microsoft.com/office/officeart/2005/8/layout/default"/>
    <dgm:cxn modelId="{291AC374-5B76-394B-AC66-58E80E8BBF4E}" srcId="{772079D5-2BCD-004A-AE9A-D1447DAA6F08}" destId="{3BC20BAA-60C1-7E42-8052-0ACCFB87220A}" srcOrd="2" destOrd="0" parTransId="{E1E45181-1FA2-B745-96DB-BEA3209B89BB}" sibTransId="{7C4959A9-04B8-E14F-9B35-1E60A2E02E41}"/>
    <dgm:cxn modelId="{5546C984-A3D0-4968-9734-F2CC9D66347A}" type="presOf" srcId="{3BC20BAA-60C1-7E42-8052-0ACCFB87220A}" destId="{3A5CA4F2-51A9-0345-985D-1B5D9D80EC35}" srcOrd="0" destOrd="0" presId="urn:microsoft.com/office/officeart/2005/8/layout/default"/>
    <dgm:cxn modelId="{9F1C792E-21D3-4A45-86D4-E6479D6A8AE9}" type="presOf" srcId="{50B4EA5D-CF15-3B49-A917-A0C253C3632B}" destId="{37D245F0-713F-6E48-B987-9BB7A4CB741C}" srcOrd="0" destOrd="0" presId="urn:microsoft.com/office/officeart/2005/8/layout/default"/>
    <dgm:cxn modelId="{43D0BE69-1ED6-4DF8-B63F-B79B902A673D}" type="presOf" srcId="{772079D5-2BCD-004A-AE9A-D1447DAA6F08}" destId="{DFC66E2D-B60E-E141-A6E5-30228D5FB19F}" srcOrd="0" destOrd="0" presId="urn:microsoft.com/office/officeart/2005/8/layout/default"/>
    <dgm:cxn modelId="{F0CD598C-FD98-194C-A5ED-3FDA839601E9}" srcId="{772079D5-2BCD-004A-AE9A-D1447DAA6F08}" destId="{50B4EA5D-CF15-3B49-A917-A0C253C3632B}" srcOrd="1" destOrd="0" parTransId="{73120F0A-577C-6E45-AB49-8F471F5DBDD8}" sibTransId="{FF733D68-40F0-C440-9F38-96C2DCFCEE7E}"/>
    <dgm:cxn modelId="{EE53736B-46A1-4BC9-A57E-32EDCA5B121D}" type="presOf" srcId="{C6D1198D-35DC-C54E-BC59-5B9AB43C5C78}" destId="{A30BD71E-01A7-134C-843E-E9014476E089}" srcOrd="0" destOrd="0" presId="urn:microsoft.com/office/officeart/2005/8/layout/default"/>
    <dgm:cxn modelId="{B065249D-3821-4D3A-80D1-0E5EEA89F9B7}" type="presOf" srcId="{ACE2D94C-8DAD-0F48-AE3C-3BA09F04643F}" destId="{992DDFA2-CAE6-EA41-9EFF-FD6575CBBE85}" srcOrd="0" destOrd="0" presId="urn:microsoft.com/office/officeart/2005/8/layout/default"/>
    <dgm:cxn modelId="{FCC5ED35-EF72-4F98-8150-695BEADAF318}" type="presOf" srcId="{8520A963-4671-EE46-9A95-2B2213CB5BC1}" destId="{E6DB9B97-11D2-3042-B9F0-B9A462E829B1}" srcOrd="0" destOrd="0" presId="urn:microsoft.com/office/officeart/2005/8/layout/default"/>
    <dgm:cxn modelId="{73D597E5-2157-BB49-A259-F4F84438970D}" srcId="{772079D5-2BCD-004A-AE9A-D1447DAA6F08}" destId="{8520A963-4671-EE46-9A95-2B2213CB5BC1}" srcOrd="5" destOrd="0" parTransId="{3B213E4C-44C7-EE46-9F78-764A6D614C3A}" sibTransId="{E8264F1D-8893-7946-815B-9814A85B847B}"/>
    <dgm:cxn modelId="{3BC11A55-EA29-0842-8577-85DD52A270BB}" srcId="{772079D5-2BCD-004A-AE9A-D1447DAA6F08}" destId="{7A47DFCD-6523-E846-8175-45F80E602ED4}" srcOrd="4" destOrd="0" parTransId="{6AA7B47B-C012-B14F-97DC-4BCFA816A46B}" sibTransId="{2E379EBF-8258-AD48-9CA1-E55E48E9F1CE}"/>
    <dgm:cxn modelId="{4006B87B-ED33-384A-A41E-5CF55CDB56BE}" srcId="{772079D5-2BCD-004A-AE9A-D1447DAA6F08}" destId="{ACE2D94C-8DAD-0F48-AE3C-3BA09F04643F}" srcOrd="3" destOrd="0" parTransId="{6E21327D-C2D2-414A-B8C5-C9BEA21A395C}" sibTransId="{2A30165C-C5E8-7C4F-BD67-9DF3963E4A4C}"/>
    <dgm:cxn modelId="{52713934-D699-47EB-A950-5C32B2B69B6D}" type="presParOf" srcId="{DFC66E2D-B60E-E141-A6E5-30228D5FB19F}" destId="{A30BD71E-01A7-134C-843E-E9014476E089}" srcOrd="0" destOrd="0" presId="urn:microsoft.com/office/officeart/2005/8/layout/default"/>
    <dgm:cxn modelId="{888FFEBD-0339-4AD5-84C1-ED3F96C43FCA}" type="presParOf" srcId="{DFC66E2D-B60E-E141-A6E5-30228D5FB19F}" destId="{BC79E356-66DE-BA48-B516-BD04141FEC55}" srcOrd="1" destOrd="0" presId="urn:microsoft.com/office/officeart/2005/8/layout/default"/>
    <dgm:cxn modelId="{8D4C1C10-5032-41E8-A2B9-A9F03AB34DC7}" type="presParOf" srcId="{DFC66E2D-B60E-E141-A6E5-30228D5FB19F}" destId="{37D245F0-713F-6E48-B987-9BB7A4CB741C}" srcOrd="2" destOrd="0" presId="urn:microsoft.com/office/officeart/2005/8/layout/default"/>
    <dgm:cxn modelId="{5F49ADDE-4756-4A77-BDF1-4036BAEC3F5F}" type="presParOf" srcId="{DFC66E2D-B60E-E141-A6E5-30228D5FB19F}" destId="{DC3E23E0-11EA-BD4A-A0BB-50805357475F}" srcOrd="3" destOrd="0" presId="urn:microsoft.com/office/officeart/2005/8/layout/default"/>
    <dgm:cxn modelId="{EDD707A6-D419-4EC9-A130-8F4AB294D6AF}" type="presParOf" srcId="{DFC66E2D-B60E-E141-A6E5-30228D5FB19F}" destId="{3A5CA4F2-51A9-0345-985D-1B5D9D80EC35}" srcOrd="4" destOrd="0" presId="urn:microsoft.com/office/officeart/2005/8/layout/default"/>
    <dgm:cxn modelId="{1997D76E-2EC9-4FFA-9BBD-2306E9B01004}" type="presParOf" srcId="{DFC66E2D-B60E-E141-A6E5-30228D5FB19F}" destId="{A29CAD08-4616-3D42-96A6-4D18D464F633}" srcOrd="5" destOrd="0" presId="urn:microsoft.com/office/officeart/2005/8/layout/default"/>
    <dgm:cxn modelId="{03608D9A-D417-447E-9A6A-16E2EF058F3F}" type="presParOf" srcId="{DFC66E2D-B60E-E141-A6E5-30228D5FB19F}" destId="{992DDFA2-CAE6-EA41-9EFF-FD6575CBBE85}" srcOrd="6" destOrd="0" presId="urn:microsoft.com/office/officeart/2005/8/layout/default"/>
    <dgm:cxn modelId="{C8F4B80F-ABC2-4A44-AF9C-E0CAD570D22F}" type="presParOf" srcId="{DFC66E2D-B60E-E141-A6E5-30228D5FB19F}" destId="{A67DF96B-9939-1A4A-8BED-9BCCBDC85147}" srcOrd="7" destOrd="0" presId="urn:microsoft.com/office/officeart/2005/8/layout/default"/>
    <dgm:cxn modelId="{617C0396-A3A1-4A44-9950-F096AF9B0B4B}" type="presParOf" srcId="{DFC66E2D-B60E-E141-A6E5-30228D5FB19F}" destId="{B6A535B5-A73C-304D-B2F0-AD01CD218E38}" srcOrd="8" destOrd="0" presId="urn:microsoft.com/office/officeart/2005/8/layout/default"/>
    <dgm:cxn modelId="{E0910104-EA2E-4355-9646-56F3B510F49A}" type="presParOf" srcId="{DFC66E2D-B60E-E141-A6E5-30228D5FB19F}" destId="{AF533579-7E2F-5F45-9D8A-3E5E7017B6B3}" srcOrd="9" destOrd="0" presId="urn:microsoft.com/office/officeart/2005/8/layout/default"/>
    <dgm:cxn modelId="{0ECF1164-B8FD-4CEF-94F6-0A09DA5ABF3A}" type="presParOf" srcId="{DFC66E2D-B60E-E141-A6E5-30228D5FB19F}" destId="{E6DB9B97-11D2-3042-B9F0-B9A462E829B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163557-79B3-3646-BCD1-95199BB09186}" type="doc">
      <dgm:prSet loTypeId="urn:microsoft.com/office/officeart/2005/8/layout/list1" loCatId="" qsTypeId="urn:microsoft.com/office/officeart/2005/8/quickstyle/simple4" qsCatId="simple" csTypeId="urn:microsoft.com/office/officeart/2005/8/colors/colorful3" csCatId="colorful" phldr="1"/>
      <dgm:spPr/>
      <dgm:t>
        <a:bodyPr/>
        <a:lstStyle/>
        <a:p>
          <a:endParaRPr lang="es-ES"/>
        </a:p>
      </dgm:t>
    </dgm:pt>
    <dgm:pt modelId="{DFC2169E-6319-EB40-BB12-DC456159CCA9}">
      <dgm:prSet phldrT="[Texto]" custT="1"/>
      <dgm:spPr/>
      <dgm:t>
        <a:bodyPr/>
        <a:lstStyle/>
        <a:p>
          <a:r>
            <a:rPr lang="es-ES" sz="2000" dirty="0" smtClean="0">
              <a:latin typeface="Garamond"/>
              <a:cs typeface="Garamond"/>
            </a:rPr>
            <a:t>Cuando </a:t>
          </a:r>
          <a:r>
            <a:rPr lang="es-ES" sz="2000" u="sng" dirty="0" smtClean="0">
              <a:latin typeface="Garamond"/>
              <a:cs typeface="Garamond"/>
            </a:rPr>
            <a:t>se desista </a:t>
          </a:r>
          <a:r>
            <a:rPr lang="es-ES" sz="2000" dirty="0" smtClean="0">
              <a:latin typeface="Garamond"/>
              <a:cs typeface="Garamond"/>
            </a:rPr>
            <a:t>quien presenta el recurso de revisión.</a:t>
          </a:r>
          <a:endParaRPr lang="es-ES" sz="2000" dirty="0">
            <a:latin typeface="Garamond"/>
            <a:cs typeface="Garamond"/>
          </a:endParaRPr>
        </a:p>
      </dgm:t>
    </dgm:pt>
    <dgm:pt modelId="{39AA9F28-2E3C-B343-8E05-E392A7C9C685}" type="parTrans" cxnId="{0AEC083C-88A3-5F4D-A6A2-348486A74812}">
      <dgm:prSet/>
      <dgm:spPr/>
      <dgm:t>
        <a:bodyPr/>
        <a:lstStyle/>
        <a:p>
          <a:endParaRPr lang="es-ES"/>
        </a:p>
      </dgm:t>
    </dgm:pt>
    <dgm:pt modelId="{C1C2234E-4118-C740-B91D-CB5C556B197C}" type="sibTrans" cxnId="{0AEC083C-88A3-5F4D-A6A2-348486A74812}">
      <dgm:prSet/>
      <dgm:spPr/>
      <dgm:t>
        <a:bodyPr/>
        <a:lstStyle/>
        <a:p>
          <a:endParaRPr lang="es-ES"/>
        </a:p>
      </dgm:t>
    </dgm:pt>
    <dgm:pt modelId="{C16A91C5-7E1C-5845-9666-DA467B1ACEAE}">
      <dgm:prSet phldrT="[Texto]" custT="1"/>
      <dgm:spPr/>
      <dgm:t>
        <a:bodyPr/>
        <a:lstStyle/>
        <a:p>
          <a:r>
            <a:rPr lang="es-ES" sz="2000" dirty="0" smtClean="0">
              <a:latin typeface="Garamond"/>
              <a:cs typeface="Garamond"/>
            </a:rPr>
            <a:t>Cuando </a:t>
          </a:r>
          <a:r>
            <a:rPr lang="es-ES" sz="2000" u="sng" dirty="0" smtClean="0">
              <a:latin typeface="Garamond"/>
              <a:cs typeface="Garamond"/>
            </a:rPr>
            <a:t>muera</a:t>
          </a:r>
          <a:r>
            <a:rPr lang="es-ES" sz="2000" dirty="0" smtClean="0">
              <a:latin typeface="Garamond"/>
              <a:cs typeface="Garamond"/>
            </a:rPr>
            <a:t> quien presenta el recurso de revisión.</a:t>
          </a:r>
          <a:endParaRPr lang="es-ES" sz="2000" dirty="0">
            <a:latin typeface="Garamond"/>
            <a:cs typeface="Garamond"/>
          </a:endParaRPr>
        </a:p>
      </dgm:t>
    </dgm:pt>
    <dgm:pt modelId="{EF2D3A80-896B-454D-AD68-DC5EAD2B2160}" type="parTrans" cxnId="{B4BCE6F7-4268-8D44-BE9B-0432B524B650}">
      <dgm:prSet/>
      <dgm:spPr/>
      <dgm:t>
        <a:bodyPr/>
        <a:lstStyle/>
        <a:p>
          <a:endParaRPr lang="es-ES"/>
        </a:p>
      </dgm:t>
    </dgm:pt>
    <dgm:pt modelId="{67DBB952-96B2-6649-9BA6-C900C21C0794}" type="sibTrans" cxnId="{B4BCE6F7-4268-8D44-BE9B-0432B524B650}">
      <dgm:prSet/>
      <dgm:spPr/>
      <dgm:t>
        <a:bodyPr/>
        <a:lstStyle/>
        <a:p>
          <a:endParaRPr lang="es-ES"/>
        </a:p>
      </dgm:t>
    </dgm:pt>
    <dgm:pt modelId="{2F2FC78B-8E3F-7845-983A-3C79B415535C}">
      <dgm:prSet phldrT="[Texto]" custT="1"/>
      <dgm:spPr/>
      <dgm:t>
        <a:bodyPr/>
        <a:lstStyle/>
        <a:p>
          <a:pPr algn="just"/>
          <a:r>
            <a:rPr lang="es-ES" sz="2000" dirty="0" smtClean="0">
              <a:latin typeface="Garamond"/>
              <a:cs typeface="Garamond"/>
            </a:rPr>
            <a:t>Cuando sobrevengan causales de improcedencia después de la admisión.</a:t>
          </a:r>
          <a:endParaRPr lang="es-ES" sz="2000" dirty="0">
            <a:latin typeface="Garamond"/>
            <a:cs typeface="Garamond"/>
          </a:endParaRPr>
        </a:p>
      </dgm:t>
    </dgm:pt>
    <dgm:pt modelId="{4B295D20-B3A2-3A4E-BEAD-05A387BDEA92}" type="parTrans" cxnId="{B56B494F-3C2F-7548-A171-25202A649965}">
      <dgm:prSet/>
      <dgm:spPr/>
      <dgm:t>
        <a:bodyPr/>
        <a:lstStyle/>
        <a:p>
          <a:endParaRPr lang="es-ES"/>
        </a:p>
      </dgm:t>
    </dgm:pt>
    <dgm:pt modelId="{159525E4-97A1-0E43-9AD0-C866806773A1}" type="sibTrans" cxnId="{B56B494F-3C2F-7548-A171-25202A649965}">
      <dgm:prSet/>
      <dgm:spPr/>
      <dgm:t>
        <a:bodyPr/>
        <a:lstStyle/>
        <a:p>
          <a:endParaRPr lang="es-ES"/>
        </a:p>
      </dgm:t>
    </dgm:pt>
    <dgm:pt modelId="{7969421E-0620-204E-B8BC-1BCBBE18014E}">
      <dgm:prSet custT="1"/>
      <dgm:spPr/>
      <dgm:t>
        <a:bodyPr/>
        <a:lstStyle/>
        <a:p>
          <a:pPr algn="just"/>
          <a:r>
            <a:rPr lang="es-ES" sz="2000" dirty="0" smtClean="0">
              <a:latin typeface="Garamond"/>
              <a:cs typeface="Garamond"/>
            </a:rPr>
            <a:t>Cuando el sujeto obligado modifique la resolución impugnada o realice actos positivos. De forma que quede sin efecto o materia el recurso. El recurrente deberá manifestar su conformidad.</a:t>
          </a:r>
          <a:endParaRPr lang="es-ES" sz="2000" dirty="0">
            <a:latin typeface="Garamond"/>
            <a:cs typeface="Garamond"/>
          </a:endParaRPr>
        </a:p>
      </dgm:t>
    </dgm:pt>
    <dgm:pt modelId="{7E78BA5D-DD7B-1B44-8BD2-BFF5CF99050B}" type="parTrans" cxnId="{04C60BC2-90BF-AA4E-AB43-0266B62EBF7B}">
      <dgm:prSet/>
      <dgm:spPr/>
      <dgm:t>
        <a:bodyPr/>
        <a:lstStyle/>
        <a:p>
          <a:endParaRPr lang="es-ES"/>
        </a:p>
      </dgm:t>
    </dgm:pt>
    <dgm:pt modelId="{77B39C7F-D879-E84A-BB5A-AD9E644A1014}" type="sibTrans" cxnId="{04C60BC2-90BF-AA4E-AB43-0266B62EBF7B}">
      <dgm:prSet/>
      <dgm:spPr/>
      <dgm:t>
        <a:bodyPr/>
        <a:lstStyle/>
        <a:p>
          <a:endParaRPr lang="es-ES"/>
        </a:p>
      </dgm:t>
    </dgm:pt>
    <dgm:pt modelId="{AA6EA977-27FB-534E-8C68-2A25917C185C}" type="pres">
      <dgm:prSet presAssocID="{CC163557-79B3-3646-BCD1-95199BB09186}" presName="linear" presStyleCnt="0">
        <dgm:presLayoutVars>
          <dgm:dir/>
          <dgm:animLvl val="lvl"/>
          <dgm:resizeHandles val="exact"/>
        </dgm:presLayoutVars>
      </dgm:prSet>
      <dgm:spPr/>
      <dgm:t>
        <a:bodyPr/>
        <a:lstStyle/>
        <a:p>
          <a:endParaRPr lang="es-ES"/>
        </a:p>
      </dgm:t>
    </dgm:pt>
    <dgm:pt modelId="{C6513AEA-BABA-F54D-B9E8-DAD22249683A}" type="pres">
      <dgm:prSet presAssocID="{DFC2169E-6319-EB40-BB12-DC456159CCA9}" presName="parentLin" presStyleCnt="0"/>
      <dgm:spPr/>
    </dgm:pt>
    <dgm:pt modelId="{42898A16-065A-A04A-BE31-A944F934F348}" type="pres">
      <dgm:prSet presAssocID="{DFC2169E-6319-EB40-BB12-DC456159CCA9}" presName="parentLeftMargin" presStyleLbl="node1" presStyleIdx="0" presStyleCnt="4"/>
      <dgm:spPr/>
      <dgm:t>
        <a:bodyPr/>
        <a:lstStyle/>
        <a:p>
          <a:endParaRPr lang="es-ES"/>
        </a:p>
      </dgm:t>
    </dgm:pt>
    <dgm:pt modelId="{CA74AC31-2A0B-E045-A49A-0FE062109AD2}" type="pres">
      <dgm:prSet presAssocID="{DFC2169E-6319-EB40-BB12-DC456159CCA9}" presName="parentText" presStyleLbl="node1" presStyleIdx="0" presStyleCnt="4" custScaleX="122275" custScaleY="324849">
        <dgm:presLayoutVars>
          <dgm:chMax val="0"/>
          <dgm:bulletEnabled val="1"/>
        </dgm:presLayoutVars>
      </dgm:prSet>
      <dgm:spPr/>
      <dgm:t>
        <a:bodyPr/>
        <a:lstStyle/>
        <a:p>
          <a:endParaRPr lang="es-ES"/>
        </a:p>
      </dgm:t>
    </dgm:pt>
    <dgm:pt modelId="{2BF03319-0BA4-614E-A078-1F1CD9B5AFF9}" type="pres">
      <dgm:prSet presAssocID="{DFC2169E-6319-EB40-BB12-DC456159CCA9}" presName="negativeSpace" presStyleCnt="0"/>
      <dgm:spPr/>
    </dgm:pt>
    <dgm:pt modelId="{2CC94092-CDD6-2A47-B459-776FEC89E611}" type="pres">
      <dgm:prSet presAssocID="{DFC2169E-6319-EB40-BB12-DC456159CCA9}" presName="childText" presStyleLbl="conFgAcc1" presStyleIdx="0" presStyleCnt="4">
        <dgm:presLayoutVars>
          <dgm:bulletEnabled val="1"/>
        </dgm:presLayoutVars>
      </dgm:prSet>
      <dgm:spPr/>
    </dgm:pt>
    <dgm:pt modelId="{DF7D0A84-5286-A947-B5A4-635A566BE157}" type="pres">
      <dgm:prSet presAssocID="{C1C2234E-4118-C740-B91D-CB5C556B197C}" presName="spaceBetweenRectangles" presStyleCnt="0"/>
      <dgm:spPr/>
    </dgm:pt>
    <dgm:pt modelId="{E2A7F343-8297-F144-9D56-36FE0A0EEFE6}" type="pres">
      <dgm:prSet presAssocID="{C16A91C5-7E1C-5845-9666-DA467B1ACEAE}" presName="parentLin" presStyleCnt="0"/>
      <dgm:spPr/>
    </dgm:pt>
    <dgm:pt modelId="{DBB0E6D0-4D2E-5B40-94BA-AA0ADBE047F5}" type="pres">
      <dgm:prSet presAssocID="{C16A91C5-7E1C-5845-9666-DA467B1ACEAE}" presName="parentLeftMargin" presStyleLbl="node1" presStyleIdx="0" presStyleCnt="4"/>
      <dgm:spPr/>
      <dgm:t>
        <a:bodyPr/>
        <a:lstStyle/>
        <a:p>
          <a:endParaRPr lang="es-ES"/>
        </a:p>
      </dgm:t>
    </dgm:pt>
    <dgm:pt modelId="{AD9991EA-0A5D-4445-B9DB-E070862CF8E3}" type="pres">
      <dgm:prSet presAssocID="{C16A91C5-7E1C-5845-9666-DA467B1ACEAE}" presName="parentText" presStyleLbl="node1" presStyleIdx="1" presStyleCnt="4" custScaleX="122275" custScaleY="324849">
        <dgm:presLayoutVars>
          <dgm:chMax val="0"/>
          <dgm:bulletEnabled val="1"/>
        </dgm:presLayoutVars>
      </dgm:prSet>
      <dgm:spPr/>
      <dgm:t>
        <a:bodyPr/>
        <a:lstStyle/>
        <a:p>
          <a:endParaRPr lang="es-ES"/>
        </a:p>
      </dgm:t>
    </dgm:pt>
    <dgm:pt modelId="{A9915F07-C4D4-014E-BC71-8C473F49913F}" type="pres">
      <dgm:prSet presAssocID="{C16A91C5-7E1C-5845-9666-DA467B1ACEAE}" presName="negativeSpace" presStyleCnt="0"/>
      <dgm:spPr/>
    </dgm:pt>
    <dgm:pt modelId="{51736D17-CFB9-A348-9290-E62BA170CC90}" type="pres">
      <dgm:prSet presAssocID="{C16A91C5-7E1C-5845-9666-DA467B1ACEAE}" presName="childText" presStyleLbl="conFgAcc1" presStyleIdx="1" presStyleCnt="4">
        <dgm:presLayoutVars>
          <dgm:bulletEnabled val="1"/>
        </dgm:presLayoutVars>
      </dgm:prSet>
      <dgm:spPr/>
    </dgm:pt>
    <dgm:pt modelId="{06F34E19-4F3F-0548-901C-89650BBCA115}" type="pres">
      <dgm:prSet presAssocID="{67DBB952-96B2-6649-9BA6-C900C21C0794}" presName="spaceBetweenRectangles" presStyleCnt="0"/>
      <dgm:spPr/>
    </dgm:pt>
    <dgm:pt modelId="{9C0CD889-3A89-1542-93E0-2EDAA97466E4}" type="pres">
      <dgm:prSet presAssocID="{2F2FC78B-8E3F-7845-983A-3C79B415535C}" presName="parentLin" presStyleCnt="0"/>
      <dgm:spPr/>
    </dgm:pt>
    <dgm:pt modelId="{E57F32D4-94B8-2C4D-8B99-210D7B42B976}" type="pres">
      <dgm:prSet presAssocID="{2F2FC78B-8E3F-7845-983A-3C79B415535C}" presName="parentLeftMargin" presStyleLbl="node1" presStyleIdx="1" presStyleCnt="4"/>
      <dgm:spPr/>
      <dgm:t>
        <a:bodyPr/>
        <a:lstStyle/>
        <a:p>
          <a:endParaRPr lang="es-ES"/>
        </a:p>
      </dgm:t>
    </dgm:pt>
    <dgm:pt modelId="{CD5DAE5D-0665-C740-801D-4DDB6FE0DB93}" type="pres">
      <dgm:prSet presAssocID="{2F2FC78B-8E3F-7845-983A-3C79B415535C}" presName="parentText" presStyleLbl="node1" presStyleIdx="2" presStyleCnt="4" custScaleX="122275" custScaleY="324849">
        <dgm:presLayoutVars>
          <dgm:chMax val="0"/>
          <dgm:bulletEnabled val="1"/>
        </dgm:presLayoutVars>
      </dgm:prSet>
      <dgm:spPr/>
      <dgm:t>
        <a:bodyPr/>
        <a:lstStyle/>
        <a:p>
          <a:endParaRPr lang="es-ES"/>
        </a:p>
      </dgm:t>
    </dgm:pt>
    <dgm:pt modelId="{AB8D3DB5-948B-7D45-8107-13849AD445D9}" type="pres">
      <dgm:prSet presAssocID="{2F2FC78B-8E3F-7845-983A-3C79B415535C}" presName="negativeSpace" presStyleCnt="0"/>
      <dgm:spPr/>
    </dgm:pt>
    <dgm:pt modelId="{35D27165-439A-6843-A791-5FD526ADE10B}" type="pres">
      <dgm:prSet presAssocID="{2F2FC78B-8E3F-7845-983A-3C79B415535C}" presName="childText" presStyleLbl="conFgAcc1" presStyleIdx="2" presStyleCnt="4">
        <dgm:presLayoutVars>
          <dgm:bulletEnabled val="1"/>
        </dgm:presLayoutVars>
      </dgm:prSet>
      <dgm:spPr/>
    </dgm:pt>
    <dgm:pt modelId="{D4A950D4-B60B-274A-9D87-337C6B075286}" type="pres">
      <dgm:prSet presAssocID="{159525E4-97A1-0E43-9AD0-C866806773A1}" presName="spaceBetweenRectangles" presStyleCnt="0"/>
      <dgm:spPr/>
    </dgm:pt>
    <dgm:pt modelId="{5B591F5C-471C-2F46-9317-FE897FD60C6D}" type="pres">
      <dgm:prSet presAssocID="{7969421E-0620-204E-B8BC-1BCBBE18014E}" presName="parentLin" presStyleCnt="0"/>
      <dgm:spPr/>
    </dgm:pt>
    <dgm:pt modelId="{1388099C-401F-BF47-A2C7-2942B362937C}" type="pres">
      <dgm:prSet presAssocID="{7969421E-0620-204E-B8BC-1BCBBE18014E}" presName="parentLeftMargin" presStyleLbl="node1" presStyleIdx="2" presStyleCnt="4"/>
      <dgm:spPr/>
      <dgm:t>
        <a:bodyPr/>
        <a:lstStyle/>
        <a:p>
          <a:endParaRPr lang="es-ES"/>
        </a:p>
      </dgm:t>
    </dgm:pt>
    <dgm:pt modelId="{BC556355-27AA-8A4E-BB11-8E86F12E27F2}" type="pres">
      <dgm:prSet presAssocID="{7969421E-0620-204E-B8BC-1BCBBE18014E}" presName="parentText" presStyleLbl="node1" presStyleIdx="3" presStyleCnt="4" custScaleX="122275" custScaleY="324849">
        <dgm:presLayoutVars>
          <dgm:chMax val="0"/>
          <dgm:bulletEnabled val="1"/>
        </dgm:presLayoutVars>
      </dgm:prSet>
      <dgm:spPr/>
      <dgm:t>
        <a:bodyPr/>
        <a:lstStyle/>
        <a:p>
          <a:endParaRPr lang="es-ES"/>
        </a:p>
      </dgm:t>
    </dgm:pt>
    <dgm:pt modelId="{879F94F5-ADC7-1B46-B25B-FCC1B2C14FA8}" type="pres">
      <dgm:prSet presAssocID="{7969421E-0620-204E-B8BC-1BCBBE18014E}" presName="negativeSpace" presStyleCnt="0"/>
      <dgm:spPr/>
    </dgm:pt>
    <dgm:pt modelId="{5B5FC8FF-26DD-DF45-98AC-24EB208E593F}" type="pres">
      <dgm:prSet presAssocID="{7969421E-0620-204E-B8BC-1BCBBE18014E}" presName="childText" presStyleLbl="conFgAcc1" presStyleIdx="3" presStyleCnt="4">
        <dgm:presLayoutVars>
          <dgm:bulletEnabled val="1"/>
        </dgm:presLayoutVars>
      </dgm:prSet>
      <dgm:spPr/>
    </dgm:pt>
  </dgm:ptLst>
  <dgm:cxnLst>
    <dgm:cxn modelId="{B4BCE6F7-4268-8D44-BE9B-0432B524B650}" srcId="{CC163557-79B3-3646-BCD1-95199BB09186}" destId="{C16A91C5-7E1C-5845-9666-DA467B1ACEAE}" srcOrd="1" destOrd="0" parTransId="{EF2D3A80-896B-454D-AD68-DC5EAD2B2160}" sibTransId="{67DBB952-96B2-6649-9BA6-C900C21C0794}"/>
    <dgm:cxn modelId="{5887177E-0B57-45D2-B06B-67C32000576B}" type="presOf" srcId="{2F2FC78B-8E3F-7845-983A-3C79B415535C}" destId="{CD5DAE5D-0665-C740-801D-4DDB6FE0DB93}" srcOrd="1" destOrd="0" presId="urn:microsoft.com/office/officeart/2005/8/layout/list1"/>
    <dgm:cxn modelId="{655D4F52-81A7-4B1C-8D6C-10C95E4EA46F}" type="presOf" srcId="{DFC2169E-6319-EB40-BB12-DC456159CCA9}" destId="{42898A16-065A-A04A-BE31-A944F934F348}" srcOrd="0" destOrd="0" presId="urn:microsoft.com/office/officeart/2005/8/layout/list1"/>
    <dgm:cxn modelId="{0AEC083C-88A3-5F4D-A6A2-348486A74812}" srcId="{CC163557-79B3-3646-BCD1-95199BB09186}" destId="{DFC2169E-6319-EB40-BB12-DC456159CCA9}" srcOrd="0" destOrd="0" parTransId="{39AA9F28-2E3C-B343-8E05-E392A7C9C685}" sibTransId="{C1C2234E-4118-C740-B91D-CB5C556B197C}"/>
    <dgm:cxn modelId="{872EDADB-AC92-4AEA-95CE-BA5A909BF5E1}" type="presOf" srcId="{C16A91C5-7E1C-5845-9666-DA467B1ACEAE}" destId="{AD9991EA-0A5D-4445-B9DB-E070862CF8E3}" srcOrd="1" destOrd="0" presId="urn:microsoft.com/office/officeart/2005/8/layout/list1"/>
    <dgm:cxn modelId="{C9EDBB5E-9AF8-42B2-8A7F-9D2ED8F2B759}" type="presOf" srcId="{7969421E-0620-204E-B8BC-1BCBBE18014E}" destId="{1388099C-401F-BF47-A2C7-2942B362937C}" srcOrd="0" destOrd="0" presId="urn:microsoft.com/office/officeart/2005/8/layout/list1"/>
    <dgm:cxn modelId="{9A12667F-8A98-45CA-8EC4-41DEF46CC2A6}" type="presOf" srcId="{CC163557-79B3-3646-BCD1-95199BB09186}" destId="{AA6EA977-27FB-534E-8C68-2A25917C185C}" srcOrd="0" destOrd="0" presId="urn:microsoft.com/office/officeart/2005/8/layout/list1"/>
    <dgm:cxn modelId="{5F654B5E-E6A4-4625-9252-98C68959617D}" type="presOf" srcId="{2F2FC78B-8E3F-7845-983A-3C79B415535C}" destId="{E57F32D4-94B8-2C4D-8B99-210D7B42B976}" srcOrd="0" destOrd="0" presId="urn:microsoft.com/office/officeart/2005/8/layout/list1"/>
    <dgm:cxn modelId="{04C60BC2-90BF-AA4E-AB43-0266B62EBF7B}" srcId="{CC163557-79B3-3646-BCD1-95199BB09186}" destId="{7969421E-0620-204E-B8BC-1BCBBE18014E}" srcOrd="3" destOrd="0" parTransId="{7E78BA5D-DD7B-1B44-8BD2-BFF5CF99050B}" sibTransId="{77B39C7F-D879-E84A-BB5A-AD9E644A1014}"/>
    <dgm:cxn modelId="{B56B494F-3C2F-7548-A171-25202A649965}" srcId="{CC163557-79B3-3646-BCD1-95199BB09186}" destId="{2F2FC78B-8E3F-7845-983A-3C79B415535C}" srcOrd="2" destOrd="0" parTransId="{4B295D20-B3A2-3A4E-BEAD-05A387BDEA92}" sibTransId="{159525E4-97A1-0E43-9AD0-C866806773A1}"/>
    <dgm:cxn modelId="{D968DB1E-6A7D-4FCD-8DAF-DD2D21EFE6D6}" type="presOf" srcId="{C16A91C5-7E1C-5845-9666-DA467B1ACEAE}" destId="{DBB0E6D0-4D2E-5B40-94BA-AA0ADBE047F5}" srcOrd="0" destOrd="0" presId="urn:microsoft.com/office/officeart/2005/8/layout/list1"/>
    <dgm:cxn modelId="{B4BCA6F0-CC48-4557-B9F3-A0A1CA3CE1FA}" type="presOf" srcId="{7969421E-0620-204E-B8BC-1BCBBE18014E}" destId="{BC556355-27AA-8A4E-BB11-8E86F12E27F2}" srcOrd="1" destOrd="0" presId="urn:microsoft.com/office/officeart/2005/8/layout/list1"/>
    <dgm:cxn modelId="{D574895C-CB46-46B6-97AD-4F406968DD65}" type="presOf" srcId="{DFC2169E-6319-EB40-BB12-DC456159CCA9}" destId="{CA74AC31-2A0B-E045-A49A-0FE062109AD2}" srcOrd="1" destOrd="0" presId="urn:microsoft.com/office/officeart/2005/8/layout/list1"/>
    <dgm:cxn modelId="{53273BC1-5846-404B-B146-B6B02DF5F1DF}" type="presParOf" srcId="{AA6EA977-27FB-534E-8C68-2A25917C185C}" destId="{C6513AEA-BABA-F54D-B9E8-DAD22249683A}" srcOrd="0" destOrd="0" presId="urn:microsoft.com/office/officeart/2005/8/layout/list1"/>
    <dgm:cxn modelId="{7221D6A7-B078-4056-AF17-FACF05C5F7C9}" type="presParOf" srcId="{C6513AEA-BABA-F54D-B9E8-DAD22249683A}" destId="{42898A16-065A-A04A-BE31-A944F934F348}" srcOrd="0" destOrd="0" presId="urn:microsoft.com/office/officeart/2005/8/layout/list1"/>
    <dgm:cxn modelId="{7284B8E8-F1CF-46CC-B737-4B2317C66650}" type="presParOf" srcId="{C6513AEA-BABA-F54D-B9E8-DAD22249683A}" destId="{CA74AC31-2A0B-E045-A49A-0FE062109AD2}" srcOrd="1" destOrd="0" presId="urn:microsoft.com/office/officeart/2005/8/layout/list1"/>
    <dgm:cxn modelId="{15D7B08C-6198-4208-A05B-CF98AAC2D7F6}" type="presParOf" srcId="{AA6EA977-27FB-534E-8C68-2A25917C185C}" destId="{2BF03319-0BA4-614E-A078-1F1CD9B5AFF9}" srcOrd="1" destOrd="0" presId="urn:microsoft.com/office/officeart/2005/8/layout/list1"/>
    <dgm:cxn modelId="{FEBA764C-97B8-40E7-8E1C-BFC6B1B403FD}" type="presParOf" srcId="{AA6EA977-27FB-534E-8C68-2A25917C185C}" destId="{2CC94092-CDD6-2A47-B459-776FEC89E611}" srcOrd="2" destOrd="0" presId="urn:microsoft.com/office/officeart/2005/8/layout/list1"/>
    <dgm:cxn modelId="{DC5A605C-CFC8-416A-8ABE-F865AA9120DC}" type="presParOf" srcId="{AA6EA977-27FB-534E-8C68-2A25917C185C}" destId="{DF7D0A84-5286-A947-B5A4-635A566BE157}" srcOrd="3" destOrd="0" presId="urn:microsoft.com/office/officeart/2005/8/layout/list1"/>
    <dgm:cxn modelId="{89251001-D328-4F7A-A246-C61B57214B07}" type="presParOf" srcId="{AA6EA977-27FB-534E-8C68-2A25917C185C}" destId="{E2A7F343-8297-F144-9D56-36FE0A0EEFE6}" srcOrd="4" destOrd="0" presId="urn:microsoft.com/office/officeart/2005/8/layout/list1"/>
    <dgm:cxn modelId="{9B732450-BD34-48A3-A2B8-9A344AEB5078}" type="presParOf" srcId="{E2A7F343-8297-F144-9D56-36FE0A0EEFE6}" destId="{DBB0E6D0-4D2E-5B40-94BA-AA0ADBE047F5}" srcOrd="0" destOrd="0" presId="urn:microsoft.com/office/officeart/2005/8/layout/list1"/>
    <dgm:cxn modelId="{34AD16CA-64A6-4CD1-8A8B-E508D24BB3CA}" type="presParOf" srcId="{E2A7F343-8297-F144-9D56-36FE0A0EEFE6}" destId="{AD9991EA-0A5D-4445-B9DB-E070862CF8E3}" srcOrd="1" destOrd="0" presId="urn:microsoft.com/office/officeart/2005/8/layout/list1"/>
    <dgm:cxn modelId="{51C1D400-6404-4AD8-B2B5-B0BB0FCAA249}" type="presParOf" srcId="{AA6EA977-27FB-534E-8C68-2A25917C185C}" destId="{A9915F07-C4D4-014E-BC71-8C473F49913F}" srcOrd="5" destOrd="0" presId="urn:microsoft.com/office/officeart/2005/8/layout/list1"/>
    <dgm:cxn modelId="{15870F49-E934-4F70-8736-566E00458C5A}" type="presParOf" srcId="{AA6EA977-27FB-534E-8C68-2A25917C185C}" destId="{51736D17-CFB9-A348-9290-E62BA170CC90}" srcOrd="6" destOrd="0" presId="urn:microsoft.com/office/officeart/2005/8/layout/list1"/>
    <dgm:cxn modelId="{185AD375-648A-444C-9D76-5FB9DCA00B89}" type="presParOf" srcId="{AA6EA977-27FB-534E-8C68-2A25917C185C}" destId="{06F34E19-4F3F-0548-901C-89650BBCA115}" srcOrd="7" destOrd="0" presId="urn:microsoft.com/office/officeart/2005/8/layout/list1"/>
    <dgm:cxn modelId="{CD44D3E2-F8F9-41E7-82B7-C233BAB2C14B}" type="presParOf" srcId="{AA6EA977-27FB-534E-8C68-2A25917C185C}" destId="{9C0CD889-3A89-1542-93E0-2EDAA97466E4}" srcOrd="8" destOrd="0" presId="urn:microsoft.com/office/officeart/2005/8/layout/list1"/>
    <dgm:cxn modelId="{764A4FBE-4585-4F03-9AF3-49C315A3FA75}" type="presParOf" srcId="{9C0CD889-3A89-1542-93E0-2EDAA97466E4}" destId="{E57F32D4-94B8-2C4D-8B99-210D7B42B976}" srcOrd="0" destOrd="0" presId="urn:microsoft.com/office/officeart/2005/8/layout/list1"/>
    <dgm:cxn modelId="{615B1CBD-69B7-4892-B497-C496BF5F12A8}" type="presParOf" srcId="{9C0CD889-3A89-1542-93E0-2EDAA97466E4}" destId="{CD5DAE5D-0665-C740-801D-4DDB6FE0DB93}" srcOrd="1" destOrd="0" presId="urn:microsoft.com/office/officeart/2005/8/layout/list1"/>
    <dgm:cxn modelId="{4337530A-B8A9-4EFA-989F-7B95A8D76B5A}" type="presParOf" srcId="{AA6EA977-27FB-534E-8C68-2A25917C185C}" destId="{AB8D3DB5-948B-7D45-8107-13849AD445D9}" srcOrd="9" destOrd="0" presId="urn:microsoft.com/office/officeart/2005/8/layout/list1"/>
    <dgm:cxn modelId="{1578B2D3-02D8-423F-8446-86308B14EA75}" type="presParOf" srcId="{AA6EA977-27FB-534E-8C68-2A25917C185C}" destId="{35D27165-439A-6843-A791-5FD526ADE10B}" srcOrd="10" destOrd="0" presId="urn:microsoft.com/office/officeart/2005/8/layout/list1"/>
    <dgm:cxn modelId="{0D36F700-04C0-4A74-8797-E94940D49C98}" type="presParOf" srcId="{AA6EA977-27FB-534E-8C68-2A25917C185C}" destId="{D4A950D4-B60B-274A-9D87-337C6B075286}" srcOrd="11" destOrd="0" presId="urn:microsoft.com/office/officeart/2005/8/layout/list1"/>
    <dgm:cxn modelId="{4ACB00A8-58E6-4A99-93E1-01311140B07C}" type="presParOf" srcId="{AA6EA977-27FB-534E-8C68-2A25917C185C}" destId="{5B591F5C-471C-2F46-9317-FE897FD60C6D}" srcOrd="12" destOrd="0" presId="urn:microsoft.com/office/officeart/2005/8/layout/list1"/>
    <dgm:cxn modelId="{0592992B-97B9-4F2C-8C65-6B02A4926ADD}" type="presParOf" srcId="{5B591F5C-471C-2F46-9317-FE897FD60C6D}" destId="{1388099C-401F-BF47-A2C7-2942B362937C}" srcOrd="0" destOrd="0" presId="urn:microsoft.com/office/officeart/2005/8/layout/list1"/>
    <dgm:cxn modelId="{5F844446-8153-4A90-94CF-BDC1BA9BA50E}" type="presParOf" srcId="{5B591F5C-471C-2F46-9317-FE897FD60C6D}" destId="{BC556355-27AA-8A4E-BB11-8E86F12E27F2}" srcOrd="1" destOrd="0" presId="urn:microsoft.com/office/officeart/2005/8/layout/list1"/>
    <dgm:cxn modelId="{A78C2EFF-E46B-49F4-AAEF-C7963EE049C9}" type="presParOf" srcId="{AA6EA977-27FB-534E-8C68-2A25917C185C}" destId="{879F94F5-ADC7-1B46-B25B-FCC1B2C14FA8}" srcOrd="13" destOrd="0" presId="urn:microsoft.com/office/officeart/2005/8/layout/list1"/>
    <dgm:cxn modelId="{BB1F6C0C-087E-4BE9-B155-05627293FEE8}" type="presParOf" srcId="{AA6EA977-27FB-534E-8C68-2A25917C185C}" destId="{5B5FC8FF-26DD-DF45-98AC-24EB208E593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0E4E7F-8144-7842-B082-4D840DBBC7EE}"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s-ES"/>
        </a:p>
      </dgm:t>
    </dgm:pt>
    <dgm:pt modelId="{742ACB9A-B88E-2441-B392-A7185B7CF625}">
      <dgm:prSet phldrT="[Texto]" custT="1"/>
      <dgm:spPr/>
      <dgm:t>
        <a:bodyPr/>
        <a:lstStyle/>
        <a:p>
          <a:r>
            <a:rPr lang="es-ES" sz="2000" dirty="0" smtClean="0">
              <a:latin typeface="Garamond"/>
              <a:cs typeface="Garamond"/>
            </a:rPr>
            <a:t>El ITEI debe resolver el recurso dentro de los diez días hábiles siguientes al vencimiento del término para que el sujeto obligado presente su escrito inicial.</a:t>
          </a:r>
          <a:endParaRPr lang="es-ES" sz="2000" dirty="0">
            <a:latin typeface="Garamond"/>
            <a:cs typeface="Garamond"/>
          </a:endParaRPr>
        </a:p>
      </dgm:t>
    </dgm:pt>
    <dgm:pt modelId="{0E8EB8AC-2E5E-014C-95F8-9D284B58929C}" type="parTrans" cxnId="{D713758E-AACD-684F-B54B-6A32555440BD}">
      <dgm:prSet/>
      <dgm:spPr/>
      <dgm:t>
        <a:bodyPr/>
        <a:lstStyle/>
        <a:p>
          <a:endParaRPr lang="es-ES"/>
        </a:p>
      </dgm:t>
    </dgm:pt>
    <dgm:pt modelId="{0014418F-C7B7-AF48-9FE5-9018F66626F3}" type="sibTrans" cxnId="{D713758E-AACD-684F-B54B-6A32555440BD}">
      <dgm:prSet/>
      <dgm:spPr/>
      <dgm:t>
        <a:bodyPr/>
        <a:lstStyle/>
        <a:p>
          <a:endParaRPr lang="es-ES"/>
        </a:p>
      </dgm:t>
    </dgm:pt>
    <dgm:pt modelId="{46394CE8-E1CB-DB4B-9A8C-8741AAFFFA59}">
      <dgm:prSet phldrT="[Texto]" custT="1"/>
      <dgm:spPr/>
      <dgm:t>
        <a:bodyPr/>
        <a:lstStyle/>
        <a:p>
          <a:r>
            <a:rPr lang="es-ES" sz="1800" dirty="0" smtClean="0">
              <a:latin typeface="Garamond"/>
              <a:cs typeface="Garamond"/>
            </a:rPr>
            <a:t>La resolución debe ser fundada y motivada e invariablemente debe pronunciarse sobre la procedencia de los puntos controvertidos de la solicitud de información original.</a:t>
          </a:r>
          <a:endParaRPr lang="es-ES" sz="1800" dirty="0">
            <a:latin typeface="Garamond"/>
            <a:cs typeface="Garamond"/>
          </a:endParaRPr>
        </a:p>
      </dgm:t>
    </dgm:pt>
    <dgm:pt modelId="{2E08F2BF-BC4A-7449-94A3-12DCA90613A3}" type="parTrans" cxnId="{EBA723B8-2B8C-B248-B08E-DFCE9ED67561}">
      <dgm:prSet/>
      <dgm:spPr/>
      <dgm:t>
        <a:bodyPr/>
        <a:lstStyle/>
        <a:p>
          <a:endParaRPr lang="es-ES"/>
        </a:p>
      </dgm:t>
    </dgm:pt>
    <dgm:pt modelId="{4F063A80-58BF-8A4F-BA85-BED918598BB9}" type="sibTrans" cxnId="{EBA723B8-2B8C-B248-B08E-DFCE9ED67561}">
      <dgm:prSet/>
      <dgm:spPr/>
      <dgm:t>
        <a:bodyPr/>
        <a:lstStyle/>
        <a:p>
          <a:endParaRPr lang="es-ES"/>
        </a:p>
      </dgm:t>
    </dgm:pt>
    <dgm:pt modelId="{06E6DED8-5CB5-3747-B56C-124839804415}">
      <dgm:prSet custT="1"/>
      <dgm:spPr/>
      <dgm:t>
        <a:bodyPr/>
        <a:lstStyle/>
        <a:p>
          <a:pPr algn="just"/>
          <a:r>
            <a:rPr lang="es-ES" sz="1800" dirty="0" smtClean="0">
              <a:latin typeface="Garamond"/>
              <a:cs typeface="Garamond"/>
            </a:rPr>
            <a:t>El ITEI debe notificar la resolución a las partes, dentro de los cinco días hábiles siguientes a su emisión.</a:t>
          </a:r>
          <a:endParaRPr lang="es-ES" sz="1800" dirty="0">
            <a:latin typeface="Garamond"/>
            <a:cs typeface="Garamond"/>
          </a:endParaRPr>
        </a:p>
      </dgm:t>
    </dgm:pt>
    <dgm:pt modelId="{C2120ECE-CD8F-B943-A760-5655D893DFBB}" type="parTrans" cxnId="{03F97C84-755A-6449-8681-1D8F3B4A3AD4}">
      <dgm:prSet/>
      <dgm:spPr/>
      <dgm:t>
        <a:bodyPr/>
        <a:lstStyle/>
        <a:p>
          <a:endParaRPr lang="es-ES"/>
        </a:p>
      </dgm:t>
    </dgm:pt>
    <dgm:pt modelId="{2DEE3A92-37AF-9548-8F19-514D851D6298}" type="sibTrans" cxnId="{03F97C84-755A-6449-8681-1D8F3B4A3AD4}">
      <dgm:prSet/>
      <dgm:spPr/>
      <dgm:t>
        <a:bodyPr/>
        <a:lstStyle/>
        <a:p>
          <a:endParaRPr lang="es-ES"/>
        </a:p>
      </dgm:t>
    </dgm:pt>
    <dgm:pt modelId="{7DC1F758-E6DB-BB44-A6DC-149B82A4CB00}">
      <dgm:prSet custT="1"/>
      <dgm:spPr/>
      <dgm:t>
        <a:bodyPr/>
        <a:lstStyle/>
        <a:p>
          <a:r>
            <a:rPr lang="es-ES" sz="1800" dirty="0" smtClean="0">
              <a:latin typeface="Garamond"/>
              <a:cs typeface="Garamond"/>
            </a:rPr>
            <a:t>Las resoluciones del ITEI en el recurso de revisión son inatacables </a:t>
          </a:r>
          <a:r>
            <a:rPr lang="es-ES" sz="1800" b="1" dirty="0" smtClean="0">
              <a:solidFill>
                <a:srgbClr val="FF0000"/>
              </a:solidFill>
              <a:latin typeface="Garamond"/>
              <a:cs typeface="Garamond"/>
            </a:rPr>
            <a:t>para los sujetos obligados</a:t>
          </a:r>
          <a:r>
            <a:rPr lang="es-ES" sz="1800" dirty="0" smtClean="0">
              <a:latin typeface="Garamond"/>
              <a:cs typeface="Garamond"/>
            </a:rPr>
            <a:t>, por lo que no procede recurso o juicio ordinario o administrativo alguno.</a:t>
          </a:r>
          <a:endParaRPr lang="es-ES" sz="1800" dirty="0">
            <a:latin typeface="Garamond"/>
            <a:cs typeface="Garamond"/>
          </a:endParaRPr>
        </a:p>
      </dgm:t>
    </dgm:pt>
    <dgm:pt modelId="{21403021-4AC2-F846-A3F8-D5EDC0E0977F}" type="parTrans" cxnId="{D22D6996-4144-D241-8A9F-E97BC51D2DEA}">
      <dgm:prSet/>
      <dgm:spPr/>
      <dgm:t>
        <a:bodyPr/>
        <a:lstStyle/>
        <a:p>
          <a:endParaRPr lang="es-ES"/>
        </a:p>
      </dgm:t>
    </dgm:pt>
    <dgm:pt modelId="{0BE8172B-5751-8E4E-8712-B66483873A67}" type="sibTrans" cxnId="{D22D6996-4144-D241-8A9F-E97BC51D2DEA}">
      <dgm:prSet/>
      <dgm:spPr/>
      <dgm:t>
        <a:bodyPr/>
        <a:lstStyle/>
        <a:p>
          <a:endParaRPr lang="es-ES"/>
        </a:p>
      </dgm:t>
    </dgm:pt>
    <dgm:pt modelId="{26A85011-8B70-7E4C-AD80-C8F30FF8BF5C}" type="pres">
      <dgm:prSet presAssocID="{FF0E4E7F-8144-7842-B082-4D840DBBC7EE}" presName="linear" presStyleCnt="0">
        <dgm:presLayoutVars>
          <dgm:animLvl val="lvl"/>
          <dgm:resizeHandles val="exact"/>
        </dgm:presLayoutVars>
      </dgm:prSet>
      <dgm:spPr/>
      <dgm:t>
        <a:bodyPr/>
        <a:lstStyle/>
        <a:p>
          <a:endParaRPr lang="es-ES"/>
        </a:p>
      </dgm:t>
    </dgm:pt>
    <dgm:pt modelId="{ED437D7B-EDD1-A240-B6F2-9AE8D9356318}" type="pres">
      <dgm:prSet presAssocID="{742ACB9A-B88E-2441-B392-A7185B7CF625}" presName="parentText" presStyleLbl="node1" presStyleIdx="0" presStyleCnt="4" custScaleY="154073">
        <dgm:presLayoutVars>
          <dgm:chMax val="0"/>
          <dgm:bulletEnabled val="1"/>
        </dgm:presLayoutVars>
      </dgm:prSet>
      <dgm:spPr/>
      <dgm:t>
        <a:bodyPr/>
        <a:lstStyle/>
        <a:p>
          <a:endParaRPr lang="es-ES"/>
        </a:p>
      </dgm:t>
    </dgm:pt>
    <dgm:pt modelId="{7C06AE17-2E3E-4E4F-966A-81730EB22248}" type="pres">
      <dgm:prSet presAssocID="{0014418F-C7B7-AF48-9FE5-9018F66626F3}" presName="spacer" presStyleCnt="0"/>
      <dgm:spPr/>
    </dgm:pt>
    <dgm:pt modelId="{2AAD28B9-37FB-804F-AE9C-91C567F69D7A}" type="pres">
      <dgm:prSet presAssocID="{46394CE8-E1CB-DB4B-9A8C-8741AAFFFA59}" presName="parentText" presStyleLbl="node1" presStyleIdx="1" presStyleCnt="4" custScaleY="154073">
        <dgm:presLayoutVars>
          <dgm:chMax val="0"/>
          <dgm:bulletEnabled val="1"/>
        </dgm:presLayoutVars>
      </dgm:prSet>
      <dgm:spPr/>
      <dgm:t>
        <a:bodyPr/>
        <a:lstStyle/>
        <a:p>
          <a:endParaRPr lang="es-ES"/>
        </a:p>
      </dgm:t>
    </dgm:pt>
    <dgm:pt modelId="{7041ED05-9F22-3340-8A5E-DA7767D1973A}" type="pres">
      <dgm:prSet presAssocID="{4F063A80-58BF-8A4F-BA85-BED918598BB9}" presName="spacer" presStyleCnt="0"/>
      <dgm:spPr/>
    </dgm:pt>
    <dgm:pt modelId="{946DF0C0-2787-F541-9DE6-84A65BF793C7}" type="pres">
      <dgm:prSet presAssocID="{06E6DED8-5CB5-3747-B56C-124839804415}" presName="parentText" presStyleLbl="node1" presStyleIdx="2" presStyleCnt="4" custScaleY="154073">
        <dgm:presLayoutVars>
          <dgm:chMax val="0"/>
          <dgm:bulletEnabled val="1"/>
        </dgm:presLayoutVars>
      </dgm:prSet>
      <dgm:spPr/>
      <dgm:t>
        <a:bodyPr/>
        <a:lstStyle/>
        <a:p>
          <a:endParaRPr lang="es-ES"/>
        </a:p>
      </dgm:t>
    </dgm:pt>
    <dgm:pt modelId="{C88463EE-4135-8141-BDED-EC7351C9DDF9}" type="pres">
      <dgm:prSet presAssocID="{2DEE3A92-37AF-9548-8F19-514D851D6298}" presName="spacer" presStyleCnt="0"/>
      <dgm:spPr/>
    </dgm:pt>
    <dgm:pt modelId="{00EB45CC-28EF-2D41-B6F3-0DB00A8D265A}" type="pres">
      <dgm:prSet presAssocID="{7DC1F758-E6DB-BB44-A6DC-149B82A4CB00}" presName="parentText" presStyleLbl="node1" presStyleIdx="3" presStyleCnt="4" custScaleY="154073">
        <dgm:presLayoutVars>
          <dgm:chMax val="0"/>
          <dgm:bulletEnabled val="1"/>
        </dgm:presLayoutVars>
      </dgm:prSet>
      <dgm:spPr/>
      <dgm:t>
        <a:bodyPr/>
        <a:lstStyle/>
        <a:p>
          <a:endParaRPr lang="es-ES"/>
        </a:p>
      </dgm:t>
    </dgm:pt>
  </dgm:ptLst>
  <dgm:cxnLst>
    <dgm:cxn modelId="{04F11BD0-7027-4CA2-9E31-28C1DBB4173A}" type="presOf" srcId="{FF0E4E7F-8144-7842-B082-4D840DBBC7EE}" destId="{26A85011-8B70-7E4C-AD80-C8F30FF8BF5C}" srcOrd="0" destOrd="0" presId="urn:microsoft.com/office/officeart/2005/8/layout/vList2"/>
    <dgm:cxn modelId="{30900865-23EB-401D-81C4-CBC9BC150425}" type="presOf" srcId="{7DC1F758-E6DB-BB44-A6DC-149B82A4CB00}" destId="{00EB45CC-28EF-2D41-B6F3-0DB00A8D265A}" srcOrd="0" destOrd="0" presId="urn:microsoft.com/office/officeart/2005/8/layout/vList2"/>
    <dgm:cxn modelId="{EBA723B8-2B8C-B248-B08E-DFCE9ED67561}" srcId="{FF0E4E7F-8144-7842-B082-4D840DBBC7EE}" destId="{46394CE8-E1CB-DB4B-9A8C-8741AAFFFA59}" srcOrd="1" destOrd="0" parTransId="{2E08F2BF-BC4A-7449-94A3-12DCA90613A3}" sibTransId="{4F063A80-58BF-8A4F-BA85-BED918598BB9}"/>
    <dgm:cxn modelId="{1944055E-FBC0-4352-8439-D3102BDE400B}" type="presOf" srcId="{06E6DED8-5CB5-3747-B56C-124839804415}" destId="{946DF0C0-2787-F541-9DE6-84A65BF793C7}" srcOrd="0" destOrd="0" presId="urn:microsoft.com/office/officeart/2005/8/layout/vList2"/>
    <dgm:cxn modelId="{D713758E-AACD-684F-B54B-6A32555440BD}" srcId="{FF0E4E7F-8144-7842-B082-4D840DBBC7EE}" destId="{742ACB9A-B88E-2441-B392-A7185B7CF625}" srcOrd="0" destOrd="0" parTransId="{0E8EB8AC-2E5E-014C-95F8-9D284B58929C}" sibTransId="{0014418F-C7B7-AF48-9FE5-9018F66626F3}"/>
    <dgm:cxn modelId="{D22D6996-4144-D241-8A9F-E97BC51D2DEA}" srcId="{FF0E4E7F-8144-7842-B082-4D840DBBC7EE}" destId="{7DC1F758-E6DB-BB44-A6DC-149B82A4CB00}" srcOrd="3" destOrd="0" parTransId="{21403021-4AC2-F846-A3F8-D5EDC0E0977F}" sibTransId="{0BE8172B-5751-8E4E-8712-B66483873A67}"/>
    <dgm:cxn modelId="{A0231C9B-5264-4BC9-83E3-0D23A6CF9328}" type="presOf" srcId="{46394CE8-E1CB-DB4B-9A8C-8741AAFFFA59}" destId="{2AAD28B9-37FB-804F-AE9C-91C567F69D7A}" srcOrd="0" destOrd="0" presId="urn:microsoft.com/office/officeart/2005/8/layout/vList2"/>
    <dgm:cxn modelId="{03F97C84-755A-6449-8681-1D8F3B4A3AD4}" srcId="{FF0E4E7F-8144-7842-B082-4D840DBBC7EE}" destId="{06E6DED8-5CB5-3747-B56C-124839804415}" srcOrd="2" destOrd="0" parTransId="{C2120ECE-CD8F-B943-A760-5655D893DFBB}" sibTransId="{2DEE3A92-37AF-9548-8F19-514D851D6298}"/>
    <dgm:cxn modelId="{80ED8C35-26E6-43E8-BD96-836B2E1E7743}" type="presOf" srcId="{742ACB9A-B88E-2441-B392-A7185B7CF625}" destId="{ED437D7B-EDD1-A240-B6F2-9AE8D9356318}" srcOrd="0" destOrd="0" presId="urn:microsoft.com/office/officeart/2005/8/layout/vList2"/>
    <dgm:cxn modelId="{1A806E88-ED7C-408E-BE3E-E9617B68F06A}" type="presParOf" srcId="{26A85011-8B70-7E4C-AD80-C8F30FF8BF5C}" destId="{ED437D7B-EDD1-A240-B6F2-9AE8D9356318}" srcOrd="0" destOrd="0" presId="urn:microsoft.com/office/officeart/2005/8/layout/vList2"/>
    <dgm:cxn modelId="{0E19316C-40D5-45E1-9AD8-1A9B31D14147}" type="presParOf" srcId="{26A85011-8B70-7E4C-AD80-C8F30FF8BF5C}" destId="{7C06AE17-2E3E-4E4F-966A-81730EB22248}" srcOrd="1" destOrd="0" presId="urn:microsoft.com/office/officeart/2005/8/layout/vList2"/>
    <dgm:cxn modelId="{69E45C90-9EBE-4271-B33F-82C766A475F9}" type="presParOf" srcId="{26A85011-8B70-7E4C-AD80-C8F30FF8BF5C}" destId="{2AAD28B9-37FB-804F-AE9C-91C567F69D7A}" srcOrd="2" destOrd="0" presId="urn:microsoft.com/office/officeart/2005/8/layout/vList2"/>
    <dgm:cxn modelId="{A0D071D6-A0C4-44D2-B8D0-E5EE89D06442}" type="presParOf" srcId="{26A85011-8B70-7E4C-AD80-C8F30FF8BF5C}" destId="{7041ED05-9F22-3340-8A5E-DA7767D1973A}" srcOrd="3" destOrd="0" presId="urn:microsoft.com/office/officeart/2005/8/layout/vList2"/>
    <dgm:cxn modelId="{6BF7AC5C-E2AB-4F72-807D-E1A7CF750D3D}" type="presParOf" srcId="{26A85011-8B70-7E4C-AD80-C8F30FF8BF5C}" destId="{946DF0C0-2787-F541-9DE6-84A65BF793C7}" srcOrd="4" destOrd="0" presId="urn:microsoft.com/office/officeart/2005/8/layout/vList2"/>
    <dgm:cxn modelId="{207E3461-9440-4F6D-9A09-C20C71F88D60}" type="presParOf" srcId="{26A85011-8B70-7E4C-AD80-C8F30FF8BF5C}" destId="{C88463EE-4135-8141-BDED-EC7351C9DDF9}" srcOrd="5" destOrd="0" presId="urn:microsoft.com/office/officeart/2005/8/layout/vList2"/>
    <dgm:cxn modelId="{D9E1698F-128C-4A36-BB34-343DF7048F52}" type="presParOf" srcId="{26A85011-8B70-7E4C-AD80-C8F30FF8BF5C}" destId="{00EB45CC-28EF-2D41-B6F3-0DB00A8D265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B12E-447E-4C07-A27E-B668A254824B}">
      <dsp:nvSpPr>
        <dsp:cNvPr id="0" name=""/>
        <dsp:cNvSpPr/>
      </dsp:nvSpPr>
      <dsp:spPr>
        <a:xfrm>
          <a:off x="0" y="0"/>
          <a:ext cx="4134865" cy="887591"/>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l" defTabSz="914400" rtl="0" eaLnBrk="1" latinLnBrk="0" hangingPunct="1">
            <a:lnSpc>
              <a:spcPct val="90000"/>
            </a:lnSpc>
            <a:spcBef>
              <a:spcPct val="0"/>
            </a:spcBef>
            <a:spcAft>
              <a:spcPct val="35000"/>
            </a:spcAft>
          </a:pPr>
          <a:r>
            <a:rPr lang="es-MX" sz="2400" b="1" kern="1200" dirty="0" smtClean="0">
              <a:solidFill>
                <a:schemeClr val="bg1"/>
              </a:solidFill>
              <a:latin typeface="Garamond" pitchFamily="18" charset="0"/>
              <a:ea typeface="+mn-ea"/>
              <a:cs typeface="+mn-cs"/>
            </a:rPr>
            <a:t>Integración del </a:t>
          </a:r>
          <a:r>
            <a:rPr lang="es-MX" sz="2400" b="1" kern="1200" dirty="0" smtClean="0">
              <a:latin typeface="Garamond" pitchFamily="18" charset="0"/>
            </a:rPr>
            <a:t>expediente,</a:t>
          </a:r>
          <a:endParaRPr lang="es-MX" sz="2400" b="1" kern="1200" dirty="0">
            <a:solidFill>
              <a:schemeClr val="bg1"/>
            </a:solidFill>
            <a:latin typeface="Garamond" pitchFamily="18" charset="0"/>
            <a:ea typeface="+mn-ea"/>
            <a:cs typeface="+mn-cs"/>
          </a:endParaRPr>
        </a:p>
      </dsp:txBody>
      <dsp:txXfrm>
        <a:off x="43329" y="43329"/>
        <a:ext cx="4048207" cy="800933"/>
      </dsp:txXfrm>
    </dsp:sp>
    <dsp:sp modelId="{886D77CC-BFB1-4614-8D36-AEB7CD4DC50D}">
      <dsp:nvSpPr>
        <dsp:cNvPr id="0" name=""/>
        <dsp:cNvSpPr/>
      </dsp:nvSpPr>
      <dsp:spPr>
        <a:xfrm>
          <a:off x="0" y="797995"/>
          <a:ext cx="4134865" cy="887591"/>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latin typeface="Garamond" pitchFamily="18" charset="0"/>
            </a:rPr>
            <a:t>y respuesta sobre procedencia de la solicitud</a:t>
          </a:r>
          <a:endParaRPr lang="es-MX" sz="2400" b="1" kern="1200" dirty="0">
            <a:latin typeface="Garamond" pitchFamily="18" charset="0"/>
          </a:endParaRPr>
        </a:p>
      </dsp:txBody>
      <dsp:txXfrm>
        <a:off x="43329" y="841324"/>
        <a:ext cx="4048207" cy="800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39A5F-87DF-D94F-BBB3-A33B23AC84DD}">
      <dsp:nvSpPr>
        <dsp:cNvPr id="0" name=""/>
        <dsp:cNvSpPr/>
      </dsp:nvSpPr>
      <dsp:spPr>
        <a:xfrm>
          <a:off x="0" y="116725"/>
          <a:ext cx="6995160" cy="18085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Garamond"/>
              <a:cs typeface="Garamond"/>
            </a:rPr>
            <a:t>1. El sujeto obligado debe ejecutar, </a:t>
          </a:r>
          <a:r>
            <a:rPr lang="es-ES" sz="2400" u="sng" kern="1200" dirty="0" smtClean="0">
              <a:latin typeface="Garamond"/>
              <a:cs typeface="Garamond"/>
            </a:rPr>
            <a:t>o sea cumplir</a:t>
          </a:r>
          <a:r>
            <a:rPr lang="es-ES" sz="2400" kern="1200" dirty="0" smtClean="0">
              <a:latin typeface="Garamond"/>
              <a:cs typeface="Garamond"/>
            </a:rPr>
            <a:t>, con lo que diga la resolución, dentro de un plazo que la misma determine: que no podrá ser superior a </a:t>
          </a:r>
          <a:r>
            <a:rPr lang="es-ES" sz="2400" u="sng" kern="1200" dirty="0" smtClean="0">
              <a:latin typeface="Garamond"/>
              <a:cs typeface="Garamond"/>
            </a:rPr>
            <a:t>10 días hábiles</a:t>
          </a:r>
          <a:r>
            <a:rPr lang="es-ES" sz="2400" kern="1200" dirty="0" smtClean="0">
              <a:latin typeface="Garamond"/>
              <a:cs typeface="Garamond"/>
            </a:rPr>
            <a:t>.</a:t>
          </a:r>
          <a:endParaRPr lang="es-ES" sz="2400" kern="1200" dirty="0">
            <a:latin typeface="Garamond"/>
            <a:cs typeface="Garamond"/>
          </a:endParaRPr>
        </a:p>
      </dsp:txBody>
      <dsp:txXfrm>
        <a:off x="52970" y="169695"/>
        <a:ext cx="4665126" cy="1702579"/>
      </dsp:txXfrm>
    </dsp:sp>
    <dsp:sp modelId="{B83B93ED-23E4-8944-BC85-8583E71E6946}">
      <dsp:nvSpPr>
        <dsp:cNvPr id="0" name=""/>
        <dsp:cNvSpPr/>
      </dsp:nvSpPr>
      <dsp:spPr>
        <a:xfrm>
          <a:off x="1234439" y="2429308"/>
          <a:ext cx="6995160" cy="27594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Garamond"/>
              <a:cs typeface="Garamond"/>
            </a:rPr>
            <a:t>2. Si el sujeto obligado </a:t>
          </a:r>
          <a:r>
            <a:rPr lang="es-ES" sz="2400" u="sng" kern="1200" dirty="0" smtClean="0">
              <a:latin typeface="Garamond"/>
              <a:cs typeface="Garamond"/>
            </a:rPr>
            <a:t>incumple</a:t>
          </a:r>
          <a:r>
            <a:rPr lang="es-ES" sz="2400" kern="1200" dirty="0" smtClean="0">
              <a:latin typeface="Garamond"/>
              <a:cs typeface="Garamond"/>
            </a:rPr>
            <a:t> con la resolución en el plazo anterior, el ITEI le </a:t>
          </a:r>
          <a:r>
            <a:rPr lang="es-ES" sz="2400" u="sng" kern="1200" dirty="0" smtClean="0">
              <a:latin typeface="Garamond"/>
              <a:cs typeface="Garamond"/>
            </a:rPr>
            <a:t>impondrá una amonestación pública con copia al expediente laboral del responsable</a:t>
          </a:r>
          <a:r>
            <a:rPr lang="es-ES" sz="2400" kern="1200" dirty="0" smtClean="0">
              <a:latin typeface="Garamond"/>
              <a:cs typeface="Garamond"/>
            </a:rPr>
            <a:t>, y le concederá un plazo de hasta diez días hábiles para el cumplimiento.</a:t>
          </a:r>
          <a:endParaRPr lang="es-ES" sz="2400" kern="1200" dirty="0">
            <a:latin typeface="Garamond"/>
            <a:cs typeface="Garamond"/>
          </a:endParaRPr>
        </a:p>
      </dsp:txBody>
      <dsp:txXfrm>
        <a:off x="1315260" y="2510129"/>
        <a:ext cx="4116348" cy="2597785"/>
      </dsp:txXfrm>
    </dsp:sp>
    <dsp:sp modelId="{6B4E586B-5E4C-6142-BFF1-AFC9DA857A9D}">
      <dsp:nvSpPr>
        <dsp:cNvPr id="0" name=""/>
        <dsp:cNvSpPr/>
      </dsp:nvSpPr>
      <dsp:spPr>
        <a:xfrm>
          <a:off x="6088456" y="1252736"/>
          <a:ext cx="1482729" cy="232453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422070" y="1252736"/>
        <a:ext cx="815501" cy="19575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52F72-6B49-C649-B7EA-4BC44F7CD772}">
      <dsp:nvSpPr>
        <dsp:cNvPr id="0" name=""/>
        <dsp:cNvSpPr/>
      </dsp:nvSpPr>
      <dsp:spPr>
        <a:xfrm>
          <a:off x="0" y="-202088"/>
          <a:ext cx="6995160" cy="24048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Garamond"/>
              <a:cs typeface="Garamond"/>
            </a:rPr>
            <a:t>3. Si el sujeto obligado </a:t>
          </a:r>
          <a:r>
            <a:rPr lang="es-ES" sz="2000" u="sng" kern="1200" dirty="0" smtClean="0">
              <a:latin typeface="Garamond"/>
              <a:cs typeface="Garamond"/>
            </a:rPr>
            <a:t>incumple</a:t>
          </a:r>
          <a:r>
            <a:rPr lang="es-ES" sz="2000" kern="1200" dirty="0" smtClean="0">
              <a:latin typeface="Garamond"/>
              <a:cs typeface="Garamond"/>
            </a:rPr>
            <a:t> de nuevo, el ITEI impondrá una </a:t>
          </a:r>
          <a:r>
            <a:rPr lang="es-ES" sz="2000" u="sng" kern="1200" dirty="0" smtClean="0">
              <a:latin typeface="Garamond"/>
              <a:cs typeface="Garamond"/>
            </a:rPr>
            <a:t>multa</a:t>
          </a:r>
          <a:r>
            <a:rPr lang="es-ES" sz="2000" kern="1200" dirty="0" smtClean="0">
              <a:latin typeface="Garamond"/>
              <a:cs typeface="Garamond"/>
            </a:rPr>
            <a:t> de </a:t>
          </a:r>
          <a:r>
            <a:rPr lang="es-ES" sz="2000" b="1" kern="1200" dirty="0" smtClean="0">
              <a:solidFill>
                <a:srgbClr val="FF0000"/>
              </a:solidFill>
              <a:latin typeface="Garamond"/>
              <a:cs typeface="Garamond"/>
            </a:rPr>
            <a:t>150</a:t>
          </a:r>
          <a:r>
            <a:rPr lang="es-ES" sz="2000" kern="1200" dirty="0" smtClean="0">
              <a:latin typeface="Garamond"/>
              <a:cs typeface="Garamond"/>
            </a:rPr>
            <a:t> a </a:t>
          </a:r>
          <a:r>
            <a:rPr lang="es-ES" sz="2000" b="1" kern="1200" dirty="0" smtClean="0">
              <a:solidFill>
                <a:srgbClr val="FF0000"/>
              </a:solidFill>
              <a:latin typeface="Garamond"/>
              <a:cs typeface="Garamond"/>
            </a:rPr>
            <a:t>1,500</a:t>
          </a:r>
          <a:r>
            <a:rPr lang="es-ES" sz="2000" kern="1200" dirty="0" smtClean="0">
              <a:latin typeface="Garamond"/>
              <a:cs typeface="Garamond"/>
            </a:rPr>
            <a:t> </a:t>
          </a:r>
          <a:r>
            <a:rPr lang="es-ES" sz="2000" b="1" kern="1200" dirty="0" smtClean="0">
              <a:solidFill>
                <a:srgbClr val="FF0000"/>
              </a:solidFill>
              <a:latin typeface="Garamond"/>
              <a:cs typeface="Garamond"/>
            </a:rPr>
            <a:t>días de salario mínimo </a:t>
          </a:r>
          <a:r>
            <a:rPr lang="es-ES" sz="2000" kern="1200" dirty="0" smtClean="0">
              <a:latin typeface="Garamond"/>
              <a:cs typeface="Garamond"/>
            </a:rPr>
            <a:t>general vigente en el AMG, y le concederá un plazo de hasta cinco días hábiles para el cumplimiento.</a:t>
          </a:r>
        </a:p>
        <a:p>
          <a:pPr lvl="0" algn="just" defTabSz="889000">
            <a:lnSpc>
              <a:spcPct val="90000"/>
            </a:lnSpc>
            <a:spcBef>
              <a:spcPct val="0"/>
            </a:spcBef>
            <a:spcAft>
              <a:spcPct val="35000"/>
            </a:spcAft>
          </a:pPr>
          <a:r>
            <a:rPr lang="es-ES" sz="2000" kern="1200" dirty="0" smtClean="0">
              <a:latin typeface="Garamond"/>
              <a:cs typeface="Garamond"/>
            </a:rPr>
            <a:t>Una vez impuesta la multa se remitirá a la autoridad fiscal estatal para su ejecución.</a:t>
          </a:r>
          <a:endParaRPr lang="es-ES" sz="1400" kern="1200" dirty="0"/>
        </a:p>
      </dsp:txBody>
      <dsp:txXfrm>
        <a:off x="70436" y="-131652"/>
        <a:ext cx="4724974" cy="2263985"/>
      </dsp:txXfrm>
    </dsp:sp>
    <dsp:sp modelId="{0FF51AE5-2C9F-3444-ABAD-068FBFF76050}">
      <dsp:nvSpPr>
        <dsp:cNvPr id="0" name=""/>
        <dsp:cNvSpPr/>
      </dsp:nvSpPr>
      <dsp:spPr>
        <a:xfrm>
          <a:off x="1234439" y="2283906"/>
          <a:ext cx="6995160" cy="27713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Garamond"/>
              <a:cs typeface="Garamond"/>
            </a:rPr>
            <a:t>4. Si el sujeto obligado incumple de nuevo, el ITEI le impondrá </a:t>
          </a:r>
          <a:r>
            <a:rPr lang="es-ES" sz="2000" b="1" u="sng" kern="1200" dirty="0" smtClean="0">
              <a:solidFill>
                <a:srgbClr val="FF0000"/>
              </a:solidFill>
              <a:latin typeface="Garamond"/>
              <a:cs typeface="Garamond"/>
            </a:rPr>
            <a:t>arresto administrativo de hasta 36 horas</a:t>
          </a:r>
          <a:r>
            <a:rPr lang="es-ES" sz="2000" kern="1200" dirty="0" smtClean="0">
              <a:latin typeface="Garamond"/>
              <a:cs typeface="Garamond"/>
            </a:rPr>
            <a:t>, dentro de los tres días hábiles siguientes, y presentará la denuncia penal correspondiente. Para la ejecución del arresto se remitirá la resolución a la autoridad municipal competente, y presentará la denuncia penal correspondiente.</a:t>
          </a:r>
          <a:endParaRPr lang="es-ES" sz="2000" kern="1200" dirty="0">
            <a:latin typeface="Garamond"/>
            <a:cs typeface="Garamond"/>
          </a:endParaRPr>
        </a:p>
      </dsp:txBody>
      <dsp:txXfrm>
        <a:off x="1315608" y="2365075"/>
        <a:ext cx="4178839" cy="2608979"/>
      </dsp:txXfrm>
    </dsp:sp>
    <dsp:sp modelId="{F85D6B3B-3179-834C-9FE3-A124E349BA2D}">
      <dsp:nvSpPr>
        <dsp:cNvPr id="0" name=""/>
        <dsp:cNvSpPr/>
      </dsp:nvSpPr>
      <dsp:spPr>
        <a:xfrm>
          <a:off x="5575617" y="1625181"/>
          <a:ext cx="1419542" cy="141954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895014" y="1625181"/>
        <a:ext cx="780748" cy="10682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D2F1-CF60-944F-BA1B-562C590824C4}">
      <dsp:nvSpPr>
        <dsp:cNvPr id="0" name=""/>
        <dsp:cNvSpPr/>
      </dsp:nvSpPr>
      <dsp:spPr>
        <a:xfrm rot="5400000">
          <a:off x="4672490" y="-135986"/>
          <a:ext cx="1206930" cy="1478904"/>
        </a:xfrm>
        <a:prstGeom prst="hexagon">
          <a:avLst>
            <a:gd name="adj" fmla="val 25000"/>
            <a:gd name="vf" fmla="val 11547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Garamond"/>
              <a:cs typeface="Garamond"/>
            </a:rPr>
            <a:t>Por escrito</a:t>
          </a:r>
          <a:endParaRPr lang="es-ES" sz="2400" kern="1200" dirty="0">
            <a:latin typeface="Garamond"/>
            <a:cs typeface="Garamond"/>
          </a:endParaRPr>
        </a:p>
      </dsp:txBody>
      <dsp:txXfrm rot="-5400000">
        <a:off x="4782987" y="201156"/>
        <a:ext cx="985936" cy="804620"/>
      </dsp:txXfrm>
    </dsp:sp>
    <dsp:sp modelId="{BCA86A01-9CC8-F84A-93D4-BBF89092A8C9}">
      <dsp:nvSpPr>
        <dsp:cNvPr id="0" name=""/>
        <dsp:cNvSpPr/>
      </dsp:nvSpPr>
      <dsp:spPr>
        <a:xfrm>
          <a:off x="4929996" y="244723"/>
          <a:ext cx="1346934" cy="724158"/>
        </a:xfrm>
        <a:prstGeom prst="rect">
          <a:avLst/>
        </a:prstGeom>
        <a:noFill/>
        <a:ln>
          <a:noFill/>
        </a:ln>
        <a:effectLst/>
      </dsp:spPr>
      <dsp:style>
        <a:lnRef idx="0">
          <a:scrgbClr r="0" g="0" b="0"/>
        </a:lnRef>
        <a:fillRef idx="0">
          <a:scrgbClr r="0" g="0" b="0"/>
        </a:fillRef>
        <a:effectRef idx="0">
          <a:scrgbClr r="0" g="0" b="0"/>
        </a:effectRef>
        <a:fontRef idx="minor"/>
      </dsp:style>
    </dsp:sp>
    <dsp:sp modelId="{C60FB855-D80C-2D47-8CCC-0F4D6DA1169B}">
      <dsp:nvSpPr>
        <dsp:cNvPr id="0" name=""/>
        <dsp:cNvSpPr/>
      </dsp:nvSpPr>
      <dsp:spPr>
        <a:xfrm rot="5400000">
          <a:off x="2225804" y="78456"/>
          <a:ext cx="1206930" cy="1050029"/>
        </a:xfrm>
        <a:prstGeom prst="hexagon">
          <a:avLst>
            <a:gd name="adj" fmla="val 25000"/>
            <a:gd name="vf" fmla="val 115470"/>
          </a:avLst>
        </a:prstGeom>
        <a:gradFill rotWithShape="0">
          <a:gsLst>
            <a:gs pos="0">
              <a:schemeClr val="accent5">
                <a:shade val="50000"/>
                <a:hueOff val="84324"/>
                <a:satOff val="-1865"/>
                <a:lumOff val="13996"/>
                <a:alphaOff val="0"/>
                <a:shade val="51000"/>
                <a:satMod val="130000"/>
              </a:schemeClr>
            </a:gs>
            <a:gs pos="80000">
              <a:schemeClr val="accent5">
                <a:shade val="50000"/>
                <a:hueOff val="84324"/>
                <a:satOff val="-1865"/>
                <a:lumOff val="13996"/>
                <a:alphaOff val="0"/>
                <a:shade val="93000"/>
                <a:satMod val="130000"/>
              </a:schemeClr>
            </a:gs>
            <a:gs pos="100000">
              <a:schemeClr val="accent5">
                <a:shade val="50000"/>
                <a:hueOff val="84324"/>
                <a:satOff val="-1865"/>
                <a:lumOff val="139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467884" y="188086"/>
        <a:ext cx="722769" cy="830770"/>
      </dsp:txXfrm>
    </dsp:sp>
    <dsp:sp modelId="{41AC1A90-190B-E047-9207-1C3924152B46}">
      <dsp:nvSpPr>
        <dsp:cNvPr id="0" name=""/>
        <dsp:cNvSpPr/>
      </dsp:nvSpPr>
      <dsp:spPr>
        <a:xfrm rot="5400000">
          <a:off x="2847986" y="484050"/>
          <a:ext cx="1911887" cy="2999347"/>
        </a:xfrm>
        <a:prstGeom prst="hexagon">
          <a:avLst>
            <a:gd name="adj" fmla="val 25000"/>
            <a:gd name="vf" fmla="val 115470"/>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Garamond"/>
              <a:cs typeface="Garamond"/>
            </a:rPr>
            <a:t>Personalmente ante el ITEI, quien proveerá una solicitud a llenar.</a:t>
          </a:r>
          <a:endParaRPr lang="es-ES" sz="1800" kern="1200" dirty="0">
            <a:latin typeface="Garamond"/>
            <a:cs typeface="Garamond"/>
          </a:endParaRPr>
        </a:p>
      </dsp:txBody>
      <dsp:txXfrm rot="-5400000">
        <a:off x="2804147" y="1346428"/>
        <a:ext cx="1999565" cy="1274591"/>
      </dsp:txXfrm>
    </dsp:sp>
    <dsp:sp modelId="{51CBD6E5-4E8A-054E-B87D-F1D67972B221}">
      <dsp:nvSpPr>
        <dsp:cNvPr id="0" name=""/>
        <dsp:cNvSpPr/>
      </dsp:nvSpPr>
      <dsp:spPr>
        <a:xfrm>
          <a:off x="1931980" y="1621644"/>
          <a:ext cx="1303485" cy="724158"/>
        </a:xfrm>
        <a:prstGeom prst="rect">
          <a:avLst/>
        </a:prstGeom>
        <a:noFill/>
        <a:ln>
          <a:noFill/>
        </a:ln>
        <a:effectLst/>
      </dsp:spPr>
      <dsp:style>
        <a:lnRef idx="0">
          <a:scrgbClr r="0" g="0" b="0"/>
        </a:lnRef>
        <a:fillRef idx="0">
          <a:scrgbClr r="0" g="0" b="0"/>
        </a:fillRef>
        <a:effectRef idx="0">
          <a:scrgbClr r="0" g="0" b="0"/>
        </a:effectRef>
        <a:fontRef idx="minor"/>
      </dsp:style>
    </dsp:sp>
    <dsp:sp modelId="{5B6A08DD-D46C-DD48-A97C-37B0A2AF9C80}">
      <dsp:nvSpPr>
        <dsp:cNvPr id="0" name=""/>
        <dsp:cNvSpPr/>
      </dsp:nvSpPr>
      <dsp:spPr>
        <a:xfrm rot="5400000">
          <a:off x="5394155" y="1446603"/>
          <a:ext cx="1206930" cy="1050029"/>
        </a:xfrm>
        <a:prstGeom prst="hexagon">
          <a:avLst>
            <a:gd name="adj" fmla="val 25000"/>
            <a:gd name="vf" fmla="val 115470"/>
          </a:avLst>
        </a:prstGeom>
        <a:gradFill rotWithShape="0">
          <a:gsLst>
            <a:gs pos="0">
              <a:schemeClr val="accent5">
                <a:shade val="50000"/>
                <a:hueOff val="252972"/>
                <a:satOff val="-5595"/>
                <a:lumOff val="41987"/>
                <a:alphaOff val="0"/>
                <a:shade val="51000"/>
                <a:satMod val="130000"/>
              </a:schemeClr>
            </a:gs>
            <a:gs pos="80000">
              <a:schemeClr val="accent5">
                <a:shade val="50000"/>
                <a:hueOff val="252972"/>
                <a:satOff val="-5595"/>
                <a:lumOff val="41987"/>
                <a:alphaOff val="0"/>
                <a:shade val="93000"/>
                <a:satMod val="130000"/>
              </a:schemeClr>
            </a:gs>
            <a:gs pos="100000">
              <a:schemeClr val="accent5">
                <a:shade val="50000"/>
                <a:hueOff val="252972"/>
                <a:satOff val="-5595"/>
                <a:lumOff val="419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5636235" y="1556233"/>
        <a:ext cx="722769" cy="830770"/>
      </dsp:txXfrm>
    </dsp:sp>
    <dsp:sp modelId="{AB3E46F4-C8FF-1341-8446-56AD4F3D120A}">
      <dsp:nvSpPr>
        <dsp:cNvPr id="0" name=""/>
        <dsp:cNvSpPr/>
      </dsp:nvSpPr>
      <dsp:spPr>
        <a:xfrm rot="5400000">
          <a:off x="4265191" y="1735686"/>
          <a:ext cx="1775986" cy="3825647"/>
        </a:xfrm>
        <a:prstGeom prst="hexagon">
          <a:avLst>
            <a:gd name="adj" fmla="val 25000"/>
            <a:gd name="vf" fmla="val 115470"/>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Garamond"/>
              <a:cs typeface="Garamond"/>
            </a:rPr>
            <a:t>En forma electrónica, mediante un sistema de recepción de recursos, que genere un comprobante respectivo.</a:t>
          </a:r>
          <a:endParaRPr lang="es-ES" sz="1800" b="1" kern="1200" dirty="0">
            <a:latin typeface="Garamond"/>
            <a:cs typeface="Garamond"/>
          </a:endParaRPr>
        </a:p>
      </dsp:txBody>
      <dsp:txXfrm rot="-5400000">
        <a:off x="3877969" y="3056514"/>
        <a:ext cx="2550431" cy="1183990"/>
      </dsp:txXfrm>
    </dsp:sp>
    <dsp:sp modelId="{350E9BF6-5DB5-A54A-AD15-44F1A0D89B15}">
      <dsp:nvSpPr>
        <dsp:cNvPr id="0" name=""/>
        <dsp:cNvSpPr/>
      </dsp:nvSpPr>
      <dsp:spPr>
        <a:xfrm>
          <a:off x="4925491" y="3283093"/>
          <a:ext cx="1346934" cy="724158"/>
        </a:xfrm>
        <a:prstGeom prst="rect">
          <a:avLst/>
        </a:prstGeom>
        <a:noFill/>
        <a:ln>
          <a:noFill/>
        </a:ln>
        <a:effectLst/>
      </dsp:spPr>
      <dsp:style>
        <a:lnRef idx="0">
          <a:scrgbClr r="0" g="0" b="0"/>
        </a:lnRef>
        <a:fillRef idx="0">
          <a:scrgbClr r="0" g="0" b="0"/>
        </a:fillRef>
        <a:effectRef idx="0">
          <a:scrgbClr r="0" g="0" b="0"/>
        </a:effectRef>
        <a:fontRef idx="minor"/>
      </dsp:style>
    </dsp:sp>
    <dsp:sp modelId="{8211DA64-87E6-5449-9D27-B47CD6661891}">
      <dsp:nvSpPr>
        <dsp:cNvPr id="0" name=""/>
        <dsp:cNvSpPr/>
      </dsp:nvSpPr>
      <dsp:spPr>
        <a:xfrm rot="5400000">
          <a:off x="1607829" y="2886761"/>
          <a:ext cx="1206930" cy="1050029"/>
        </a:xfrm>
        <a:prstGeom prst="hexagon">
          <a:avLst>
            <a:gd name="adj" fmla="val 25000"/>
            <a:gd name="vf" fmla="val 115470"/>
          </a:avLst>
        </a:prstGeom>
        <a:gradFill rotWithShape="0">
          <a:gsLst>
            <a:gs pos="0">
              <a:schemeClr val="accent5">
                <a:shade val="50000"/>
                <a:hueOff val="84324"/>
                <a:satOff val="-1865"/>
                <a:lumOff val="13996"/>
                <a:alphaOff val="0"/>
                <a:shade val="51000"/>
                <a:satMod val="130000"/>
              </a:schemeClr>
            </a:gs>
            <a:gs pos="80000">
              <a:schemeClr val="accent5">
                <a:shade val="50000"/>
                <a:hueOff val="84324"/>
                <a:satOff val="-1865"/>
                <a:lumOff val="13996"/>
                <a:alphaOff val="0"/>
                <a:shade val="93000"/>
                <a:satMod val="130000"/>
              </a:schemeClr>
            </a:gs>
            <a:gs pos="100000">
              <a:schemeClr val="accent5">
                <a:shade val="50000"/>
                <a:hueOff val="84324"/>
                <a:satOff val="-1865"/>
                <a:lumOff val="139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849909" y="2996391"/>
        <a:ext cx="722769" cy="8307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F3D79-45B2-3B46-83E7-D6BD154F81B1}">
      <dsp:nvSpPr>
        <dsp:cNvPr id="0" name=""/>
        <dsp:cNvSpPr/>
      </dsp:nvSpPr>
      <dsp:spPr>
        <a:xfrm>
          <a:off x="460905"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latin typeface="Garamond"/>
              <a:cs typeface="Garamond"/>
            </a:rPr>
            <a:t>Nombre o seudónimo de quien la presenta</a:t>
          </a:r>
          <a:endParaRPr lang="es-ES" sz="2600" kern="1200" dirty="0">
            <a:latin typeface="Garamond"/>
            <a:cs typeface="Garamond"/>
          </a:endParaRPr>
        </a:p>
      </dsp:txBody>
      <dsp:txXfrm>
        <a:off x="460905" y="1047"/>
        <a:ext cx="3479899" cy="2087939"/>
      </dsp:txXfrm>
    </dsp:sp>
    <dsp:sp modelId="{4A10C745-1217-034A-9089-1292D4D5ED2B}">
      <dsp:nvSpPr>
        <dsp:cNvPr id="0" name=""/>
        <dsp:cNvSpPr/>
      </dsp:nvSpPr>
      <dsp:spPr>
        <a:xfrm>
          <a:off x="4288794" y="1047"/>
          <a:ext cx="3479899" cy="2087939"/>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latin typeface="Garamond"/>
              <a:cs typeface="Garamond"/>
            </a:rPr>
            <a:t>Sujeto obligado que incumple con la publicación de información fundamental</a:t>
          </a:r>
          <a:endParaRPr lang="es-ES" sz="2600" kern="1200" dirty="0">
            <a:latin typeface="Garamond"/>
            <a:cs typeface="Garamond"/>
          </a:endParaRPr>
        </a:p>
      </dsp:txBody>
      <dsp:txXfrm>
        <a:off x="4288794" y="1047"/>
        <a:ext cx="3479899" cy="2087939"/>
      </dsp:txXfrm>
    </dsp:sp>
    <dsp:sp modelId="{9676390E-4170-A347-940A-DCE76602AE2F}">
      <dsp:nvSpPr>
        <dsp:cNvPr id="0" name=""/>
        <dsp:cNvSpPr/>
      </dsp:nvSpPr>
      <dsp:spPr>
        <a:xfrm>
          <a:off x="460905" y="2436976"/>
          <a:ext cx="3479899" cy="2087939"/>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latin typeface="Garamond"/>
              <a:cs typeface="Garamond"/>
            </a:rPr>
            <a:t>Datos precisos de los apartados y medios consultados de publicación, en los que es omiso el sujeto obligado</a:t>
          </a:r>
          <a:endParaRPr lang="es-ES" sz="2600" kern="1200" dirty="0">
            <a:latin typeface="Garamond"/>
            <a:cs typeface="Garamond"/>
          </a:endParaRPr>
        </a:p>
      </dsp:txBody>
      <dsp:txXfrm>
        <a:off x="460905" y="2436976"/>
        <a:ext cx="3479899" cy="2087939"/>
      </dsp:txXfrm>
    </dsp:sp>
    <dsp:sp modelId="{5554068B-0CD2-464D-BEE4-A8CBC4413FF3}">
      <dsp:nvSpPr>
        <dsp:cNvPr id="0" name=""/>
        <dsp:cNvSpPr/>
      </dsp:nvSpPr>
      <dsp:spPr>
        <a:xfrm>
          <a:off x="4288794" y="2436976"/>
          <a:ext cx="3479899" cy="2087939"/>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latin typeface="Garamond"/>
              <a:cs typeface="Garamond"/>
            </a:rPr>
            <a:t>Lugar y fecha de presentación</a:t>
          </a:r>
          <a:endParaRPr lang="es-ES" sz="2600" kern="1200" dirty="0">
            <a:latin typeface="Garamond"/>
            <a:cs typeface="Garamond"/>
          </a:endParaRPr>
        </a:p>
      </dsp:txBody>
      <dsp:txXfrm>
        <a:off x="4288794" y="2436976"/>
        <a:ext cx="3479899" cy="2087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954C8-4EBA-ED4F-8616-9CA77A19A08B}">
      <dsp:nvSpPr>
        <dsp:cNvPr id="0" name=""/>
        <dsp:cNvSpPr/>
      </dsp:nvSpPr>
      <dsp:spPr>
        <a:xfrm>
          <a:off x="0" y="0"/>
          <a:ext cx="3832399" cy="4525963"/>
        </a:xfrm>
        <a:prstGeom prst="roundRect">
          <a:avLst>
            <a:gd name="adj" fmla="val 5000"/>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50876" rIns="195580" bIns="0" numCol="1" spcCol="1270" anchor="t" anchorCtr="0">
          <a:noAutofit/>
        </a:bodyPr>
        <a:lstStyle/>
        <a:p>
          <a:pPr lvl="0" algn="r" defTabSz="1955800">
            <a:lnSpc>
              <a:spcPct val="90000"/>
            </a:lnSpc>
            <a:spcBef>
              <a:spcPct val="0"/>
            </a:spcBef>
            <a:spcAft>
              <a:spcPct val="35000"/>
            </a:spcAft>
          </a:pPr>
          <a:endParaRPr lang="es-ES" sz="4400" kern="1200" dirty="0"/>
        </a:p>
      </dsp:txBody>
      <dsp:txXfrm rot="16200000">
        <a:off x="-1472404" y="1472404"/>
        <a:ext cx="3711289" cy="766479"/>
      </dsp:txXfrm>
    </dsp:sp>
    <dsp:sp modelId="{31D1E9F1-A37D-4B4D-A4B8-03A5BC734ED4}">
      <dsp:nvSpPr>
        <dsp:cNvPr id="0" name=""/>
        <dsp:cNvSpPr/>
      </dsp:nvSpPr>
      <dsp:spPr>
        <a:xfrm>
          <a:off x="795693" y="0"/>
          <a:ext cx="2855137" cy="452596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0" bIns="0" numCol="1" spcCol="1270" anchor="t" anchorCtr="0">
          <a:noAutofit/>
        </a:bodyPr>
        <a:lstStyle/>
        <a:p>
          <a:pPr lvl="0" algn="l" defTabSz="1377950">
            <a:lnSpc>
              <a:spcPct val="90000"/>
            </a:lnSpc>
            <a:spcBef>
              <a:spcPct val="0"/>
            </a:spcBef>
            <a:spcAft>
              <a:spcPct val="35000"/>
            </a:spcAft>
          </a:pPr>
          <a:endParaRPr lang="es-ES" sz="3100" kern="1200" dirty="0" smtClean="0">
            <a:latin typeface="Garamond"/>
            <a:cs typeface="Garamond"/>
          </a:endParaRPr>
        </a:p>
        <a:p>
          <a:pPr lvl="0" algn="just" defTabSz="1377950">
            <a:lnSpc>
              <a:spcPct val="90000"/>
            </a:lnSpc>
            <a:spcBef>
              <a:spcPct val="0"/>
            </a:spcBef>
            <a:spcAft>
              <a:spcPct val="35000"/>
            </a:spcAft>
          </a:pPr>
          <a:r>
            <a:rPr lang="es-ES" sz="3100" kern="1200" dirty="0" smtClean="0">
              <a:latin typeface="Garamond"/>
              <a:cs typeface="Garamond"/>
            </a:rPr>
            <a:t>El ITEI debe notificar al sujeto obligado el recurso de transparencia, dentro de los dos días hábiles siguientes a su admisión.</a:t>
          </a:r>
          <a:endParaRPr lang="es-ES" sz="3100" kern="1200" dirty="0">
            <a:latin typeface="Garamond"/>
            <a:cs typeface="Garamond"/>
          </a:endParaRPr>
        </a:p>
      </dsp:txBody>
      <dsp:txXfrm>
        <a:off x="795693" y="0"/>
        <a:ext cx="2855137" cy="4525963"/>
      </dsp:txXfrm>
    </dsp:sp>
    <dsp:sp modelId="{717E5AD1-28B1-F942-8DEB-F2D68D5816D3}">
      <dsp:nvSpPr>
        <dsp:cNvPr id="0" name=""/>
        <dsp:cNvSpPr/>
      </dsp:nvSpPr>
      <dsp:spPr>
        <a:xfrm>
          <a:off x="3987443" y="0"/>
          <a:ext cx="4235350" cy="4525963"/>
        </a:xfrm>
        <a:prstGeom prst="roundRect">
          <a:avLst>
            <a:gd name="adj" fmla="val 5000"/>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endParaRPr lang="es-ES" sz="4800" kern="1200" dirty="0"/>
        </a:p>
      </dsp:txBody>
      <dsp:txXfrm rot="16200000">
        <a:off x="2555333" y="1432109"/>
        <a:ext cx="3711289" cy="847070"/>
      </dsp:txXfrm>
    </dsp:sp>
    <dsp:sp modelId="{5A0043C0-77A7-2643-8B8A-6B14E6EF2878}">
      <dsp:nvSpPr>
        <dsp:cNvPr id="0" name=""/>
        <dsp:cNvSpPr/>
      </dsp:nvSpPr>
      <dsp:spPr>
        <a:xfrm rot="5400000">
          <a:off x="3675899" y="3564083"/>
          <a:ext cx="665440" cy="635302"/>
        </a:xfrm>
        <a:prstGeom prst="flowChartExtract">
          <a:avLst/>
        </a:prstGeom>
        <a:solidFill>
          <a:schemeClr val="lt1">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63230A-6E4B-6949-8C4F-B9046EEB56F6}">
      <dsp:nvSpPr>
        <dsp:cNvPr id="0" name=""/>
        <dsp:cNvSpPr/>
      </dsp:nvSpPr>
      <dsp:spPr>
        <a:xfrm>
          <a:off x="4834513" y="0"/>
          <a:ext cx="3155336" cy="452596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0" bIns="0" numCol="1" spcCol="1270" anchor="t" anchorCtr="0">
          <a:noAutofit/>
        </a:bodyPr>
        <a:lstStyle/>
        <a:p>
          <a:pPr lvl="0" algn="just" defTabSz="1377950">
            <a:lnSpc>
              <a:spcPct val="90000"/>
            </a:lnSpc>
            <a:spcBef>
              <a:spcPct val="0"/>
            </a:spcBef>
            <a:spcAft>
              <a:spcPct val="35000"/>
            </a:spcAft>
          </a:pPr>
          <a:r>
            <a:rPr lang="es-ES" sz="3100" kern="1200" dirty="0" smtClean="0">
              <a:latin typeface="Garamond"/>
              <a:cs typeface="Garamond"/>
            </a:rPr>
            <a:t>El sujeto obligado debe enviar al ITEI un informe en contestación del recurso de transparencia, dentro de los cinco días hábiles siguientes a la notificación anterior.</a:t>
          </a:r>
          <a:endParaRPr lang="es-ES" sz="3100" kern="1200" dirty="0">
            <a:latin typeface="Garamond"/>
            <a:cs typeface="Garamond"/>
          </a:endParaRPr>
        </a:p>
      </dsp:txBody>
      <dsp:txXfrm>
        <a:off x="4834513" y="0"/>
        <a:ext cx="3155336" cy="45259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CB68B-2B42-7243-B303-15D16A831909}">
      <dsp:nvSpPr>
        <dsp:cNvPr id="0" name=""/>
        <dsp:cNvSpPr/>
      </dsp:nvSpPr>
      <dsp:spPr>
        <a:xfrm>
          <a:off x="0" y="52289"/>
          <a:ext cx="8229600" cy="2171812"/>
        </a:xfrm>
        <a:prstGeom prst="round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latin typeface="Garamond"/>
              <a:cs typeface="Garamond"/>
            </a:rPr>
            <a:t>El sujeto obligado debe cumplir lo que haya ordenado el ITEI dentro del plazo que se le marque, que no podrán ser más de 30 días hábiles.</a:t>
          </a:r>
          <a:endParaRPr lang="es-ES" sz="2700" kern="1200" dirty="0">
            <a:latin typeface="Garamond"/>
            <a:cs typeface="Garamond"/>
          </a:endParaRPr>
        </a:p>
      </dsp:txBody>
      <dsp:txXfrm>
        <a:off x="106019" y="158308"/>
        <a:ext cx="8017562" cy="1959774"/>
      </dsp:txXfrm>
    </dsp:sp>
    <dsp:sp modelId="{2526C284-788D-BB41-B481-F5E7E659E0D4}">
      <dsp:nvSpPr>
        <dsp:cNvPr id="0" name=""/>
        <dsp:cNvSpPr/>
      </dsp:nvSpPr>
      <dsp:spPr>
        <a:xfrm>
          <a:off x="0" y="2301861"/>
          <a:ext cx="8229600" cy="2171812"/>
        </a:xfrm>
        <a:prstGeom prst="roundRect">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kern="1200" dirty="0" smtClean="0">
              <a:latin typeface="Garamond"/>
              <a:cs typeface="Garamond"/>
            </a:rPr>
            <a:t>Si el sujeto obligado </a:t>
          </a:r>
          <a:r>
            <a:rPr lang="es-ES" sz="2700" u="sng" kern="1200" dirty="0" smtClean="0">
              <a:latin typeface="Garamond"/>
              <a:cs typeface="Garamond"/>
            </a:rPr>
            <a:t>incumple</a:t>
          </a:r>
          <a:r>
            <a:rPr lang="es-ES" sz="2700" kern="1200" dirty="0" smtClean="0">
              <a:latin typeface="Garamond"/>
              <a:cs typeface="Garamond"/>
            </a:rPr>
            <a:t> con la resolución en el plazo anterior, el ITEI le </a:t>
          </a:r>
          <a:r>
            <a:rPr lang="es-ES" sz="2700" u="sng" kern="1200" dirty="0" smtClean="0">
              <a:latin typeface="Garamond"/>
              <a:cs typeface="Garamond"/>
            </a:rPr>
            <a:t>impondrá </a:t>
          </a:r>
          <a:r>
            <a:rPr lang="es-ES" sz="2700" b="1" u="sng" kern="1200" dirty="0" smtClean="0">
              <a:solidFill>
                <a:srgbClr val="FF0000"/>
              </a:solidFill>
              <a:latin typeface="Garamond"/>
              <a:cs typeface="Garamond"/>
            </a:rPr>
            <a:t>una amonestación pública con copia al expediente laboral del responsable</a:t>
          </a:r>
          <a:r>
            <a:rPr lang="es-ES" sz="2700" kern="1200" dirty="0" smtClean="0">
              <a:latin typeface="Garamond"/>
              <a:cs typeface="Garamond"/>
            </a:rPr>
            <a:t>, y le concederá un plazo de </a:t>
          </a:r>
          <a:r>
            <a:rPr lang="es-ES" sz="2700" u="sng" kern="1200" dirty="0" smtClean="0">
              <a:latin typeface="Garamond"/>
              <a:cs typeface="Garamond"/>
            </a:rPr>
            <a:t>hasta diez días </a:t>
          </a:r>
          <a:r>
            <a:rPr lang="es-ES" sz="2700" kern="1200" dirty="0" smtClean="0">
              <a:latin typeface="Garamond"/>
              <a:cs typeface="Garamond"/>
            </a:rPr>
            <a:t>hábiles para el cumplimiento.</a:t>
          </a:r>
          <a:endParaRPr lang="es-ES" sz="2700" kern="1200" dirty="0">
            <a:latin typeface="Garamond"/>
            <a:cs typeface="Garamond"/>
          </a:endParaRPr>
        </a:p>
      </dsp:txBody>
      <dsp:txXfrm>
        <a:off x="106019" y="2407880"/>
        <a:ext cx="8017562" cy="19597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31F6-C62D-B24E-8533-8F84284E1896}">
      <dsp:nvSpPr>
        <dsp:cNvPr id="0" name=""/>
        <dsp:cNvSpPr/>
      </dsp:nvSpPr>
      <dsp:spPr>
        <a:xfrm>
          <a:off x="0" y="9400"/>
          <a:ext cx="8229600" cy="2395575"/>
        </a:xfrm>
        <a:prstGeom prst="round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Garamond"/>
              <a:cs typeface="Garamond"/>
            </a:rPr>
            <a:t>Si el sujeto obligado </a:t>
          </a:r>
          <a:r>
            <a:rPr lang="es-ES" sz="2400" u="sng" kern="1200" dirty="0" smtClean="0">
              <a:latin typeface="Garamond"/>
              <a:cs typeface="Garamond"/>
            </a:rPr>
            <a:t>incumple</a:t>
          </a:r>
          <a:r>
            <a:rPr lang="es-ES" sz="2400" kern="1200" dirty="0" smtClean="0">
              <a:latin typeface="Garamond"/>
              <a:cs typeface="Garamond"/>
            </a:rPr>
            <a:t> de nuevo, el ITEI impondrá una </a:t>
          </a:r>
          <a:r>
            <a:rPr lang="es-ES" sz="2400" u="sng" kern="1200" dirty="0" smtClean="0">
              <a:latin typeface="Garamond"/>
              <a:cs typeface="Garamond"/>
            </a:rPr>
            <a:t>multa</a:t>
          </a:r>
          <a:r>
            <a:rPr lang="es-ES" sz="2400" kern="1200" dirty="0" smtClean="0">
              <a:latin typeface="Garamond"/>
              <a:cs typeface="Garamond"/>
            </a:rPr>
            <a:t> de </a:t>
          </a:r>
          <a:r>
            <a:rPr lang="es-ES" sz="2400" b="1" kern="1200" dirty="0" smtClean="0">
              <a:solidFill>
                <a:srgbClr val="FF0000"/>
              </a:solidFill>
              <a:latin typeface="Garamond"/>
              <a:cs typeface="Garamond"/>
            </a:rPr>
            <a:t>20 a 100 días de salario mínimo </a:t>
          </a:r>
          <a:r>
            <a:rPr lang="es-ES" sz="2400" kern="1200" dirty="0" smtClean="0">
              <a:latin typeface="Garamond"/>
              <a:cs typeface="Garamond"/>
            </a:rPr>
            <a:t>general vigente en el AMG, y le concederá un plazo de hasta cinco días hábiles para el cumplimiento.</a:t>
          </a:r>
        </a:p>
        <a:p>
          <a:pPr lvl="0" algn="l" defTabSz="1066800">
            <a:lnSpc>
              <a:spcPct val="90000"/>
            </a:lnSpc>
            <a:spcBef>
              <a:spcPct val="0"/>
            </a:spcBef>
            <a:spcAft>
              <a:spcPct val="35000"/>
            </a:spcAft>
          </a:pPr>
          <a:r>
            <a:rPr lang="es-ES" sz="2400" kern="1200" dirty="0" smtClean="0">
              <a:latin typeface="Garamond"/>
              <a:cs typeface="Garamond"/>
            </a:rPr>
            <a:t>Una vez impuesta la multa se remitirá a la autoridad fiscal estatal para su ejecución.</a:t>
          </a:r>
        </a:p>
      </dsp:txBody>
      <dsp:txXfrm>
        <a:off x="116942" y="126342"/>
        <a:ext cx="7995716" cy="2161691"/>
      </dsp:txXfrm>
    </dsp:sp>
    <dsp:sp modelId="{6758CA5D-4984-6747-9BD4-7EB5DCBD88F2}">
      <dsp:nvSpPr>
        <dsp:cNvPr id="0" name=""/>
        <dsp:cNvSpPr/>
      </dsp:nvSpPr>
      <dsp:spPr>
        <a:xfrm>
          <a:off x="0" y="2592176"/>
          <a:ext cx="8229600" cy="2395575"/>
        </a:xfrm>
        <a:prstGeom prst="roundRect">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Garamond"/>
              <a:cs typeface="Garamond"/>
            </a:rPr>
            <a:t>Si el sujeto obligado incumple de nuevo, el ITEI le impondrá </a:t>
          </a:r>
          <a:r>
            <a:rPr lang="es-ES" sz="2400" u="sng" kern="1200" dirty="0" smtClean="0">
              <a:latin typeface="Garamond"/>
              <a:cs typeface="Garamond"/>
            </a:rPr>
            <a:t>arresto administrativo de hasta 36 horas</a:t>
          </a:r>
          <a:r>
            <a:rPr lang="es-ES" sz="2400" kern="1200" dirty="0" smtClean="0">
              <a:latin typeface="Garamond"/>
              <a:cs typeface="Garamond"/>
            </a:rPr>
            <a:t>, dentro de los tres días hábiles siguientes, y presentará la denuncia penal correspondiente. Para la ejecución del arresto se remitirá la resolución a la autoridad municipal competente, y presentará la denuncia penal correspondiente.</a:t>
          </a:r>
          <a:endParaRPr kumimoji="0" lang="es-MX" sz="2400" b="0" i="0" u="none" strike="noStrike" kern="1200" cap="none" spc="0" normalizeH="0" baseline="0" noProof="0" dirty="0">
            <a:ln>
              <a:noFill/>
            </a:ln>
            <a:solidFill>
              <a:schemeClr val="tx1"/>
            </a:solidFill>
            <a:effectLst/>
            <a:uLnTx/>
            <a:uFillTx/>
            <a:latin typeface="Garamond"/>
            <a:cs typeface="Garamond"/>
          </a:endParaRPr>
        </a:p>
      </dsp:txBody>
      <dsp:txXfrm>
        <a:off x="116942" y="2709118"/>
        <a:ext cx="7995716" cy="21616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04908-390A-4048-AC40-8C2ED0547C04}">
      <dsp:nvSpPr>
        <dsp:cNvPr id="0" name=""/>
        <dsp:cNvSpPr/>
      </dsp:nvSpPr>
      <dsp:spPr>
        <a:xfrm>
          <a:off x="659" y="1020009"/>
          <a:ext cx="2837670" cy="3405204"/>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ES" sz="3200" kern="1200" dirty="0" smtClean="0"/>
            <a:t>1</a:t>
          </a:r>
          <a:endParaRPr lang="es-ES" sz="3200" kern="1200" dirty="0"/>
        </a:p>
      </dsp:txBody>
      <dsp:txXfrm rot="16200000">
        <a:off x="-1111707" y="2132376"/>
        <a:ext cx="2792267" cy="567534"/>
      </dsp:txXfrm>
    </dsp:sp>
    <dsp:sp modelId="{C4E016DC-0B93-F647-B62C-F9E6365ED9F7}">
      <dsp:nvSpPr>
        <dsp:cNvPr id="0" name=""/>
        <dsp:cNvSpPr/>
      </dsp:nvSpPr>
      <dsp:spPr>
        <a:xfrm>
          <a:off x="568193" y="1020009"/>
          <a:ext cx="2114064" cy="340520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just" defTabSz="844550">
            <a:lnSpc>
              <a:spcPct val="90000"/>
            </a:lnSpc>
            <a:spcBef>
              <a:spcPct val="0"/>
            </a:spcBef>
            <a:spcAft>
              <a:spcPct val="35000"/>
            </a:spcAft>
          </a:pPr>
          <a:r>
            <a:rPr kumimoji="0" lang="es-ES" sz="1900" b="0" u="none" strike="noStrike" kern="1200" cap="none" spc="0" normalizeH="0" noProof="0" dirty="0" smtClean="0">
              <a:ln>
                <a:noFill/>
              </a:ln>
              <a:solidFill>
                <a:schemeClr val="bg1"/>
              </a:solidFill>
              <a:effectLst/>
              <a:uLnTx/>
              <a:uFillTx/>
              <a:latin typeface="Garamond"/>
              <a:cs typeface="Garamond"/>
            </a:rPr>
            <a:t>Declarar </a:t>
          </a:r>
          <a:r>
            <a:rPr kumimoji="0" lang="es-ES" sz="1900" b="0" u="sng" strike="noStrike" kern="1200" cap="none" spc="0" normalizeH="0" noProof="0" dirty="0" smtClean="0">
              <a:ln>
                <a:noFill/>
              </a:ln>
              <a:solidFill>
                <a:schemeClr val="bg1"/>
              </a:solidFill>
              <a:effectLst/>
              <a:uLnTx/>
              <a:uFillTx/>
              <a:latin typeface="Garamond"/>
              <a:cs typeface="Garamond"/>
            </a:rPr>
            <a:t>fundado</a:t>
          </a:r>
          <a:r>
            <a:rPr kumimoji="0" lang="es-ES" sz="1900" b="0" u="none" strike="noStrike" kern="1200" cap="none" spc="0" normalizeH="0" noProof="0" dirty="0" smtClean="0">
              <a:ln>
                <a:noFill/>
              </a:ln>
              <a:solidFill>
                <a:schemeClr val="bg1"/>
              </a:solidFill>
              <a:effectLst/>
              <a:uLnTx/>
              <a:uFillTx/>
              <a:latin typeface="Garamond"/>
              <a:cs typeface="Garamond"/>
            </a:rPr>
            <a:t> el recurso de transparencia</a:t>
          </a:r>
          <a:r>
            <a:rPr lang="es-ES" sz="1900" kern="1200" dirty="0" smtClean="0">
              <a:solidFill>
                <a:schemeClr val="bg1"/>
              </a:solidFill>
              <a:latin typeface="Garamond"/>
              <a:cs typeface="Garamond"/>
            </a:rPr>
            <a:t>.  O sea que le asiste la razón al recurrente respecto de las violaciones a su derecho de acceso a la información derivada del acto u omisión del sujeto obligado, que manifiesta en su recurso.</a:t>
          </a:r>
          <a:endParaRPr lang="es-ES" sz="1900" kern="1200" dirty="0">
            <a:solidFill>
              <a:schemeClr val="bg1"/>
            </a:solidFill>
            <a:latin typeface="Garamond"/>
            <a:cs typeface="Garamond"/>
          </a:endParaRPr>
        </a:p>
      </dsp:txBody>
      <dsp:txXfrm>
        <a:off x="568193" y="1020009"/>
        <a:ext cx="2114064" cy="3405204"/>
      </dsp:txXfrm>
    </dsp:sp>
    <dsp:sp modelId="{7A249A1C-7926-DA4A-9032-734A0B1F2C07}">
      <dsp:nvSpPr>
        <dsp:cNvPr id="0" name=""/>
        <dsp:cNvSpPr/>
      </dsp:nvSpPr>
      <dsp:spPr>
        <a:xfrm>
          <a:off x="2937648" y="1020009"/>
          <a:ext cx="2837670" cy="3405204"/>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ES" sz="3200" kern="1200" dirty="0" smtClean="0"/>
            <a:t>2</a:t>
          </a:r>
          <a:endParaRPr lang="es-ES" sz="3200" kern="1200" dirty="0"/>
        </a:p>
      </dsp:txBody>
      <dsp:txXfrm rot="16200000">
        <a:off x="1825281" y="2132376"/>
        <a:ext cx="2792267" cy="567534"/>
      </dsp:txXfrm>
    </dsp:sp>
    <dsp:sp modelId="{379C6D96-D2D8-B04C-80F2-4BD976EC7818}">
      <dsp:nvSpPr>
        <dsp:cNvPr id="0" name=""/>
        <dsp:cNvSpPr/>
      </dsp:nvSpPr>
      <dsp:spPr>
        <a:xfrm rot="5400000">
          <a:off x="2701759" y="3724757"/>
          <a:ext cx="500155" cy="425650"/>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09B7A3-39EB-AE4A-8874-7AF8E8A99A66}">
      <dsp:nvSpPr>
        <dsp:cNvPr id="0" name=""/>
        <dsp:cNvSpPr/>
      </dsp:nvSpPr>
      <dsp:spPr>
        <a:xfrm>
          <a:off x="3505182" y="1020009"/>
          <a:ext cx="2114064" cy="340520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just" defTabSz="844550">
            <a:lnSpc>
              <a:spcPct val="90000"/>
            </a:lnSpc>
            <a:spcBef>
              <a:spcPct val="0"/>
            </a:spcBef>
            <a:spcAft>
              <a:spcPct val="35000"/>
            </a:spcAft>
          </a:pPr>
          <a:r>
            <a:rPr lang="es-ES" sz="1900" kern="1200" dirty="0" smtClean="0">
              <a:solidFill>
                <a:srgbClr val="FFFFFF"/>
              </a:solidFill>
              <a:latin typeface="Garamond"/>
              <a:cs typeface="Garamond"/>
            </a:rPr>
            <a:t>Ordenar al sujeto obligado publicar la información que le faltaba, en un plazo de 30 días hábiles.</a:t>
          </a:r>
          <a:endParaRPr lang="es-ES" sz="1900" kern="1200" dirty="0">
            <a:solidFill>
              <a:srgbClr val="FFFFFF"/>
            </a:solidFill>
            <a:latin typeface="Garamond"/>
            <a:cs typeface="Garamond"/>
          </a:endParaRPr>
        </a:p>
      </dsp:txBody>
      <dsp:txXfrm>
        <a:off x="3505182" y="1020009"/>
        <a:ext cx="2114064" cy="3405204"/>
      </dsp:txXfrm>
    </dsp:sp>
    <dsp:sp modelId="{4D9BFA99-0480-9D49-8CCC-479DBD1A78F0}">
      <dsp:nvSpPr>
        <dsp:cNvPr id="0" name=""/>
        <dsp:cNvSpPr/>
      </dsp:nvSpPr>
      <dsp:spPr>
        <a:xfrm>
          <a:off x="5874637" y="1020009"/>
          <a:ext cx="2837670" cy="3405204"/>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ES" sz="3200" kern="1200" dirty="0" smtClean="0"/>
            <a:t>3</a:t>
          </a:r>
          <a:endParaRPr lang="es-ES" sz="3200" kern="1200" dirty="0"/>
        </a:p>
      </dsp:txBody>
      <dsp:txXfrm rot="16200000">
        <a:off x="4762270" y="2132376"/>
        <a:ext cx="2792267" cy="567534"/>
      </dsp:txXfrm>
    </dsp:sp>
    <dsp:sp modelId="{80DC79E4-F95B-F447-96A9-FA708A33A209}">
      <dsp:nvSpPr>
        <dsp:cNvPr id="0" name=""/>
        <dsp:cNvSpPr/>
      </dsp:nvSpPr>
      <dsp:spPr>
        <a:xfrm rot="5400000">
          <a:off x="5638748" y="3724757"/>
          <a:ext cx="500155" cy="425650"/>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B30C77-D6CA-A046-8276-865C74D84864}">
      <dsp:nvSpPr>
        <dsp:cNvPr id="0" name=""/>
        <dsp:cNvSpPr/>
      </dsp:nvSpPr>
      <dsp:spPr>
        <a:xfrm>
          <a:off x="6442171" y="1020009"/>
          <a:ext cx="2114064" cy="340520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s-ES" sz="1800" kern="1200" dirty="0" smtClean="0">
              <a:latin typeface="Garamond"/>
              <a:cs typeface="Garamond"/>
            </a:rPr>
            <a:t>Instruir a la Secretaría Ejecutiva del ITEI para que iniciara un Procedimiento de Responsabilidad Administrativa contra los servidores públicos del municipio que resultaran responsables, para determinar si se habían realizado violaciones a la Ley de la materia.</a:t>
          </a:r>
          <a:endParaRPr lang="es-ES" sz="1800" kern="1200" dirty="0">
            <a:latin typeface="Garamond"/>
            <a:cs typeface="Garamond"/>
          </a:endParaRPr>
        </a:p>
      </dsp:txBody>
      <dsp:txXfrm>
        <a:off x="6442171" y="1020009"/>
        <a:ext cx="2114064" cy="34052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29D1-F948-F244-B215-6B1B5CE63C8D}">
      <dsp:nvSpPr>
        <dsp:cNvPr id="0" name=""/>
        <dsp:cNvSpPr/>
      </dsp:nvSpPr>
      <dsp:spPr>
        <a:xfrm>
          <a:off x="615668" y="0"/>
          <a:ext cx="6977575" cy="4392488"/>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0D6602-D136-A74E-90FA-5EF97E262B6D}">
      <dsp:nvSpPr>
        <dsp:cNvPr id="0" name=""/>
        <dsp:cNvSpPr/>
      </dsp:nvSpPr>
      <dsp:spPr>
        <a:xfrm>
          <a:off x="4008" y="1317746"/>
          <a:ext cx="2645450" cy="1756995"/>
        </a:xfrm>
        <a:prstGeom prst="round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Garamond"/>
              <a:cs typeface="Garamond"/>
            </a:rPr>
            <a:t>Remisión de la resolución del sujeto obligado al ITEI</a:t>
          </a:r>
          <a:endParaRPr lang="es-ES" sz="2400" kern="1200" dirty="0">
            <a:latin typeface="Garamond"/>
            <a:cs typeface="Garamond"/>
          </a:endParaRPr>
        </a:p>
      </dsp:txBody>
      <dsp:txXfrm>
        <a:off x="89777" y="1403515"/>
        <a:ext cx="2473912" cy="1585457"/>
      </dsp:txXfrm>
    </dsp:sp>
    <dsp:sp modelId="{01054EA0-386D-B041-8297-B283E6563C88}">
      <dsp:nvSpPr>
        <dsp:cNvPr id="0" name=""/>
        <dsp:cNvSpPr/>
      </dsp:nvSpPr>
      <dsp:spPr>
        <a:xfrm>
          <a:off x="2781730" y="1317746"/>
          <a:ext cx="2645450" cy="1756995"/>
        </a:xfrm>
        <a:prstGeom prst="roundRect">
          <a:avLst/>
        </a:prstGeom>
        <a:gradFill rotWithShape="0">
          <a:gsLst>
            <a:gs pos="0">
              <a:schemeClr val="accent5">
                <a:shade val="80000"/>
                <a:hueOff val="102612"/>
                <a:satOff val="-1119"/>
                <a:lumOff val="12789"/>
                <a:alphaOff val="0"/>
                <a:shade val="51000"/>
                <a:satMod val="130000"/>
              </a:schemeClr>
            </a:gs>
            <a:gs pos="80000">
              <a:schemeClr val="accent5">
                <a:shade val="80000"/>
                <a:hueOff val="102612"/>
                <a:satOff val="-1119"/>
                <a:lumOff val="12789"/>
                <a:alphaOff val="0"/>
                <a:shade val="93000"/>
                <a:satMod val="130000"/>
              </a:schemeClr>
            </a:gs>
            <a:gs pos="100000">
              <a:schemeClr val="accent5">
                <a:shade val="80000"/>
                <a:hueOff val="102612"/>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Garamond"/>
              <a:cs typeface="Garamond"/>
            </a:rPr>
            <a:t>Análisis de la procedencia de la solicitud de protección de información confidencial por el ITEI</a:t>
          </a:r>
          <a:endParaRPr lang="es-ES" sz="2000" kern="1200" dirty="0">
            <a:latin typeface="Garamond"/>
            <a:cs typeface="Garamond"/>
          </a:endParaRPr>
        </a:p>
      </dsp:txBody>
      <dsp:txXfrm>
        <a:off x="2867499" y="1403515"/>
        <a:ext cx="2473912" cy="1585457"/>
      </dsp:txXfrm>
    </dsp:sp>
    <dsp:sp modelId="{16C279F5-EDF9-3B48-B31E-0522BC03587D}">
      <dsp:nvSpPr>
        <dsp:cNvPr id="0" name=""/>
        <dsp:cNvSpPr/>
      </dsp:nvSpPr>
      <dsp:spPr>
        <a:xfrm>
          <a:off x="5559453" y="1317746"/>
          <a:ext cx="2645450" cy="1756995"/>
        </a:xfrm>
        <a:prstGeom prst="roundRect">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Garamond"/>
              <a:cs typeface="Garamond"/>
            </a:rPr>
            <a:t>Resolución del Instituto y notificación al sujeto obligado y al solicitante</a:t>
          </a:r>
          <a:endParaRPr lang="es-ES" sz="2200" kern="1200" dirty="0">
            <a:latin typeface="Garamond"/>
            <a:cs typeface="Garamond"/>
          </a:endParaRPr>
        </a:p>
      </dsp:txBody>
      <dsp:txXfrm>
        <a:off x="5645222" y="1403515"/>
        <a:ext cx="2473912" cy="15854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21494-F57C-8D46-8CC9-99E6F2C67440}">
      <dsp:nvSpPr>
        <dsp:cNvPr id="0" name=""/>
        <dsp:cNvSpPr/>
      </dsp:nvSpPr>
      <dsp:spPr>
        <a:xfrm>
          <a:off x="0" y="82821"/>
          <a:ext cx="8229600" cy="21340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MX" sz="3200" kern="1200" dirty="0" smtClean="0">
              <a:latin typeface="Garamond"/>
              <a:cs typeface="Garamond"/>
            </a:rPr>
            <a:t>El sujeto obligado debe remitir al ITEI copia del expediente correspondiente y notificar de ello al solicitante, cuando proceda el recurso de protección de datos personales.</a:t>
          </a:r>
          <a:endParaRPr lang="es-ES" sz="3200" kern="1200" dirty="0">
            <a:latin typeface="Garamond"/>
            <a:cs typeface="Garamond"/>
          </a:endParaRPr>
        </a:p>
      </dsp:txBody>
      <dsp:txXfrm>
        <a:off x="104177" y="186998"/>
        <a:ext cx="8021246" cy="1925726"/>
      </dsp:txXfrm>
    </dsp:sp>
    <dsp:sp modelId="{5745A78E-EE21-0140-B873-B68183D35230}">
      <dsp:nvSpPr>
        <dsp:cNvPr id="0" name=""/>
        <dsp:cNvSpPr/>
      </dsp:nvSpPr>
      <dsp:spPr>
        <a:xfrm>
          <a:off x="0" y="2309061"/>
          <a:ext cx="8229600" cy="213408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MX" sz="3200" kern="1200" dirty="0" smtClean="0">
              <a:latin typeface="Garamond"/>
              <a:cs typeface="Garamond"/>
            </a:rPr>
            <a:t>El solicitante que inició el procedimiento de protección de información confidencial puede denunciar ante el ITEI la omisión del sujeto obligado de remitir el asunto</a:t>
          </a:r>
          <a:endParaRPr lang="es-ES" sz="3200" kern="1200" dirty="0">
            <a:latin typeface="Garamond"/>
            <a:cs typeface="Garamond"/>
          </a:endParaRPr>
        </a:p>
      </dsp:txBody>
      <dsp:txXfrm>
        <a:off x="104177" y="2413238"/>
        <a:ext cx="8021246" cy="1925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C19A0-FB65-4A4A-A479-11016680DB48}">
      <dsp:nvSpPr>
        <dsp:cNvPr id="0" name=""/>
        <dsp:cNvSpPr/>
      </dsp:nvSpPr>
      <dsp:spPr>
        <a:xfrm>
          <a:off x="0" y="0"/>
          <a:ext cx="7797333" cy="13742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altLang="es-MX" sz="2400" b="1" kern="1200" dirty="0" smtClean="0">
              <a:solidFill>
                <a:srgbClr val="00A3B4"/>
              </a:solidFill>
              <a:latin typeface="Garamond" pitchFamily="18" charset="0"/>
              <a:cs typeface="Arial" panose="020B0604020202020204" pitchFamily="34" charset="0"/>
            </a:rPr>
            <a:t>Teléfono, fax, correo, telegrama, mensajería o por escrito.</a:t>
          </a:r>
          <a:endParaRPr lang="es-MX" sz="2400" kern="1200" dirty="0">
            <a:solidFill>
              <a:srgbClr val="00A3B4"/>
            </a:solidFill>
            <a:latin typeface="Garamond" pitchFamily="18" charset="0"/>
            <a:cs typeface="Arial" panose="020B0604020202020204" pitchFamily="34" charset="0"/>
          </a:endParaRPr>
        </a:p>
      </dsp:txBody>
      <dsp:txXfrm>
        <a:off x="1696886" y="0"/>
        <a:ext cx="6100446" cy="1374200"/>
      </dsp:txXfrm>
    </dsp:sp>
    <dsp:sp modelId="{A22DE671-935A-4D79-8FF5-7EFADC4CDFEF}">
      <dsp:nvSpPr>
        <dsp:cNvPr id="0" name=""/>
        <dsp:cNvSpPr/>
      </dsp:nvSpPr>
      <dsp:spPr>
        <a:xfrm>
          <a:off x="137420" y="137420"/>
          <a:ext cx="1559466" cy="1099360"/>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948C0-959B-40E3-9386-F768CC2B18A9}">
      <dsp:nvSpPr>
        <dsp:cNvPr id="0" name=""/>
        <dsp:cNvSpPr/>
      </dsp:nvSpPr>
      <dsp:spPr>
        <a:xfrm>
          <a:off x="0" y="1484205"/>
          <a:ext cx="7797333" cy="13742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altLang="es-MX" sz="2400" b="1" kern="1200" dirty="0" smtClean="0">
              <a:solidFill>
                <a:srgbClr val="00A3B4"/>
              </a:solidFill>
              <a:latin typeface="Garamond" pitchFamily="18" charset="0"/>
              <a:cs typeface="Arial" panose="020B0604020202020204" pitchFamily="34" charset="0"/>
            </a:rPr>
            <a:t>Compareciendo ante la Unidad, donde llenará una solicitud.</a:t>
          </a:r>
          <a:endParaRPr lang="es-MX" sz="2400" b="1" kern="1200" dirty="0">
            <a:solidFill>
              <a:srgbClr val="00A3B4"/>
            </a:solidFill>
            <a:latin typeface="Garamond" pitchFamily="18" charset="0"/>
            <a:cs typeface="Arial" panose="020B0604020202020204" pitchFamily="34" charset="0"/>
          </a:endParaRPr>
        </a:p>
      </dsp:txBody>
      <dsp:txXfrm>
        <a:off x="1696886" y="1484205"/>
        <a:ext cx="6100446" cy="1374200"/>
      </dsp:txXfrm>
    </dsp:sp>
    <dsp:sp modelId="{6E28020D-02AB-439A-8902-4ADAC0245859}">
      <dsp:nvSpPr>
        <dsp:cNvPr id="0" name=""/>
        <dsp:cNvSpPr/>
      </dsp:nvSpPr>
      <dsp:spPr>
        <a:xfrm>
          <a:off x="137420" y="1649041"/>
          <a:ext cx="1559466" cy="1099360"/>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98EBD-6484-474B-950D-039AA9E711E1}">
      <dsp:nvSpPr>
        <dsp:cNvPr id="0" name=""/>
        <dsp:cNvSpPr/>
      </dsp:nvSpPr>
      <dsp:spPr>
        <a:xfrm>
          <a:off x="0" y="3023242"/>
          <a:ext cx="7797333" cy="13742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altLang="es-MX" sz="2400" b="1" kern="1200" dirty="0" smtClean="0">
              <a:solidFill>
                <a:srgbClr val="00A3B4"/>
              </a:solidFill>
              <a:latin typeface="Garamond" pitchFamily="18" charset="0"/>
              <a:cs typeface="Arial" panose="020B0604020202020204" pitchFamily="34" charset="0"/>
            </a:rPr>
            <a:t>En forma electrónica, cuando el sujeto obligado cuente con sistema de recepción.</a:t>
          </a:r>
          <a:endParaRPr lang="es-MX" sz="2400" kern="1200" dirty="0">
            <a:solidFill>
              <a:srgbClr val="00A3B4"/>
            </a:solidFill>
            <a:latin typeface="Arial" panose="020B0604020202020204" pitchFamily="34" charset="0"/>
            <a:cs typeface="Arial" panose="020B0604020202020204" pitchFamily="34" charset="0"/>
          </a:endParaRPr>
        </a:p>
      </dsp:txBody>
      <dsp:txXfrm>
        <a:off x="1696886" y="3023242"/>
        <a:ext cx="6100446" cy="1374200"/>
      </dsp:txXfrm>
    </dsp:sp>
    <dsp:sp modelId="{8652BBEB-4D50-4007-B8F0-EAD37F8BC309}">
      <dsp:nvSpPr>
        <dsp:cNvPr id="0" name=""/>
        <dsp:cNvSpPr/>
      </dsp:nvSpPr>
      <dsp:spPr>
        <a:xfrm>
          <a:off x="137420" y="3160662"/>
          <a:ext cx="1559466" cy="109936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00A7D-B788-9141-BD74-1AEEFCD1B212}">
      <dsp:nvSpPr>
        <dsp:cNvPr id="0" name=""/>
        <dsp:cNvSpPr/>
      </dsp:nvSpPr>
      <dsp:spPr>
        <a:xfrm>
          <a:off x="5355222" y="1112029"/>
          <a:ext cx="2071949" cy="3394019"/>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0" rIns="194310" bIns="43180" numCol="1" spcCol="1270" anchor="ctr" anchorCtr="0">
          <a:noAutofit/>
        </a:bodyPr>
        <a:lstStyle/>
        <a:p>
          <a:pPr lvl="0" algn="r" defTabSz="1511300">
            <a:lnSpc>
              <a:spcPct val="90000"/>
            </a:lnSpc>
            <a:spcBef>
              <a:spcPct val="0"/>
            </a:spcBef>
            <a:spcAft>
              <a:spcPct val="35000"/>
            </a:spcAft>
          </a:pPr>
          <a:endParaRPr lang="es-ES" sz="3400" kern="1200" dirty="0"/>
        </a:p>
      </dsp:txBody>
      <dsp:txXfrm rot="16200000">
        <a:off x="5579347" y="2369984"/>
        <a:ext cx="3054617" cy="538706"/>
      </dsp:txXfrm>
    </dsp:sp>
    <dsp:sp modelId="{F165E1F6-C7E9-3848-8797-C440C617BBA2}">
      <dsp:nvSpPr>
        <dsp:cNvPr id="0" name=""/>
        <dsp:cNvSpPr/>
      </dsp:nvSpPr>
      <dsp:spPr>
        <a:xfrm>
          <a:off x="2890670" y="532675"/>
          <a:ext cx="2104505" cy="3964743"/>
        </a:xfrm>
        <a:prstGeom prst="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0" rIns="194310" bIns="43180" numCol="1" spcCol="1270" anchor="ctr" anchorCtr="0">
          <a:noAutofit/>
        </a:bodyPr>
        <a:lstStyle/>
        <a:p>
          <a:pPr lvl="0" algn="r" defTabSz="1511300">
            <a:lnSpc>
              <a:spcPct val="90000"/>
            </a:lnSpc>
            <a:spcBef>
              <a:spcPct val="0"/>
            </a:spcBef>
            <a:spcAft>
              <a:spcPct val="35000"/>
            </a:spcAft>
          </a:pPr>
          <a:endParaRPr lang="es-ES" sz="3400" kern="1200" dirty="0"/>
        </a:p>
      </dsp:txBody>
      <dsp:txXfrm rot="16200000">
        <a:off x="2885491" y="2043224"/>
        <a:ext cx="3568269" cy="547171"/>
      </dsp:txXfrm>
    </dsp:sp>
    <dsp:sp modelId="{08C2BD91-CE15-CD4D-8FD1-E0A17F15944A}">
      <dsp:nvSpPr>
        <dsp:cNvPr id="0" name=""/>
        <dsp:cNvSpPr/>
      </dsp:nvSpPr>
      <dsp:spPr>
        <a:xfrm>
          <a:off x="220123" y="21724"/>
          <a:ext cx="2300094" cy="4504238"/>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0" rIns="217170" bIns="48260" numCol="1" spcCol="1270" anchor="ctr" anchorCtr="0">
          <a:noAutofit/>
        </a:bodyPr>
        <a:lstStyle/>
        <a:p>
          <a:pPr lvl="0" algn="r" defTabSz="1689100">
            <a:lnSpc>
              <a:spcPct val="90000"/>
            </a:lnSpc>
            <a:spcBef>
              <a:spcPct val="0"/>
            </a:spcBef>
            <a:spcAft>
              <a:spcPct val="35000"/>
            </a:spcAft>
          </a:pPr>
          <a:endParaRPr lang="es-ES" sz="3800" kern="1200" dirty="0"/>
        </a:p>
      </dsp:txBody>
      <dsp:txXfrm rot="16200000">
        <a:off x="137503" y="1749619"/>
        <a:ext cx="4053814" cy="598024"/>
      </dsp:txXfrm>
    </dsp:sp>
    <dsp:sp modelId="{39E02774-D63A-D848-8FBB-9FA9CD27AE4B}">
      <dsp:nvSpPr>
        <dsp:cNvPr id="0" name=""/>
        <dsp:cNvSpPr/>
      </dsp:nvSpPr>
      <dsp:spPr>
        <a:xfrm>
          <a:off x="370379" y="0"/>
          <a:ext cx="2045782" cy="452596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kern="1200" dirty="0" smtClean="0">
              <a:latin typeface="Garamond"/>
              <a:cs typeface="Garamond"/>
            </a:rPr>
            <a:t>El ITEI debe analizar la procedencia de la solicitud de protección de información confidencial en aquellos puntos que no resolvió de forma procedente el sujeto obligado</a:t>
          </a:r>
          <a:endParaRPr lang="es-ES" sz="2000" kern="1200" dirty="0">
            <a:latin typeface="Garamond"/>
            <a:cs typeface="Garamond"/>
          </a:endParaRPr>
        </a:p>
      </dsp:txBody>
      <dsp:txXfrm>
        <a:off x="370379" y="0"/>
        <a:ext cx="2045782" cy="4525963"/>
      </dsp:txXfrm>
    </dsp:sp>
    <dsp:sp modelId="{EBEF728C-2BC4-5847-8271-621E80483AD8}">
      <dsp:nvSpPr>
        <dsp:cNvPr id="0" name=""/>
        <dsp:cNvSpPr/>
      </dsp:nvSpPr>
      <dsp:spPr>
        <a:xfrm>
          <a:off x="3056703" y="539494"/>
          <a:ext cx="1850184" cy="3986468"/>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kern="1200" dirty="0" smtClean="0">
              <a:latin typeface="Garamond"/>
              <a:cs typeface="Garamond"/>
            </a:rPr>
            <a:t>El ITEI debe resolver, en el recurso de protección de datos personales, la procedencia de la solicitud de protección de información confidencial con base en el análisis previo</a:t>
          </a:r>
          <a:endParaRPr lang="es-ES" sz="2000" kern="1200" dirty="0">
            <a:latin typeface="Garamond"/>
            <a:cs typeface="Garamond"/>
          </a:endParaRPr>
        </a:p>
      </dsp:txBody>
      <dsp:txXfrm>
        <a:off x="3056703" y="539494"/>
        <a:ext cx="1850184" cy="3986468"/>
      </dsp:txXfrm>
    </dsp:sp>
    <dsp:sp modelId="{A7DD7341-2211-314A-82EF-D8AF4D0F9512}">
      <dsp:nvSpPr>
        <dsp:cNvPr id="0" name=""/>
        <dsp:cNvSpPr/>
      </dsp:nvSpPr>
      <dsp:spPr>
        <a:xfrm>
          <a:off x="5482954" y="1108717"/>
          <a:ext cx="1707757" cy="341393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kern="1200" dirty="0" smtClean="0">
              <a:latin typeface="Garamond"/>
              <a:cs typeface="Garamond"/>
            </a:rPr>
            <a:t>El ITEI debe notificar la resolución del recurso de protección de datos personales al sujeto solicitante</a:t>
          </a:r>
          <a:endParaRPr lang="es-ES" sz="2000" kern="1200" dirty="0">
            <a:latin typeface="Garamond"/>
            <a:cs typeface="Garamond"/>
          </a:endParaRPr>
        </a:p>
      </dsp:txBody>
      <dsp:txXfrm>
        <a:off x="5482954" y="1108717"/>
        <a:ext cx="1707757" cy="3413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6D8ED-26EA-4908-8380-4394FD089C6C}">
      <dsp:nvSpPr>
        <dsp:cNvPr id="0" name=""/>
        <dsp:cNvSpPr/>
      </dsp:nvSpPr>
      <dsp:spPr>
        <a:xfrm rot="2568416">
          <a:off x="2898140" y="3356998"/>
          <a:ext cx="535500" cy="45878"/>
        </a:xfrm>
        <a:custGeom>
          <a:avLst/>
          <a:gdLst/>
          <a:ahLst/>
          <a:cxnLst/>
          <a:rect l="0" t="0" r="0" b="0"/>
          <a:pathLst>
            <a:path>
              <a:moveTo>
                <a:pt x="0" y="22939"/>
              </a:moveTo>
              <a:lnTo>
                <a:pt x="535500" y="22939"/>
              </a:lnTo>
            </a:path>
          </a:pathLst>
        </a:custGeom>
        <a:noFill/>
        <a:ln w="25400" cap="flat" cmpd="sng" algn="ctr">
          <a:solidFill>
            <a:srgbClr val="C0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013785-7EA3-41B2-A576-E9CF35C1C331}">
      <dsp:nvSpPr>
        <dsp:cNvPr id="0" name=""/>
        <dsp:cNvSpPr/>
      </dsp:nvSpPr>
      <dsp:spPr>
        <a:xfrm rot="192972">
          <a:off x="2968857" y="2472655"/>
          <a:ext cx="760358" cy="45878"/>
        </a:xfrm>
        <a:custGeom>
          <a:avLst/>
          <a:gdLst/>
          <a:ahLst/>
          <a:cxnLst/>
          <a:rect l="0" t="0" r="0" b="0"/>
          <a:pathLst>
            <a:path>
              <a:moveTo>
                <a:pt x="0" y="22939"/>
              </a:moveTo>
              <a:lnTo>
                <a:pt x="760358" y="22939"/>
              </a:lnTo>
            </a:path>
          </a:pathLst>
        </a:custGeom>
        <a:noFill/>
        <a:ln w="25400" cap="flat" cmpd="sng" algn="ctr">
          <a:solidFill>
            <a:srgbClr val="C0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7CC5496-0A6E-49EE-AADC-90B3D6090398}">
      <dsp:nvSpPr>
        <dsp:cNvPr id="0" name=""/>
        <dsp:cNvSpPr/>
      </dsp:nvSpPr>
      <dsp:spPr>
        <a:xfrm rot="19473951">
          <a:off x="2905315" y="1611912"/>
          <a:ext cx="692595" cy="45878"/>
        </a:xfrm>
        <a:custGeom>
          <a:avLst/>
          <a:gdLst/>
          <a:ahLst/>
          <a:cxnLst/>
          <a:rect l="0" t="0" r="0" b="0"/>
          <a:pathLst>
            <a:path>
              <a:moveTo>
                <a:pt x="0" y="22939"/>
              </a:moveTo>
              <a:lnTo>
                <a:pt x="692595" y="22939"/>
              </a:lnTo>
            </a:path>
          </a:pathLst>
        </a:custGeom>
        <a:noFill/>
        <a:ln w="25400" cap="flat" cmpd="sng" algn="ctr">
          <a:solidFill>
            <a:srgbClr val="C0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04EA08-AE4A-4009-8C99-334B2FE9F067}">
      <dsp:nvSpPr>
        <dsp:cNvPr id="0" name=""/>
        <dsp:cNvSpPr/>
      </dsp:nvSpPr>
      <dsp:spPr>
        <a:xfrm>
          <a:off x="1369784" y="1060894"/>
          <a:ext cx="1739455" cy="2355889"/>
        </a:xfrm>
        <a:prstGeom prst="ellipse">
          <a:avLst/>
        </a:prstGeom>
        <a:blipFill>
          <a:blip xmlns:r="http://schemas.openxmlformats.org/officeDocument/2006/relationships" r:embed="rId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solidFill>
            <a:srgbClr val="C00000"/>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1AB25BD4-8463-429E-84E1-8FAACD809A88}">
      <dsp:nvSpPr>
        <dsp:cNvPr id="0" name=""/>
        <dsp:cNvSpPr/>
      </dsp:nvSpPr>
      <dsp:spPr>
        <a:xfrm>
          <a:off x="3291920" y="285528"/>
          <a:ext cx="1793875" cy="1364836"/>
        </a:xfrm>
        <a:prstGeom prst="ellipse">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MX" sz="2100" b="1" kern="1200" dirty="0" smtClean="0">
              <a:latin typeface="Garamond" pitchFamily="18" charset="0"/>
              <a:cs typeface="Arial" panose="020B0604020202020204" pitchFamily="34" charset="0"/>
            </a:rPr>
            <a:t>Afirmativa</a:t>
          </a:r>
          <a:endParaRPr lang="es-MX" sz="2100" b="1" kern="1200" dirty="0">
            <a:latin typeface="Garamond" pitchFamily="18" charset="0"/>
          </a:endParaRPr>
        </a:p>
      </dsp:txBody>
      <dsp:txXfrm>
        <a:off x="3554627" y="485404"/>
        <a:ext cx="1268461" cy="965084"/>
      </dsp:txXfrm>
    </dsp:sp>
    <dsp:sp modelId="{DA4A1115-2A78-4E76-9F19-2C138A86C9A6}">
      <dsp:nvSpPr>
        <dsp:cNvPr id="0" name=""/>
        <dsp:cNvSpPr/>
      </dsp:nvSpPr>
      <dsp:spPr>
        <a:xfrm>
          <a:off x="3724184" y="1844139"/>
          <a:ext cx="2307306" cy="1474723"/>
        </a:xfrm>
        <a:prstGeom prst="ellipse">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MX" sz="2100" b="1" kern="1200" dirty="0" smtClean="0">
              <a:latin typeface="Garamond" pitchFamily="18" charset="0"/>
              <a:cs typeface="Arial" panose="020B0604020202020204" pitchFamily="34" charset="0"/>
            </a:rPr>
            <a:t>Parcialmente Afirmativa </a:t>
          </a:r>
          <a:endParaRPr lang="es-MX" sz="2100" b="1" kern="1200" dirty="0">
            <a:latin typeface="Garamond" pitchFamily="18" charset="0"/>
            <a:cs typeface="Arial" panose="020B0604020202020204" pitchFamily="34" charset="0"/>
          </a:endParaRPr>
        </a:p>
      </dsp:txBody>
      <dsp:txXfrm>
        <a:off x="4062081" y="2060107"/>
        <a:ext cx="1631512" cy="1042787"/>
      </dsp:txXfrm>
    </dsp:sp>
    <dsp:sp modelId="{83747973-458C-4FC7-A2E7-C01992209641}">
      <dsp:nvSpPr>
        <dsp:cNvPr id="0" name=""/>
        <dsp:cNvSpPr/>
      </dsp:nvSpPr>
      <dsp:spPr>
        <a:xfrm>
          <a:off x="5072453" y="1844139"/>
          <a:ext cx="3460959" cy="1474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s-MX" sz="6500" kern="1200" dirty="0"/>
        </a:p>
      </dsp:txBody>
      <dsp:txXfrm>
        <a:off x="5072453" y="1844139"/>
        <a:ext cx="3460959" cy="1474723"/>
      </dsp:txXfrm>
    </dsp:sp>
    <dsp:sp modelId="{5AC11948-B588-4CF3-9B16-F794C7DB1D43}">
      <dsp:nvSpPr>
        <dsp:cNvPr id="0" name=""/>
        <dsp:cNvSpPr/>
      </dsp:nvSpPr>
      <dsp:spPr>
        <a:xfrm>
          <a:off x="3075665" y="3356998"/>
          <a:ext cx="1790410" cy="1537082"/>
        </a:xfrm>
        <a:prstGeom prst="ellipse">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MX" sz="2100" b="1" kern="1200" dirty="0" smtClean="0">
              <a:latin typeface="Garamond" pitchFamily="18" charset="0"/>
              <a:cs typeface="Arial" panose="020B0604020202020204" pitchFamily="34" charset="0"/>
            </a:rPr>
            <a:t>Negativa</a:t>
          </a:r>
          <a:endParaRPr lang="es-MX" sz="2100" b="1" kern="1200" dirty="0">
            <a:latin typeface="Garamond" pitchFamily="18" charset="0"/>
            <a:cs typeface="Arial" panose="020B0604020202020204" pitchFamily="34" charset="0"/>
          </a:endParaRPr>
        </a:p>
      </dsp:txBody>
      <dsp:txXfrm>
        <a:off x="3337864" y="3582098"/>
        <a:ext cx="1266012" cy="1086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B416-EB51-4084-AB72-72F858DE5365}">
      <dsp:nvSpPr>
        <dsp:cNvPr id="0" name=""/>
        <dsp:cNvSpPr/>
      </dsp:nvSpPr>
      <dsp:spPr>
        <a:xfrm rot="5400000">
          <a:off x="-219456" y="389098"/>
          <a:ext cx="1463041" cy="10241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Garamond" pitchFamily="18" charset="0"/>
            </a:rPr>
            <a:t>Requisitos</a:t>
          </a:r>
          <a:endParaRPr lang="es-ES" sz="1600" kern="1200" dirty="0">
            <a:latin typeface="Garamond" pitchFamily="18" charset="0"/>
          </a:endParaRPr>
        </a:p>
      </dsp:txBody>
      <dsp:txXfrm rot="-5400000">
        <a:off x="1" y="681705"/>
        <a:ext cx="1024128" cy="438913"/>
      </dsp:txXfrm>
    </dsp:sp>
    <dsp:sp modelId="{7E227CE2-FCF9-448B-B1C7-C1DE7FCB4A32}">
      <dsp:nvSpPr>
        <dsp:cNvPr id="0" name=""/>
        <dsp:cNvSpPr/>
      </dsp:nvSpPr>
      <dsp:spPr>
        <a:xfrm rot="5400000">
          <a:off x="4085681" y="-3057646"/>
          <a:ext cx="1282449" cy="740555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MX" sz="2000" kern="1200" dirty="0" smtClean="0">
              <a:latin typeface="Garamond" pitchFamily="18" charset="0"/>
            </a:rPr>
            <a:t>Nombre del sujeto obligado al que se dirige. </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Nombre del solicitante. </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Domicilio o correo electrónico para recibir notificaciones. </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Planteamiento concreto sobre la acción que se quiere hacer a los datos</a:t>
          </a:r>
          <a:r>
            <a:rPr lang="es-MX" sz="1800" kern="1200" dirty="0" smtClean="0">
              <a:latin typeface="Garamond" pitchFamily="18" charset="0"/>
            </a:rPr>
            <a:t>.   </a:t>
          </a:r>
          <a:endParaRPr lang="es-ES" sz="1800" kern="1200" dirty="0">
            <a:latin typeface="Garamond" pitchFamily="18" charset="0"/>
          </a:endParaRPr>
        </a:p>
      </dsp:txBody>
      <dsp:txXfrm rot="-5400000">
        <a:off x="1024128" y="66511"/>
        <a:ext cx="7342951" cy="1157241"/>
      </dsp:txXfrm>
    </dsp:sp>
    <dsp:sp modelId="{23AFE16C-059C-4D30-8BAC-D28A4EABC25B}">
      <dsp:nvSpPr>
        <dsp:cNvPr id="0" name=""/>
        <dsp:cNvSpPr/>
      </dsp:nvSpPr>
      <dsp:spPr>
        <a:xfrm rot="5400000">
          <a:off x="-219456" y="1799285"/>
          <a:ext cx="1463041" cy="1024128"/>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latin typeface="Garamond" pitchFamily="18" charset="0"/>
            </a:rPr>
            <a:t>Forma de presentación</a:t>
          </a:r>
          <a:endParaRPr lang="es-ES" sz="1400" b="1" kern="1200" dirty="0">
            <a:latin typeface="Garamond" pitchFamily="18" charset="0"/>
          </a:endParaRPr>
        </a:p>
      </dsp:txBody>
      <dsp:txXfrm rot="-5400000">
        <a:off x="1" y="2091892"/>
        <a:ext cx="1024128" cy="438913"/>
      </dsp:txXfrm>
    </dsp:sp>
    <dsp:sp modelId="{E4AAB079-23BE-4012-9C86-A5F132A108EA}">
      <dsp:nvSpPr>
        <dsp:cNvPr id="0" name=""/>
        <dsp:cNvSpPr/>
      </dsp:nvSpPr>
      <dsp:spPr>
        <a:xfrm rot="5400000">
          <a:off x="4132855" y="-1647459"/>
          <a:ext cx="1188102" cy="7405555"/>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MX" sz="2000" kern="1200" dirty="0" smtClean="0">
              <a:latin typeface="Garamond" pitchFamily="18" charset="0"/>
            </a:rPr>
            <a:t>Por escrito y con acuse de recibido.</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Por comparecencia personal ante el Comité.</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En formato electrónico, cuando el sujeto obligado cuente con sistema. </a:t>
          </a:r>
          <a:endParaRPr lang="es-ES" sz="2000" kern="1200" dirty="0">
            <a:latin typeface="Garamond" pitchFamily="18" charset="0"/>
          </a:endParaRPr>
        </a:p>
      </dsp:txBody>
      <dsp:txXfrm rot="-5400000">
        <a:off x="1024129" y="1519265"/>
        <a:ext cx="7347557" cy="1072106"/>
      </dsp:txXfrm>
    </dsp:sp>
    <dsp:sp modelId="{C050E6F0-273F-47AC-A6B0-212F667D8DB8}">
      <dsp:nvSpPr>
        <dsp:cNvPr id="0" name=""/>
        <dsp:cNvSpPr/>
      </dsp:nvSpPr>
      <dsp:spPr>
        <a:xfrm rot="5400000">
          <a:off x="-219456" y="3324516"/>
          <a:ext cx="1463041" cy="1024128"/>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Garamond" pitchFamily="18" charset="0"/>
            </a:rPr>
            <a:t>Lugar de presentación</a:t>
          </a:r>
          <a:endParaRPr lang="es-ES" sz="1600" kern="1200" dirty="0">
            <a:latin typeface="Garamond" pitchFamily="18" charset="0"/>
          </a:endParaRPr>
        </a:p>
      </dsp:txBody>
      <dsp:txXfrm rot="-5400000">
        <a:off x="1" y="3617123"/>
        <a:ext cx="1024128" cy="438913"/>
      </dsp:txXfrm>
    </dsp:sp>
    <dsp:sp modelId="{498E98A3-46BA-4F91-94FF-1EA8AAA5F264}">
      <dsp:nvSpPr>
        <dsp:cNvPr id="0" name=""/>
        <dsp:cNvSpPr/>
      </dsp:nvSpPr>
      <dsp:spPr>
        <a:xfrm rot="5400000">
          <a:off x="4017810" y="-122228"/>
          <a:ext cx="1418191" cy="7405555"/>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MX" sz="2000" kern="1200" dirty="0" smtClean="0">
              <a:latin typeface="Garamond" pitchFamily="18" charset="0"/>
            </a:rPr>
            <a:t>Debe presentarse ante el sujeto obligado.</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Cuando se presente una solicitud ante un sujeto obligado distinto, éste deberá remitirla al ITEI en dos días hábiles posteriores.</a:t>
          </a:r>
          <a:endParaRPr lang="es-ES" sz="2000" kern="1200" dirty="0">
            <a:latin typeface="Garamond" pitchFamily="18" charset="0"/>
          </a:endParaRPr>
        </a:p>
        <a:p>
          <a:pPr marL="228600" lvl="1" indent="-228600" algn="just" defTabSz="889000">
            <a:lnSpc>
              <a:spcPct val="90000"/>
            </a:lnSpc>
            <a:spcBef>
              <a:spcPct val="0"/>
            </a:spcBef>
            <a:spcAft>
              <a:spcPct val="15000"/>
            </a:spcAft>
            <a:buChar char="••"/>
          </a:pPr>
          <a:r>
            <a:rPr lang="es-MX" sz="2000" kern="1200" dirty="0" smtClean="0">
              <a:latin typeface="Garamond" pitchFamily="18" charset="0"/>
            </a:rPr>
            <a:t>Cuando se presente una solicitud ante el ITEI, éste debe remitirla al sujeto obligado que corresponda.  </a:t>
          </a:r>
          <a:endParaRPr lang="es-ES" sz="2000" kern="1200" dirty="0">
            <a:latin typeface="Garamond" pitchFamily="18" charset="0"/>
          </a:endParaRPr>
        </a:p>
      </dsp:txBody>
      <dsp:txXfrm rot="-5400000">
        <a:off x="1024128" y="2940684"/>
        <a:ext cx="7336325" cy="1279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D243A-23D3-497F-9A53-503B150EC559}">
      <dsp:nvSpPr>
        <dsp:cNvPr id="0" name=""/>
        <dsp:cNvSpPr/>
      </dsp:nvSpPr>
      <dsp:spPr>
        <a:xfrm>
          <a:off x="1680544" y="182835"/>
          <a:ext cx="3628584" cy="126015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62494-92C5-40A2-B877-979B2390359F}">
      <dsp:nvSpPr>
        <dsp:cNvPr id="0" name=""/>
        <dsp:cNvSpPr/>
      </dsp:nvSpPr>
      <dsp:spPr>
        <a:xfrm>
          <a:off x="3005982" y="3233794"/>
          <a:ext cx="703214" cy="45005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1BBF6-F7EF-4ADA-A079-0A57B083192C}">
      <dsp:nvSpPr>
        <dsp:cNvPr id="0" name=""/>
        <dsp:cNvSpPr/>
      </dsp:nvSpPr>
      <dsp:spPr>
        <a:xfrm>
          <a:off x="-8" y="3620643"/>
          <a:ext cx="7000940" cy="84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accent5">
                  <a:lumMod val="75000"/>
                </a:schemeClr>
              </a:solidFill>
              <a:latin typeface="Garamond" pitchFamily="18" charset="0"/>
            </a:rPr>
            <a:t>El Comité de Transparencia puede dar respuesta a una solicitud en sentido procedente, procedente parcial e improcedente.</a:t>
          </a:r>
          <a:endParaRPr lang="es-ES" sz="2400" b="1" kern="1200" dirty="0">
            <a:solidFill>
              <a:schemeClr val="accent5">
                <a:lumMod val="75000"/>
              </a:schemeClr>
            </a:solidFill>
            <a:latin typeface="Garamond" pitchFamily="18" charset="0"/>
          </a:endParaRPr>
        </a:p>
      </dsp:txBody>
      <dsp:txXfrm>
        <a:off x="-8" y="3620643"/>
        <a:ext cx="7000940" cy="843856"/>
      </dsp:txXfrm>
    </dsp:sp>
    <dsp:sp modelId="{760D1141-C792-4FAE-8267-FFCBB02D66F7}">
      <dsp:nvSpPr>
        <dsp:cNvPr id="0" name=""/>
        <dsp:cNvSpPr/>
      </dsp:nvSpPr>
      <dsp:spPr>
        <a:xfrm>
          <a:off x="3786218" y="0"/>
          <a:ext cx="1265785" cy="12657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Garamond" pitchFamily="18" charset="0"/>
            </a:rPr>
            <a:t>Datos de la solicitud</a:t>
          </a:r>
          <a:endParaRPr lang="es-ES" sz="1600" kern="1200" dirty="0">
            <a:latin typeface="Garamond" pitchFamily="18" charset="0"/>
          </a:endParaRPr>
        </a:p>
      </dsp:txBody>
      <dsp:txXfrm>
        <a:off x="3971588" y="185370"/>
        <a:ext cx="895045" cy="895045"/>
      </dsp:txXfrm>
    </dsp:sp>
    <dsp:sp modelId="{0DA89207-9587-4D13-8D37-5AC513FA2B9B}">
      <dsp:nvSpPr>
        <dsp:cNvPr id="0" name=""/>
        <dsp:cNvSpPr/>
      </dsp:nvSpPr>
      <dsp:spPr>
        <a:xfrm>
          <a:off x="1357321" y="0"/>
          <a:ext cx="1265785" cy="12657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Garamond" pitchFamily="18" charset="0"/>
            </a:rPr>
            <a:t>Nombre del sujeto obligado	</a:t>
          </a:r>
          <a:endParaRPr lang="es-ES" sz="1600" kern="1200" dirty="0">
            <a:latin typeface="Garamond" pitchFamily="18" charset="0"/>
          </a:endParaRPr>
        </a:p>
      </dsp:txBody>
      <dsp:txXfrm>
        <a:off x="1542691" y="185370"/>
        <a:ext cx="895045" cy="895045"/>
      </dsp:txXfrm>
    </dsp:sp>
    <dsp:sp modelId="{AFBAE0B2-E971-4E89-BE71-EA52EF1A3FA4}">
      <dsp:nvSpPr>
        <dsp:cNvPr id="0" name=""/>
        <dsp:cNvSpPr/>
      </dsp:nvSpPr>
      <dsp:spPr>
        <a:xfrm>
          <a:off x="2571769" y="0"/>
          <a:ext cx="1265785" cy="12657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Garamond" pitchFamily="18" charset="0"/>
            </a:rPr>
            <a:t>Número de expediente</a:t>
          </a:r>
          <a:endParaRPr lang="es-ES" sz="1600" kern="1200" dirty="0">
            <a:latin typeface="Garamond" pitchFamily="18" charset="0"/>
          </a:endParaRPr>
        </a:p>
      </dsp:txBody>
      <dsp:txXfrm>
        <a:off x="2757139" y="185370"/>
        <a:ext cx="895045" cy="895045"/>
      </dsp:txXfrm>
    </dsp:sp>
    <dsp:sp modelId="{9AF7FD17-A5EE-4FBA-9893-65AB43264CC1}">
      <dsp:nvSpPr>
        <dsp:cNvPr id="0" name=""/>
        <dsp:cNvSpPr/>
      </dsp:nvSpPr>
      <dsp:spPr>
        <a:xfrm>
          <a:off x="1428759" y="0"/>
          <a:ext cx="3937998" cy="315039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BEB24-961D-A14A-A265-5E3A9AC4F3C3}">
      <dsp:nvSpPr>
        <dsp:cNvPr id="0" name=""/>
        <dsp:cNvSpPr/>
      </dsp:nvSpPr>
      <dsp:spPr>
        <a:xfrm>
          <a:off x="223710" y="1329"/>
          <a:ext cx="3764527" cy="2258716"/>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 sz="4200" kern="1200" dirty="0" smtClean="0">
              <a:solidFill>
                <a:schemeClr val="bg1"/>
              </a:solidFill>
              <a:latin typeface="Garamond"/>
              <a:cs typeface="Garamond"/>
            </a:rPr>
            <a:t>El recurso de revisión</a:t>
          </a:r>
          <a:endParaRPr lang="es-ES" sz="4200" kern="1200" dirty="0">
            <a:solidFill>
              <a:schemeClr val="bg1"/>
            </a:solidFill>
          </a:endParaRPr>
        </a:p>
      </dsp:txBody>
      <dsp:txXfrm>
        <a:off x="223710" y="1329"/>
        <a:ext cx="3764527" cy="2258716"/>
      </dsp:txXfrm>
    </dsp:sp>
    <dsp:sp modelId="{F0362654-26F6-BF43-967C-81C41E4ED6FC}">
      <dsp:nvSpPr>
        <dsp:cNvPr id="0" name=""/>
        <dsp:cNvSpPr/>
      </dsp:nvSpPr>
      <dsp:spPr>
        <a:xfrm>
          <a:off x="4364690" y="1329"/>
          <a:ext cx="3764527" cy="2258716"/>
        </a:xfrm>
        <a:prstGeom prst="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 sz="4200" kern="1200" dirty="0" smtClean="0">
              <a:solidFill>
                <a:srgbClr val="FFFFFF"/>
              </a:solidFill>
              <a:latin typeface="Garamond"/>
              <a:cs typeface="Garamond"/>
            </a:rPr>
            <a:t>La revisión de protección de datos personales</a:t>
          </a:r>
          <a:endParaRPr lang="es-ES" sz="4200" kern="1200" dirty="0">
            <a:solidFill>
              <a:srgbClr val="FFFFFF"/>
            </a:solidFill>
          </a:endParaRPr>
        </a:p>
      </dsp:txBody>
      <dsp:txXfrm>
        <a:off x="4364690" y="1329"/>
        <a:ext cx="3764527" cy="2258716"/>
      </dsp:txXfrm>
    </dsp:sp>
    <dsp:sp modelId="{BA8F8B7D-6071-A24D-85D5-6770239DEA83}">
      <dsp:nvSpPr>
        <dsp:cNvPr id="0" name=""/>
        <dsp:cNvSpPr/>
      </dsp:nvSpPr>
      <dsp:spPr>
        <a:xfrm>
          <a:off x="2294200" y="2636498"/>
          <a:ext cx="3764527" cy="2258716"/>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 sz="4200" kern="1200" dirty="0" smtClean="0">
              <a:solidFill>
                <a:srgbClr val="FFFFFF"/>
              </a:solidFill>
              <a:latin typeface="Garamond"/>
              <a:cs typeface="Garamond"/>
            </a:rPr>
            <a:t>El recurso de transparencia</a:t>
          </a:r>
          <a:endParaRPr lang="es-ES" sz="4200" kern="1200" dirty="0">
            <a:solidFill>
              <a:srgbClr val="FFFFFF"/>
            </a:solidFill>
          </a:endParaRPr>
        </a:p>
      </dsp:txBody>
      <dsp:txXfrm>
        <a:off x="2294200" y="2636498"/>
        <a:ext cx="3764527" cy="2258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BD71E-01A7-134C-843E-E9014476E089}">
      <dsp:nvSpPr>
        <dsp:cNvPr id="0" name=""/>
        <dsp:cNvSpPr/>
      </dsp:nvSpPr>
      <dsp:spPr>
        <a:xfrm>
          <a:off x="0"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latin typeface="Arial Narrow" pitchFamily="34" charset="0"/>
            </a:rPr>
            <a:t>Autoridad a la que se recurre a impugnar (el ITEI).</a:t>
          </a:r>
          <a:endParaRPr lang="es-ES" sz="2500" kern="1200" dirty="0"/>
        </a:p>
      </dsp:txBody>
      <dsp:txXfrm>
        <a:off x="0" y="591343"/>
        <a:ext cx="2571749" cy="1543050"/>
      </dsp:txXfrm>
    </dsp:sp>
    <dsp:sp modelId="{37D245F0-713F-6E48-B987-9BB7A4CB741C}">
      <dsp:nvSpPr>
        <dsp:cNvPr id="0" name=""/>
        <dsp:cNvSpPr/>
      </dsp:nvSpPr>
      <dsp:spPr>
        <a:xfrm>
          <a:off x="2828925" y="591343"/>
          <a:ext cx="2571749" cy="1543050"/>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latin typeface="Arial Narrow" pitchFamily="34" charset="0"/>
            </a:rPr>
            <a:t>Nombre o seudónimo de quien impugna.</a:t>
          </a:r>
          <a:endParaRPr lang="es-ES" sz="2500" kern="1200" dirty="0"/>
        </a:p>
      </dsp:txBody>
      <dsp:txXfrm>
        <a:off x="2828925" y="591343"/>
        <a:ext cx="2571749" cy="1543050"/>
      </dsp:txXfrm>
    </dsp:sp>
    <dsp:sp modelId="{3A5CA4F2-51A9-0345-985D-1B5D9D80EC35}">
      <dsp:nvSpPr>
        <dsp:cNvPr id="0" name=""/>
        <dsp:cNvSpPr/>
      </dsp:nvSpPr>
      <dsp:spPr>
        <a:xfrm>
          <a:off x="5657849" y="591343"/>
          <a:ext cx="2571749" cy="1543050"/>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latin typeface="Arial Narrow" pitchFamily="34" charset="0"/>
            </a:rPr>
            <a:t>Sujeto obligado que conoció de la solicitud de información.</a:t>
          </a:r>
          <a:endParaRPr lang="es-ES" sz="2500" kern="1200" dirty="0"/>
        </a:p>
      </dsp:txBody>
      <dsp:txXfrm>
        <a:off x="5657849" y="591343"/>
        <a:ext cx="2571749" cy="1543050"/>
      </dsp:txXfrm>
    </dsp:sp>
    <dsp:sp modelId="{992DDFA2-CAE6-EA41-9EFF-FD6575CBBE85}">
      <dsp:nvSpPr>
        <dsp:cNvPr id="0" name=""/>
        <dsp:cNvSpPr/>
      </dsp:nvSpPr>
      <dsp:spPr>
        <a:xfrm>
          <a:off x="0" y="2391569"/>
          <a:ext cx="2571749" cy="1543050"/>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latin typeface="Arial Narrow" pitchFamily="34" charset="0"/>
            </a:rPr>
            <a:t>Número y fecha de la resolución que se impugna.</a:t>
          </a:r>
          <a:endParaRPr lang="es-ES" sz="2500" kern="1200" dirty="0"/>
        </a:p>
      </dsp:txBody>
      <dsp:txXfrm>
        <a:off x="0" y="2391569"/>
        <a:ext cx="2571749" cy="1543050"/>
      </dsp:txXfrm>
    </dsp:sp>
    <dsp:sp modelId="{B6A535B5-A73C-304D-B2F0-AD01CD218E38}">
      <dsp:nvSpPr>
        <dsp:cNvPr id="0" name=""/>
        <dsp:cNvSpPr/>
      </dsp:nvSpPr>
      <dsp:spPr>
        <a:xfrm>
          <a:off x="2828925" y="2391569"/>
          <a:ext cx="2571749" cy="1543050"/>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latin typeface="Arial Narrow" pitchFamily="34" charset="0"/>
            </a:rPr>
            <a:t>Argumentos y razones por las cuales se impugna</a:t>
          </a:r>
          <a:endParaRPr lang="es-ES" sz="2500" kern="1200" dirty="0"/>
        </a:p>
      </dsp:txBody>
      <dsp:txXfrm>
        <a:off x="2828925" y="2391569"/>
        <a:ext cx="2571749" cy="1543050"/>
      </dsp:txXfrm>
    </dsp:sp>
    <dsp:sp modelId="{E6DB9B97-11D2-3042-B9F0-B9A462E829B1}">
      <dsp:nvSpPr>
        <dsp:cNvPr id="0" name=""/>
        <dsp:cNvSpPr/>
      </dsp:nvSpPr>
      <dsp:spPr>
        <a:xfrm>
          <a:off x="5657849" y="2391569"/>
          <a:ext cx="2571749" cy="154305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latin typeface="Arial Narrow" pitchFamily="34" charset="0"/>
            </a:rPr>
            <a:t>Correo para notificaciones.</a:t>
          </a:r>
          <a:endParaRPr lang="es-ES" sz="2500" kern="1200" dirty="0"/>
        </a:p>
      </dsp:txBody>
      <dsp:txXfrm>
        <a:off x="5657849" y="2391569"/>
        <a:ext cx="2571749" cy="1543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4092-CDD6-2A47-B459-776FEC89E611}">
      <dsp:nvSpPr>
        <dsp:cNvPr id="0" name=""/>
        <dsp:cNvSpPr/>
      </dsp:nvSpPr>
      <dsp:spPr>
        <a:xfrm>
          <a:off x="0" y="705874"/>
          <a:ext cx="8430698" cy="201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74AC31-2A0B-E045-A49A-0FE062109AD2}">
      <dsp:nvSpPr>
        <dsp:cNvPr id="0" name=""/>
        <dsp:cNvSpPr/>
      </dsp:nvSpPr>
      <dsp:spPr>
        <a:xfrm>
          <a:off x="421123" y="56790"/>
          <a:ext cx="7208998" cy="76716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062" tIns="0" rIns="223062" bIns="0" numCol="1" spcCol="1270" anchor="ctr" anchorCtr="0">
          <a:noAutofit/>
        </a:bodyPr>
        <a:lstStyle/>
        <a:p>
          <a:pPr lvl="0" algn="l" defTabSz="889000">
            <a:lnSpc>
              <a:spcPct val="90000"/>
            </a:lnSpc>
            <a:spcBef>
              <a:spcPct val="0"/>
            </a:spcBef>
            <a:spcAft>
              <a:spcPct val="35000"/>
            </a:spcAft>
          </a:pPr>
          <a:r>
            <a:rPr lang="es-ES" sz="2000" kern="1200" dirty="0" smtClean="0">
              <a:latin typeface="Garamond"/>
              <a:cs typeface="Garamond"/>
            </a:rPr>
            <a:t>Cuando </a:t>
          </a:r>
          <a:r>
            <a:rPr lang="es-ES" sz="2000" u="sng" kern="1200" dirty="0" smtClean="0">
              <a:latin typeface="Garamond"/>
              <a:cs typeface="Garamond"/>
            </a:rPr>
            <a:t>se desista </a:t>
          </a:r>
          <a:r>
            <a:rPr lang="es-ES" sz="2000" kern="1200" dirty="0" smtClean="0">
              <a:latin typeface="Garamond"/>
              <a:cs typeface="Garamond"/>
            </a:rPr>
            <a:t>quien presenta el recurso de revisión.</a:t>
          </a:r>
          <a:endParaRPr lang="es-ES" sz="2000" kern="1200" dirty="0">
            <a:latin typeface="Garamond"/>
            <a:cs typeface="Garamond"/>
          </a:endParaRPr>
        </a:p>
      </dsp:txBody>
      <dsp:txXfrm>
        <a:off x="458573" y="94240"/>
        <a:ext cx="7134098" cy="692263"/>
      </dsp:txXfrm>
    </dsp:sp>
    <dsp:sp modelId="{51736D17-CFB9-A348-9290-E62BA170CC90}">
      <dsp:nvSpPr>
        <dsp:cNvPr id="0" name=""/>
        <dsp:cNvSpPr/>
      </dsp:nvSpPr>
      <dsp:spPr>
        <a:xfrm>
          <a:off x="0" y="1599757"/>
          <a:ext cx="8430698" cy="2016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dsp:spPr>
      <dsp:style>
        <a:lnRef idx="1">
          <a:scrgbClr r="0" g="0" b="0"/>
        </a:lnRef>
        <a:fillRef idx="1">
          <a:scrgbClr r="0" g="0" b="0"/>
        </a:fillRef>
        <a:effectRef idx="0">
          <a:scrgbClr r="0" g="0" b="0"/>
        </a:effectRef>
        <a:fontRef idx="minor"/>
      </dsp:style>
    </dsp:sp>
    <dsp:sp modelId="{AD9991EA-0A5D-4445-B9DB-E070862CF8E3}">
      <dsp:nvSpPr>
        <dsp:cNvPr id="0" name=""/>
        <dsp:cNvSpPr/>
      </dsp:nvSpPr>
      <dsp:spPr>
        <a:xfrm>
          <a:off x="421123" y="950674"/>
          <a:ext cx="7208998" cy="767163"/>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062" tIns="0" rIns="223062" bIns="0" numCol="1" spcCol="1270" anchor="ctr" anchorCtr="0">
          <a:noAutofit/>
        </a:bodyPr>
        <a:lstStyle/>
        <a:p>
          <a:pPr lvl="0" algn="l" defTabSz="889000">
            <a:lnSpc>
              <a:spcPct val="90000"/>
            </a:lnSpc>
            <a:spcBef>
              <a:spcPct val="0"/>
            </a:spcBef>
            <a:spcAft>
              <a:spcPct val="35000"/>
            </a:spcAft>
          </a:pPr>
          <a:r>
            <a:rPr lang="es-ES" sz="2000" kern="1200" dirty="0" smtClean="0">
              <a:latin typeface="Garamond"/>
              <a:cs typeface="Garamond"/>
            </a:rPr>
            <a:t>Cuando </a:t>
          </a:r>
          <a:r>
            <a:rPr lang="es-ES" sz="2000" u="sng" kern="1200" dirty="0" smtClean="0">
              <a:latin typeface="Garamond"/>
              <a:cs typeface="Garamond"/>
            </a:rPr>
            <a:t>muera</a:t>
          </a:r>
          <a:r>
            <a:rPr lang="es-ES" sz="2000" kern="1200" dirty="0" smtClean="0">
              <a:latin typeface="Garamond"/>
              <a:cs typeface="Garamond"/>
            </a:rPr>
            <a:t> quien presenta el recurso de revisión.</a:t>
          </a:r>
          <a:endParaRPr lang="es-ES" sz="2000" kern="1200" dirty="0">
            <a:latin typeface="Garamond"/>
            <a:cs typeface="Garamond"/>
          </a:endParaRPr>
        </a:p>
      </dsp:txBody>
      <dsp:txXfrm>
        <a:off x="458573" y="988124"/>
        <a:ext cx="7134098" cy="692263"/>
      </dsp:txXfrm>
    </dsp:sp>
    <dsp:sp modelId="{35D27165-439A-6843-A791-5FD526ADE10B}">
      <dsp:nvSpPr>
        <dsp:cNvPr id="0" name=""/>
        <dsp:cNvSpPr/>
      </dsp:nvSpPr>
      <dsp:spPr>
        <a:xfrm>
          <a:off x="0" y="2493640"/>
          <a:ext cx="8430698" cy="2016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dsp:spPr>
      <dsp:style>
        <a:lnRef idx="1">
          <a:scrgbClr r="0" g="0" b="0"/>
        </a:lnRef>
        <a:fillRef idx="1">
          <a:scrgbClr r="0" g="0" b="0"/>
        </a:fillRef>
        <a:effectRef idx="0">
          <a:scrgbClr r="0" g="0" b="0"/>
        </a:effectRef>
        <a:fontRef idx="minor"/>
      </dsp:style>
    </dsp:sp>
    <dsp:sp modelId="{CD5DAE5D-0665-C740-801D-4DDB6FE0DB93}">
      <dsp:nvSpPr>
        <dsp:cNvPr id="0" name=""/>
        <dsp:cNvSpPr/>
      </dsp:nvSpPr>
      <dsp:spPr>
        <a:xfrm>
          <a:off x="421123" y="1844557"/>
          <a:ext cx="7208998" cy="767163"/>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062" tIns="0" rIns="223062" bIns="0" numCol="1" spcCol="1270" anchor="ctr" anchorCtr="0">
          <a:noAutofit/>
        </a:bodyPr>
        <a:lstStyle/>
        <a:p>
          <a:pPr lvl="0" algn="just" defTabSz="889000">
            <a:lnSpc>
              <a:spcPct val="90000"/>
            </a:lnSpc>
            <a:spcBef>
              <a:spcPct val="0"/>
            </a:spcBef>
            <a:spcAft>
              <a:spcPct val="35000"/>
            </a:spcAft>
          </a:pPr>
          <a:r>
            <a:rPr lang="es-ES" sz="2000" kern="1200" dirty="0" smtClean="0">
              <a:latin typeface="Garamond"/>
              <a:cs typeface="Garamond"/>
            </a:rPr>
            <a:t>Cuando sobrevengan causales de improcedencia después de la admisión.</a:t>
          </a:r>
          <a:endParaRPr lang="es-ES" sz="2000" kern="1200" dirty="0">
            <a:latin typeface="Garamond"/>
            <a:cs typeface="Garamond"/>
          </a:endParaRPr>
        </a:p>
      </dsp:txBody>
      <dsp:txXfrm>
        <a:off x="458573" y="1882007"/>
        <a:ext cx="7134098" cy="692263"/>
      </dsp:txXfrm>
    </dsp:sp>
    <dsp:sp modelId="{5B5FC8FF-26DD-DF45-98AC-24EB208E593F}">
      <dsp:nvSpPr>
        <dsp:cNvPr id="0" name=""/>
        <dsp:cNvSpPr/>
      </dsp:nvSpPr>
      <dsp:spPr>
        <a:xfrm>
          <a:off x="0" y="3387524"/>
          <a:ext cx="8430698" cy="2016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BC556355-27AA-8A4E-BB11-8E86F12E27F2}">
      <dsp:nvSpPr>
        <dsp:cNvPr id="0" name=""/>
        <dsp:cNvSpPr/>
      </dsp:nvSpPr>
      <dsp:spPr>
        <a:xfrm>
          <a:off x="421123" y="2738440"/>
          <a:ext cx="7208998" cy="76716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062" tIns="0" rIns="223062" bIns="0" numCol="1" spcCol="1270" anchor="ctr" anchorCtr="0">
          <a:noAutofit/>
        </a:bodyPr>
        <a:lstStyle/>
        <a:p>
          <a:pPr lvl="0" algn="just" defTabSz="889000">
            <a:lnSpc>
              <a:spcPct val="90000"/>
            </a:lnSpc>
            <a:spcBef>
              <a:spcPct val="0"/>
            </a:spcBef>
            <a:spcAft>
              <a:spcPct val="35000"/>
            </a:spcAft>
          </a:pPr>
          <a:r>
            <a:rPr lang="es-ES" sz="2000" kern="1200" dirty="0" smtClean="0">
              <a:latin typeface="Garamond"/>
              <a:cs typeface="Garamond"/>
            </a:rPr>
            <a:t>Cuando el sujeto obligado modifique la resolución impugnada o realice actos positivos. De forma que quede sin efecto o materia el recurso. El recurrente deberá manifestar su conformidad.</a:t>
          </a:r>
          <a:endParaRPr lang="es-ES" sz="2000" kern="1200" dirty="0">
            <a:latin typeface="Garamond"/>
            <a:cs typeface="Garamond"/>
          </a:endParaRPr>
        </a:p>
      </dsp:txBody>
      <dsp:txXfrm>
        <a:off x="458573" y="2775890"/>
        <a:ext cx="7134098" cy="692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37D7B-EDD1-A240-B6F2-9AE8D9356318}">
      <dsp:nvSpPr>
        <dsp:cNvPr id="0" name=""/>
        <dsp:cNvSpPr/>
      </dsp:nvSpPr>
      <dsp:spPr>
        <a:xfrm>
          <a:off x="0" y="54382"/>
          <a:ext cx="8229600" cy="1153698"/>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Garamond"/>
              <a:cs typeface="Garamond"/>
            </a:rPr>
            <a:t>El ITEI debe resolver el recurso dentro de los diez días hábiles siguientes al vencimiento del término para que el sujeto obligado presente su escrito inicial.</a:t>
          </a:r>
          <a:endParaRPr lang="es-ES" sz="2000" kern="1200" dirty="0">
            <a:latin typeface="Garamond"/>
            <a:cs typeface="Garamond"/>
          </a:endParaRPr>
        </a:p>
      </dsp:txBody>
      <dsp:txXfrm>
        <a:off x="56319" y="110701"/>
        <a:ext cx="8116962" cy="1041060"/>
      </dsp:txXfrm>
    </dsp:sp>
    <dsp:sp modelId="{2AAD28B9-37FB-804F-AE9C-91C567F69D7A}">
      <dsp:nvSpPr>
        <dsp:cNvPr id="0" name=""/>
        <dsp:cNvSpPr/>
      </dsp:nvSpPr>
      <dsp:spPr>
        <a:xfrm>
          <a:off x="0" y="1323281"/>
          <a:ext cx="8229600" cy="1153698"/>
        </a:xfrm>
        <a:prstGeom prst="roundRect">
          <a:avLst/>
        </a:prstGeom>
        <a:gradFill rotWithShape="0">
          <a:gsLst>
            <a:gs pos="0">
              <a:schemeClr val="accent6">
                <a:shade val="80000"/>
                <a:hueOff val="-127231"/>
                <a:satOff val="5670"/>
                <a:lumOff val="7926"/>
                <a:alphaOff val="0"/>
                <a:shade val="51000"/>
                <a:satMod val="130000"/>
              </a:schemeClr>
            </a:gs>
            <a:gs pos="80000">
              <a:schemeClr val="accent6">
                <a:shade val="80000"/>
                <a:hueOff val="-127231"/>
                <a:satOff val="5670"/>
                <a:lumOff val="7926"/>
                <a:alphaOff val="0"/>
                <a:shade val="93000"/>
                <a:satMod val="130000"/>
              </a:schemeClr>
            </a:gs>
            <a:gs pos="100000">
              <a:schemeClr val="accent6">
                <a:shade val="80000"/>
                <a:hueOff val="-127231"/>
                <a:satOff val="5670"/>
                <a:lumOff val="79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Garamond"/>
              <a:cs typeface="Garamond"/>
            </a:rPr>
            <a:t>La resolución debe ser fundada y motivada e invariablemente debe pronunciarse sobre la procedencia de los puntos controvertidos de la solicitud de información original.</a:t>
          </a:r>
          <a:endParaRPr lang="es-ES" sz="1800" kern="1200" dirty="0">
            <a:latin typeface="Garamond"/>
            <a:cs typeface="Garamond"/>
          </a:endParaRPr>
        </a:p>
      </dsp:txBody>
      <dsp:txXfrm>
        <a:off x="56319" y="1379600"/>
        <a:ext cx="8116962" cy="1041060"/>
      </dsp:txXfrm>
    </dsp:sp>
    <dsp:sp modelId="{946DF0C0-2787-F541-9DE6-84A65BF793C7}">
      <dsp:nvSpPr>
        <dsp:cNvPr id="0" name=""/>
        <dsp:cNvSpPr/>
      </dsp:nvSpPr>
      <dsp:spPr>
        <a:xfrm>
          <a:off x="0" y="2592180"/>
          <a:ext cx="8229600" cy="1153698"/>
        </a:xfrm>
        <a:prstGeom prst="roundRect">
          <a:avLst/>
        </a:prstGeom>
        <a:gradFill rotWithShape="0">
          <a:gsLst>
            <a:gs pos="0">
              <a:schemeClr val="accent6">
                <a:shade val="80000"/>
                <a:hueOff val="-254461"/>
                <a:satOff val="11339"/>
                <a:lumOff val="15853"/>
                <a:alphaOff val="0"/>
                <a:shade val="51000"/>
                <a:satMod val="130000"/>
              </a:schemeClr>
            </a:gs>
            <a:gs pos="80000">
              <a:schemeClr val="accent6">
                <a:shade val="80000"/>
                <a:hueOff val="-254461"/>
                <a:satOff val="11339"/>
                <a:lumOff val="15853"/>
                <a:alphaOff val="0"/>
                <a:shade val="93000"/>
                <a:satMod val="130000"/>
              </a:schemeClr>
            </a:gs>
            <a:gs pos="100000">
              <a:schemeClr val="accent6">
                <a:shade val="80000"/>
                <a:hueOff val="-254461"/>
                <a:satOff val="11339"/>
                <a:lumOff val="158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Garamond"/>
              <a:cs typeface="Garamond"/>
            </a:rPr>
            <a:t>El ITEI debe notificar la resolución a las partes, dentro de los cinco días hábiles siguientes a su emisión.</a:t>
          </a:r>
          <a:endParaRPr lang="es-ES" sz="1800" kern="1200" dirty="0">
            <a:latin typeface="Garamond"/>
            <a:cs typeface="Garamond"/>
          </a:endParaRPr>
        </a:p>
      </dsp:txBody>
      <dsp:txXfrm>
        <a:off x="56319" y="2648499"/>
        <a:ext cx="8116962" cy="1041060"/>
      </dsp:txXfrm>
    </dsp:sp>
    <dsp:sp modelId="{00EB45CC-28EF-2D41-B6F3-0DB00A8D265A}">
      <dsp:nvSpPr>
        <dsp:cNvPr id="0" name=""/>
        <dsp:cNvSpPr/>
      </dsp:nvSpPr>
      <dsp:spPr>
        <a:xfrm>
          <a:off x="0" y="3861078"/>
          <a:ext cx="8229600" cy="1153698"/>
        </a:xfrm>
        <a:prstGeom prst="round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Garamond"/>
              <a:cs typeface="Garamond"/>
            </a:rPr>
            <a:t>Las resoluciones del ITEI en el recurso de revisión son inatacables </a:t>
          </a:r>
          <a:r>
            <a:rPr lang="es-ES" sz="1800" b="1" kern="1200" dirty="0" smtClean="0">
              <a:solidFill>
                <a:srgbClr val="FF0000"/>
              </a:solidFill>
              <a:latin typeface="Garamond"/>
              <a:cs typeface="Garamond"/>
            </a:rPr>
            <a:t>para los sujetos obligados</a:t>
          </a:r>
          <a:r>
            <a:rPr lang="es-ES" sz="1800" kern="1200" dirty="0" smtClean="0">
              <a:latin typeface="Garamond"/>
              <a:cs typeface="Garamond"/>
            </a:rPr>
            <a:t>, por lo que no procede recurso o juicio ordinario o administrativo alguno.</a:t>
          </a:r>
          <a:endParaRPr lang="es-ES" sz="1800" kern="1200" dirty="0">
            <a:latin typeface="Garamond"/>
            <a:cs typeface="Garamond"/>
          </a:endParaRPr>
        </a:p>
      </dsp:txBody>
      <dsp:txXfrm>
        <a:off x="56319" y="3917397"/>
        <a:ext cx="8116962" cy="1041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80D53-53A6-43B2-A0D9-7A969876324C}" type="datetimeFigureOut">
              <a:rPr lang="en-US" smtClean="0"/>
              <a:t>3/1/2016</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30216-6D82-45F8-84DC-5FCE00F493F3}" type="slidenum">
              <a:rPr lang="en-US" smtClean="0"/>
              <a:t>‹Nº›</a:t>
            </a:fld>
            <a:endParaRPr lang="en-US"/>
          </a:p>
        </p:txBody>
      </p:sp>
    </p:spTree>
    <p:extLst>
      <p:ext uri="{BB962C8B-B14F-4D97-AF65-F5344CB8AC3E}">
        <p14:creationId xmlns:p14="http://schemas.microsoft.com/office/powerpoint/2010/main" val="233478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59</a:t>
            </a:fld>
            <a:endParaRPr lang="es-MX">
              <a:solidFill>
                <a:prstClr val="black"/>
              </a:solidFill>
            </a:endParaRPr>
          </a:p>
        </p:txBody>
      </p:sp>
    </p:spTree>
    <p:extLst>
      <p:ext uri="{BB962C8B-B14F-4D97-AF65-F5344CB8AC3E}">
        <p14:creationId xmlns:p14="http://schemas.microsoft.com/office/powerpoint/2010/main" val="301787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ES" b="1" dirty="0" smtClean="0"/>
              <a:t>“Casos en los que excepcionalmente puede hacerse del conocimiento público la fecha de nacimiento de los servidores públicos.  </a:t>
            </a:r>
            <a:endParaRPr lang="es-MX" dirty="0" smtClean="0"/>
          </a:p>
          <a:p>
            <a:pPr marL="0" indent="0" algn="just">
              <a:buNone/>
            </a:pPr>
            <a:r>
              <a:rPr lang="es-ES" dirty="0" smtClean="0"/>
              <a:t>De acuerdo con la definición establecida en el artículo 3, fracción II de la Ley Federal de Transparencia y Acceso a la Información Pública Gubernamental</a:t>
            </a:r>
            <a:r>
              <a:rPr lang="es-ES" b="1" dirty="0" smtClean="0"/>
              <a:t>, la fecha de nacimiento de cualquier persona es un dato personal</a:t>
            </a:r>
            <a:r>
              <a:rPr lang="es-ES" dirty="0" smtClean="0"/>
              <a:t>, en virtud de que encuadra dentro de aquella que incide directamente en el ámbito privado de cualquier persona, al permitir el conocimiento de la edad de un individuo. </a:t>
            </a:r>
            <a:r>
              <a:rPr lang="es-ES" b="1" dirty="0" smtClean="0"/>
              <a:t>No obstante lo anterior, es de señalarse que existen casos en los que la edad constituye un requisito para el desempeño de determinados cargos públicos. En tales supuestos, la fecha de nacimiento es susceptible de hacerse del conocimiento público, ya que su difusión contribuye a poner de manifiesto si el servidor público cubre el perfil mínimo requerido para ocupar el cargo encomendado</a:t>
            </a:r>
            <a:r>
              <a:rPr lang="es-ES" dirty="0" smtClean="0"/>
              <a:t>.</a:t>
            </a:r>
            <a:endParaRPr lang="es-MX" dirty="0" smtClean="0"/>
          </a:p>
          <a:p>
            <a:pPr marL="0" indent="0" algn="just">
              <a:buNone/>
            </a:pPr>
            <a:r>
              <a:rPr lang="es-ES" dirty="0" smtClean="0"/>
              <a:t> </a:t>
            </a:r>
            <a:endParaRPr lang="es-MX" dirty="0" smtClean="0"/>
          </a:p>
          <a:p>
            <a:pPr marL="0" indent="0" algn="just">
              <a:buNone/>
            </a:pPr>
            <a:r>
              <a:rPr lang="es-ES" dirty="0" smtClean="0"/>
              <a:t> Expedientes: </a:t>
            </a:r>
            <a:endParaRPr lang="es-MX" dirty="0" smtClean="0"/>
          </a:p>
          <a:p>
            <a:pPr marL="0" indent="0" algn="just">
              <a:buNone/>
            </a:pPr>
            <a:r>
              <a:rPr lang="es-ES" dirty="0" smtClean="0"/>
              <a:t>388/08 Fondo de Información y Documentación para la Industria – Alonso Lujambio Irazábal </a:t>
            </a:r>
            <a:endParaRPr lang="es-MX" dirty="0" smtClean="0"/>
          </a:p>
          <a:p>
            <a:pPr marL="0" indent="0" algn="just">
              <a:buNone/>
            </a:pPr>
            <a:r>
              <a:rPr lang="es-ES" dirty="0" smtClean="0"/>
              <a:t>388/09 Instituto Nacional de Investigaciones Forestales, Agrícolas y Pecuarias - Alonso Lujambio Irazábal </a:t>
            </a:r>
            <a:endParaRPr lang="es-MX" dirty="0" smtClean="0"/>
          </a:p>
          <a:p>
            <a:pPr marL="0" indent="0" algn="just">
              <a:buNone/>
            </a:pPr>
            <a:r>
              <a:rPr lang="es-ES" dirty="0" smtClean="0"/>
              <a:t>1385/06 Instituto Politécnico Nacional – Alonso Gómez-Robledo Verduzco </a:t>
            </a:r>
            <a:endParaRPr lang="es-MX" dirty="0" smtClean="0"/>
          </a:p>
          <a:p>
            <a:pPr marL="0" indent="0" algn="just">
              <a:buNone/>
            </a:pPr>
            <a:r>
              <a:rPr lang="es-ES" dirty="0" smtClean="0"/>
              <a:t>2633/06 Instituto Politécnico Nacional – Alonso Lujambio Irazábal </a:t>
            </a:r>
            <a:endParaRPr lang="es-MX" dirty="0" smtClean="0"/>
          </a:p>
          <a:p>
            <a:pPr marL="0" indent="0" algn="just">
              <a:buNone/>
            </a:pPr>
            <a:r>
              <a:rPr lang="es-ES" dirty="0" smtClean="0"/>
              <a:t>4035/08 Secretaría de Comunicaciones y Transportes – Jacqueline </a:t>
            </a:r>
            <a:r>
              <a:rPr lang="es-ES" dirty="0" err="1" smtClean="0"/>
              <a:t>Peschard</a:t>
            </a:r>
            <a:r>
              <a:rPr lang="es-ES" dirty="0" smtClean="0"/>
              <a:t> Mariscal”</a:t>
            </a:r>
            <a:endParaRPr lang="es-MX" dirty="0" smtClean="0"/>
          </a:p>
          <a:p>
            <a:pPr marL="0" indent="0" algn="just">
              <a:buNone/>
            </a:pP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88</a:t>
            </a:fld>
            <a:endParaRPr lang="es-MX">
              <a:solidFill>
                <a:prstClr val="black"/>
              </a:solidFill>
            </a:endParaRPr>
          </a:p>
        </p:txBody>
      </p:sp>
    </p:spTree>
    <p:extLst>
      <p:ext uri="{BB962C8B-B14F-4D97-AF65-F5344CB8AC3E}">
        <p14:creationId xmlns:p14="http://schemas.microsoft.com/office/powerpoint/2010/main" val="345106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err="1" smtClean="0"/>
              <a:t>gsfgdsfgsdfsdf</a:t>
            </a:r>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61</a:t>
            </a:fld>
            <a:endParaRPr lang="es-MX">
              <a:solidFill>
                <a:prstClr val="black"/>
              </a:solidFill>
            </a:endParaRPr>
          </a:p>
        </p:txBody>
      </p:sp>
    </p:spTree>
    <p:extLst>
      <p:ext uri="{BB962C8B-B14F-4D97-AF65-F5344CB8AC3E}">
        <p14:creationId xmlns:p14="http://schemas.microsoft.com/office/powerpoint/2010/main" val="37757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Arial" pitchFamily="34" charset="0"/>
                <a:cs typeface="Arial" pitchFamily="34" charset="0"/>
              </a:rPr>
              <a:t>La negación de la información atinente al nombre de las personas con escoltas y el número de escoltas que tiene cada uno de ellos, se reservó de manera indebida pues no se acreditó el daño que de manera particular ocurriría con entregar el nombre de cada uno de ellos y la cantidad de personal asignado.</a:t>
            </a:r>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63</a:t>
            </a:fld>
            <a:endParaRPr lang="es-MX">
              <a:solidFill>
                <a:prstClr val="black"/>
              </a:solidFill>
            </a:endParaRPr>
          </a:p>
        </p:txBody>
      </p:sp>
    </p:spTree>
    <p:extLst>
      <p:ext uri="{BB962C8B-B14F-4D97-AF65-F5344CB8AC3E}">
        <p14:creationId xmlns:p14="http://schemas.microsoft.com/office/powerpoint/2010/main" val="100147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itchFamily="34" charset="0"/>
                <a:cs typeface="Arial" pitchFamily="34" charset="0"/>
              </a:rPr>
              <a:t>Además señaló que la Dirección de Quejas, Orientación y Seguimiento de la Comisión Estatal de Derechos Humanos, no emite los datos en forma que el recurrente los solicita; en el entendido de que no se pueden separar los datos por cargos específicos.</a:t>
            </a:r>
            <a:endParaRPr lang="es-MX" sz="1100" dirty="0" smtClean="0">
              <a:latin typeface="Arial" pitchFamily="34" charset="0"/>
              <a:cs typeface="Arial" pitchFamily="34" charset="0"/>
            </a:endParaRPr>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67</a:t>
            </a:fld>
            <a:endParaRPr lang="es-MX">
              <a:solidFill>
                <a:prstClr val="black"/>
              </a:solidFill>
            </a:endParaRPr>
          </a:p>
        </p:txBody>
      </p:sp>
    </p:spTree>
    <p:extLst>
      <p:ext uri="{BB962C8B-B14F-4D97-AF65-F5344CB8AC3E}">
        <p14:creationId xmlns:p14="http://schemas.microsoft.com/office/powerpoint/2010/main" val="216796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Sólo existen dos excepciones para no permitir el acceso a la información pública; que se trate de información reservada o confidencial, sin que por esto pierda la naturaleza pública, ya que seguirá siendo pública pero será protegida.</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Entonces, ¿cuál es esa información reservada y confidencial que debe protegerse?</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información pública confidencial es aquella intransferible e indelegable relativa a los particulares, en tanto que la información pública reservada es aquella relativa a la función pública, que por disposición legal temporalmente queda prohibido su manejo, distribución, publicación y difusión generales, con excepción de las autoridades competentes que, de conformidad con la Ley, tengan acceso a ella.</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Aunque existen estas dos excepciones a la regla general, hay dos principios de obligatoria aplicación, el de máxima publicidad y el de libre acceso. El primero señala que ante la duda razonable de las justificaciones de la reserva, se debe privilegiar la publicidad de la información, en tanto que el segundo, preceptúa que “en principio toda información pública es considerada de libre acceso, salvo la clasificada expresamente como reservada o confidencial.</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Bajo estos principios podemos interpretar que toda información es susceptible de ser entregada, salvo que sobrevenga cualquiera de las dos excepciones, privilegiándose en todo momento el acceso a la información y no de manera contraría, que ante la duda se niegue.</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Encuentra fundamento en el artículo 3 fracción II inciso a de la Ley de Transparencia y Acceso a la Información del Estado de Jalisco y sus Municipios.</a:t>
            </a:r>
          </a:p>
          <a:p>
            <a:r>
              <a:rPr lang="es-MX" sz="1200" kern="1200" dirty="0" smtClean="0">
                <a:solidFill>
                  <a:schemeClr val="tx1"/>
                </a:solidFill>
                <a:effectLst/>
                <a:latin typeface="+mn-lt"/>
                <a:ea typeface="+mn-ea"/>
                <a:cs typeface="+mn-cs"/>
              </a:rPr>
              <a:t>Encuentra fundamento en el artículo 3 fracción III inciso a de la Ley de Transparencia y Acceso a la Información del Estado de Jalisco y sus Municipios.</a:t>
            </a:r>
          </a:p>
          <a:p>
            <a:r>
              <a:rPr lang="es-MX" sz="1200" kern="1200" dirty="0" smtClean="0">
                <a:solidFill>
                  <a:schemeClr val="tx1"/>
                </a:solidFill>
                <a:effectLst/>
                <a:latin typeface="+mn-lt"/>
                <a:ea typeface="+mn-ea"/>
                <a:cs typeface="+mn-cs"/>
              </a:rPr>
              <a:t>Encuentra fundamento en el artículo 5° fracción III de la Ley de Transparencia y Acceso </a:t>
            </a:r>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68</a:t>
            </a:fld>
            <a:endParaRPr lang="es-MX">
              <a:solidFill>
                <a:prstClr val="black"/>
              </a:solidFill>
            </a:endParaRPr>
          </a:p>
        </p:txBody>
      </p:sp>
    </p:spTree>
    <p:extLst>
      <p:ext uri="{BB962C8B-B14F-4D97-AF65-F5344CB8AC3E}">
        <p14:creationId xmlns:p14="http://schemas.microsoft.com/office/powerpoint/2010/main" val="410480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t>A consideración de la Fiscalía General las averiguaciones previas encuadraban en los siguientes supuestos(catálogo artículo 18 LTAIP):</a:t>
            </a:r>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73</a:t>
            </a:fld>
            <a:endParaRPr lang="es-MX">
              <a:solidFill>
                <a:prstClr val="black"/>
              </a:solidFill>
            </a:endParaRPr>
          </a:p>
        </p:txBody>
      </p:sp>
    </p:spTree>
    <p:extLst>
      <p:ext uri="{BB962C8B-B14F-4D97-AF65-F5344CB8AC3E}">
        <p14:creationId xmlns:p14="http://schemas.microsoft.com/office/powerpoint/2010/main" val="87217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Arial" pitchFamily="34" charset="0"/>
                <a:cs typeface="Arial" pitchFamily="34" charset="0"/>
              </a:rPr>
              <a:t>La Suprema Corte de Justicia de la Nación, ha dicho que la reserva absoluta de expedientes como la Av. Previa es inconstitucional por lo siguiente: </a:t>
            </a:r>
            <a:r>
              <a:rPr lang="en-US" dirty="0" smtClean="0"/>
              <a:t>“205. </a:t>
            </a:r>
            <a:r>
              <a:rPr lang="en-US" dirty="0" err="1" smtClean="0"/>
              <a:t>Así</a:t>
            </a:r>
            <a:r>
              <a:rPr lang="en-US" dirty="0" smtClean="0"/>
              <a:t>, el </a:t>
            </a:r>
            <a:r>
              <a:rPr lang="en-US" dirty="0" err="1" smtClean="0"/>
              <a:t>hecho</a:t>
            </a:r>
            <a:r>
              <a:rPr lang="en-US" dirty="0" smtClean="0"/>
              <a:t> de </a:t>
            </a:r>
            <a:r>
              <a:rPr lang="en-US" dirty="0" err="1" smtClean="0"/>
              <a:t>que</a:t>
            </a:r>
            <a:r>
              <a:rPr lang="en-US" dirty="0" smtClean="0"/>
              <a:t> se </a:t>
            </a:r>
            <a:r>
              <a:rPr lang="en-US" dirty="0" err="1" smtClean="0"/>
              <a:t>establezca</a:t>
            </a:r>
            <a:r>
              <a:rPr lang="en-US" dirty="0" smtClean="0"/>
              <a:t> </a:t>
            </a:r>
            <a:r>
              <a:rPr lang="en-US" dirty="0" err="1" smtClean="0"/>
              <a:t>que</a:t>
            </a:r>
            <a:r>
              <a:rPr lang="en-US" dirty="0" smtClean="0"/>
              <a:t> </a:t>
            </a:r>
            <a:r>
              <a:rPr lang="en-US" dirty="0" err="1" smtClean="0"/>
              <a:t>toda</a:t>
            </a:r>
            <a:r>
              <a:rPr lang="en-US" dirty="0" smtClean="0"/>
              <a:t> la </a:t>
            </a:r>
            <a:r>
              <a:rPr lang="en-US" dirty="0" err="1" smtClean="0"/>
              <a:t>información</a:t>
            </a:r>
            <a:r>
              <a:rPr lang="en-US" dirty="0" smtClean="0"/>
              <a:t> </a:t>
            </a:r>
            <a:r>
              <a:rPr lang="en-US" dirty="0" err="1" smtClean="0"/>
              <a:t>contenida</a:t>
            </a:r>
            <a:r>
              <a:rPr lang="en-US" dirty="0" smtClean="0"/>
              <a:t> en la </a:t>
            </a:r>
            <a:r>
              <a:rPr lang="en-US" dirty="0" err="1" smtClean="0"/>
              <a:t>averiguación</a:t>
            </a:r>
            <a:r>
              <a:rPr lang="en-US" dirty="0" smtClean="0"/>
              <a:t> </a:t>
            </a:r>
            <a:r>
              <a:rPr lang="en-US" dirty="0" err="1" smtClean="0"/>
              <a:t>previa</a:t>
            </a:r>
            <a:r>
              <a:rPr lang="en-US" dirty="0" smtClean="0"/>
              <a:t>, </a:t>
            </a:r>
            <a:r>
              <a:rPr lang="en-US" dirty="0" err="1" smtClean="0"/>
              <a:t>absolutamente</a:t>
            </a:r>
            <a:r>
              <a:rPr lang="en-US" dirty="0" smtClean="0"/>
              <a:t> </a:t>
            </a:r>
            <a:r>
              <a:rPr lang="en-US" dirty="0" err="1" smtClean="0"/>
              <a:t>toda</a:t>
            </a:r>
            <a:r>
              <a:rPr lang="en-US" dirty="0" smtClean="0"/>
              <a:t>, con </a:t>
            </a:r>
            <a:r>
              <a:rPr lang="en-US" dirty="0" err="1" smtClean="0"/>
              <a:t>independencia</a:t>
            </a:r>
            <a:r>
              <a:rPr lang="en-US" dirty="0" smtClean="0"/>
              <a:t> de </a:t>
            </a:r>
            <a:r>
              <a:rPr lang="en-US" dirty="0" err="1" smtClean="0"/>
              <a:t>sus</a:t>
            </a:r>
            <a:r>
              <a:rPr lang="en-US" dirty="0" smtClean="0"/>
              <a:t> </a:t>
            </a:r>
            <a:r>
              <a:rPr lang="en-US" dirty="0" err="1" smtClean="0"/>
              <a:t>elementos</a:t>
            </a:r>
            <a:r>
              <a:rPr lang="en-US" dirty="0" smtClean="0"/>
              <a:t>, sea </a:t>
            </a:r>
            <a:r>
              <a:rPr lang="en-US" dirty="0" err="1" smtClean="0"/>
              <a:t>considerada</a:t>
            </a:r>
            <a:r>
              <a:rPr lang="en-US" dirty="0" smtClean="0"/>
              <a:t> </a:t>
            </a:r>
            <a:r>
              <a:rPr lang="en-US" dirty="0" err="1" smtClean="0"/>
              <a:t>reservada</a:t>
            </a:r>
            <a:r>
              <a:rPr lang="en-US" dirty="0" smtClean="0"/>
              <a:t>, </a:t>
            </a:r>
            <a:r>
              <a:rPr lang="en-US" dirty="0" err="1" smtClean="0"/>
              <a:t>trae</a:t>
            </a:r>
            <a:r>
              <a:rPr lang="en-US" dirty="0" smtClean="0"/>
              <a:t> </a:t>
            </a:r>
            <a:r>
              <a:rPr lang="en-US" dirty="0" err="1" smtClean="0"/>
              <a:t>las</a:t>
            </a:r>
            <a:r>
              <a:rPr lang="en-US" dirty="0" smtClean="0"/>
              <a:t> </a:t>
            </a:r>
            <a:r>
              <a:rPr lang="en-US" dirty="0" err="1" smtClean="0"/>
              <a:t>consecuencias</a:t>
            </a:r>
            <a:r>
              <a:rPr lang="en-US" dirty="0" smtClean="0"/>
              <a:t>: </a:t>
            </a:r>
            <a:r>
              <a:rPr lang="en-US" b="1" dirty="0" smtClean="0"/>
              <a:t>a) no se </a:t>
            </a:r>
            <a:r>
              <a:rPr lang="en-US" b="1" dirty="0" err="1" smtClean="0"/>
              <a:t>realiza</a:t>
            </a:r>
            <a:r>
              <a:rPr lang="en-US" b="1" dirty="0" smtClean="0"/>
              <a:t> la </a:t>
            </a:r>
            <a:r>
              <a:rPr lang="en-US" b="1" dirty="0" err="1" smtClean="0"/>
              <a:t>restricción</a:t>
            </a:r>
            <a:r>
              <a:rPr lang="en-US" b="1" dirty="0" smtClean="0"/>
              <a:t> al </a:t>
            </a:r>
            <a:r>
              <a:rPr lang="en-US" b="1" dirty="0" err="1" smtClean="0"/>
              <a:t>derecho</a:t>
            </a:r>
            <a:r>
              <a:rPr lang="en-US" b="1" dirty="0" smtClean="0"/>
              <a:t> </a:t>
            </a:r>
            <a:r>
              <a:rPr lang="en-US" b="1" dirty="0" err="1" smtClean="0"/>
              <a:t>humano</a:t>
            </a:r>
            <a:r>
              <a:rPr lang="en-US" b="1" dirty="0" smtClean="0"/>
              <a:t> </a:t>
            </a:r>
            <a:r>
              <a:rPr lang="en-US" b="1" dirty="0" err="1" smtClean="0"/>
              <a:t>por</a:t>
            </a:r>
            <a:r>
              <a:rPr lang="en-US" b="1" dirty="0" smtClean="0"/>
              <a:t> el </a:t>
            </a:r>
            <a:r>
              <a:rPr lang="en-US" b="1" dirty="0" err="1" smtClean="0"/>
              <a:t>medio</a:t>
            </a:r>
            <a:r>
              <a:rPr lang="en-US" b="1" dirty="0" smtClean="0"/>
              <a:t> </a:t>
            </a:r>
            <a:r>
              <a:rPr lang="en-US" b="1" dirty="0" err="1" smtClean="0"/>
              <a:t>menos</a:t>
            </a:r>
            <a:r>
              <a:rPr lang="en-US" b="1" dirty="0" smtClean="0"/>
              <a:t> </a:t>
            </a:r>
            <a:r>
              <a:rPr lang="en-US" b="1" dirty="0" err="1" smtClean="0"/>
              <a:t>gravoso</a:t>
            </a:r>
            <a:r>
              <a:rPr lang="en-US" b="1" dirty="0" smtClean="0"/>
              <a:t>; b) se genera </a:t>
            </a:r>
            <a:r>
              <a:rPr lang="en-US" b="1" dirty="0" err="1" smtClean="0"/>
              <a:t>una</a:t>
            </a:r>
            <a:r>
              <a:rPr lang="en-US" b="1" dirty="0" smtClean="0"/>
              <a:t> </a:t>
            </a:r>
            <a:r>
              <a:rPr lang="en-US" b="1" dirty="0" err="1" smtClean="0"/>
              <a:t>condición</a:t>
            </a:r>
            <a:r>
              <a:rPr lang="en-US" b="1" dirty="0" smtClean="0"/>
              <a:t> </a:t>
            </a:r>
            <a:r>
              <a:rPr lang="en-US" b="1" dirty="0" err="1" smtClean="0"/>
              <a:t>absoluta</a:t>
            </a:r>
            <a:r>
              <a:rPr lang="en-US" b="1" dirty="0" smtClean="0"/>
              <a:t> de </a:t>
            </a:r>
            <a:r>
              <a:rPr lang="en-US" b="1" dirty="0" err="1" smtClean="0"/>
              <a:t>reserva</a:t>
            </a:r>
            <a:r>
              <a:rPr lang="en-US" b="1" dirty="0" smtClean="0"/>
              <a:t> </a:t>
            </a:r>
            <a:r>
              <a:rPr lang="en-US" b="1" dirty="0" err="1" smtClean="0"/>
              <a:t>como</a:t>
            </a:r>
            <a:r>
              <a:rPr lang="en-US" b="1" dirty="0" smtClean="0"/>
              <a:t> </a:t>
            </a:r>
            <a:r>
              <a:rPr lang="en-US" b="1" dirty="0" err="1" smtClean="0"/>
              <a:t>regla</a:t>
            </a:r>
            <a:r>
              <a:rPr lang="en-US" b="1" dirty="0" smtClean="0"/>
              <a:t> general </a:t>
            </a:r>
            <a:r>
              <a:rPr lang="en-US" b="1" dirty="0" err="1" smtClean="0"/>
              <a:t>que</a:t>
            </a:r>
            <a:r>
              <a:rPr lang="en-US" b="1" dirty="0" smtClean="0"/>
              <a:t> </a:t>
            </a:r>
            <a:r>
              <a:rPr lang="en-US" b="1" dirty="0" err="1" smtClean="0"/>
              <a:t>impide</a:t>
            </a:r>
            <a:r>
              <a:rPr lang="en-US" b="1" dirty="0" smtClean="0"/>
              <a:t> </a:t>
            </a:r>
            <a:r>
              <a:rPr lang="en-US" b="1" dirty="0" err="1" smtClean="0"/>
              <a:t>cualquier</a:t>
            </a:r>
            <a:r>
              <a:rPr lang="en-US" b="1" dirty="0" smtClean="0"/>
              <a:t> </a:t>
            </a:r>
            <a:r>
              <a:rPr lang="en-US" b="1" dirty="0" err="1" smtClean="0"/>
              <a:t>modalización</a:t>
            </a:r>
            <a:r>
              <a:rPr lang="en-US" b="1" dirty="0" smtClean="0"/>
              <a:t> </a:t>
            </a:r>
            <a:r>
              <a:rPr lang="en-US" b="1" dirty="0" err="1" smtClean="0"/>
              <a:t>por</a:t>
            </a:r>
            <a:r>
              <a:rPr lang="en-US" b="1" dirty="0" smtClean="0"/>
              <a:t> parte del </a:t>
            </a:r>
            <a:r>
              <a:rPr lang="en-US" b="1" dirty="0" err="1" smtClean="0"/>
              <a:t>órgano</a:t>
            </a:r>
            <a:r>
              <a:rPr lang="en-US" b="1" dirty="0" smtClean="0"/>
              <a:t> </a:t>
            </a:r>
            <a:r>
              <a:rPr lang="en-US" b="1" dirty="0" err="1" smtClean="0"/>
              <a:t>que</a:t>
            </a:r>
            <a:r>
              <a:rPr lang="en-US" b="1" dirty="0" smtClean="0"/>
              <a:t> </a:t>
            </a:r>
            <a:r>
              <a:rPr lang="en-US" b="1" dirty="0" err="1" smtClean="0"/>
              <a:t>tiene</a:t>
            </a:r>
            <a:r>
              <a:rPr lang="en-US" b="1" dirty="0" smtClean="0"/>
              <a:t> a su cargo la </a:t>
            </a:r>
            <a:r>
              <a:rPr lang="en-US" b="1" dirty="0" err="1" smtClean="0"/>
              <a:t>indagatoria</a:t>
            </a:r>
            <a:r>
              <a:rPr lang="en-US" b="1" dirty="0" smtClean="0"/>
              <a:t> y c) se </a:t>
            </a:r>
            <a:r>
              <a:rPr lang="en-US" b="1" dirty="0" err="1" smtClean="0"/>
              <a:t>impide</a:t>
            </a:r>
            <a:r>
              <a:rPr lang="en-US" b="1" dirty="0" smtClean="0"/>
              <a:t> el </a:t>
            </a:r>
            <a:r>
              <a:rPr lang="en-US" b="1" dirty="0" err="1" smtClean="0"/>
              <a:t>ejercicio</a:t>
            </a:r>
            <a:r>
              <a:rPr lang="en-US" b="1" dirty="0" smtClean="0"/>
              <a:t> del </a:t>
            </a:r>
            <a:r>
              <a:rPr lang="en-US" b="1" dirty="0" err="1" smtClean="0"/>
              <a:t>derecho</a:t>
            </a:r>
            <a:r>
              <a:rPr lang="en-US" b="1" dirty="0" smtClean="0"/>
              <a:t> de </a:t>
            </a:r>
            <a:r>
              <a:rPr lang="en-US" b="1" dirty="0" err="1" smtClean="0"/>
              <a:t>acceso</a:t>
            </a:r>
            <a:r>
              <a:rPr lang="en-US" b="1" dirty="0" smtClean="0"/>
              <a:t> a la </a:t>
            </a:r>
            <a:r>
              <a:rPr lang="en-US" b="1" dirty="0" err="1" smtClean="0"/>
              <a:t>información</a:t>
            </a:r>
            <a:r>
              <a:rPr lang="en-US" b="1" dirty="0" smtClean="0"/>
              <a:t> </a:t>
            </a:r>
            <a:r>
              <a:rPr lang="en-US" b="1" dirty="0" err="1" smtClean="0"/>
              <a:t>incumpliendo</a:t>
            </a:r>
            <a:r>
              <a:rPr lang="en-US" b="1" dirty="0" smtClean="0"/>
              <a:t> el principio de </a:t>
            </a:r>
            <a:r>
              <a:rPr lang="en-US" b="1" dirty="0" err="1" smtClean="0"/>
              <a:t>máxima</a:t>
            </a:r>
            <a:r>
              <a:rPr lang="en-US" b="1" dirty="0" smtClean="0"/>
              <a:t> </a:t>
            </a:r>
            <a:r>
              <a:rPr lang="en-US" b="1" dirty="0" err="1" smtClean="0"/>
              <a:t>publicidad</a:t>
            </a:r>
            <a:r>
              <a:rPr lang="en-US" b="1" dirty="0" smtClean="0"/>
              <a:t> </a:t>
            </a:r>
            <a:r>
              <a:rPr lang="en-US" b="1" dirty="0" err="1" smtClean="0"/>
              <a:t>que</a:t>
            </a:r>
            <a:r>
              <a:rPr lang="en-US" b="1" dirty="0" smtClean="0"/>
              <a:t> lo </a:t>
            </a:r>
            <a:r>
              <a:rPr lang="en-US" b="1" dirty="0" err="1" smtClean="0"/>
              <a:t>rige</a:t>
            </a:r>
            <a:r>
              <a:rPr lang="en-US" b="1" dirty="0" smtClean="0"/>
              <a:t>, sin </a:t>
            </a:r>
            <a:r>
              <a:rPr lang="en-US" b="1" dirty="0" err="1" smtClean="0"/>
              <a:t>que</a:t>
            </a:r>
            <a:r>
              <a:rPr lang="en-US" b="1" dirty="0" smtClean="0"/>
              <a:t> </a:t>
            </a:r>
            <a:r>
              <a:rPr lang="en-US" b="1" dirty="0" err="1" smtClean="0"/>
              <a:t>pueda</a:t>
            </a:r>
            <a:r>
              <a:rPr lang="en-US" b="1" dirty="0" smtClean="0"/>
              <a:t> </a:t>
            </a:r>
            <a:r>
              <a:rPr lang="en-US" b="1" dirty="0" err="1" smtClean="0"/>
              <a:t>entrar</a:t>
            </a:r>
            <a:r>
              <a:rPr lang="en-US" b="1" dirty="0" smtClean="0"/>
              <a:t> en </a:t>
            </a:r>
            <a:r>
              <a:rPr lang="en-US" b="1" dirty="0" err="1" smtClean="0"/>
              <a:t>juego</a:t>
            </a:r>
            <a:r>
              <a:rPr lang="en-US" b="1" dirty="0" smtClean="0"/>
              <a:t> </a:t>
            </a:r>
            <a:r>
              <a:rPr lang="en-US" b="1" dirty="0" err="1" smtClean="0"/>
              <a:t>para</a:t>
            </a:r>
            <a:r>
              <a:rPr lang="en-US" b="1" dirty="0" smtClean="0"/>
              <a:t> articular </a:t>
            </a:r>
            <a:r>
              <a:rPr lang="en-US" b="1" dirty="0" err="1" smtClean="0"/>
              <a:t>una</a:t>
            </a:r>
            <a:r>
              <a:rPr lang="en-US" b="1" dirty="0" smtClean="0"/>
              <a:t> </a:t>
            </a:r>
            <a:r>
              <a:rPr lang="en-US" b="1" dirty="0" err="1" smtClean="0"/>
              <a:t>respuesta</a:t>
            </a:r>
            <a:r>
              <a:rPr lang="en-US" b="1" dirty="0" smtClean="0"/>
              <a:t> </a:t>
            </a:r>
            <a:r>
              <a:rPr lang="en-US" b="1" dirty="0" err="1" smtClean="0"/>
              <a:t>completa</a:t>
            </a:r>
            <a:r>
              <a:rPr lang="en-US" b="1" dirty="0" smtClean="0"/>
              <a:t> a la </a:t>
            </a:r>
            <a:r>
              <a:rPr lang="en-US" b="1" dirty="0" err="1" smtClean="0"/>
              <a:t>solicitud</a:t>
            </a:r>
            <a:r>
              <a:rPr lang="en-US" b="1" dirty="0" smtClean="0"/>
              <a:t> </a:t>
            </a:r>
            <a:r>
              <a:rPr lang="en-US" b="1" dirty="0" err="1" smtClean="0"/>
              <a:t>respectiva</a:t>
            </a:r>
            <a:r>
              <a:rPr lang="en-US" b="1" dirty="0" smtClean="0"/>
              <a:t>.” </a:t>
            </a:r>
            <a:r>
              <a:rPr lang="en-US" i="1" dirty="0" err="1" smtClean="0"/>
              <a:t>amparo</a:t>
            </a:r>
            <a:r>
              <a:rPr lang="en-US" i="1" dirty="0" smtClean="0"/>
              <a:t> en </a:t>
            </a:r>
            <a:r>
              <a:rPr lang="en-US" i="1" dirty="0" err="1" smtClean="0"/>
              <a:t>revisión</a:t>
            </a:r>
            <a:r>
              <a:rPr lang="en-US" i="1" dirty="0" smtClean="0"/>
              <a:t> 173/2012.</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latin typeface="Arial" pitchFamily="34" charset="0"/>
              <a:cs typeface="Arial" pitchFamily="34" charset="0"/>
            </a:endParaRPr>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76</a:t>
            </a:fld>
            <a:endParaRPr lang="es-MX">
              <a:solidFill>
                <a:prstClr val="black"/>
              </a:solidFill>
            </a:endParaRPr>
          </a:p>
        </p:txBody>
      </p:sp>
    </p:spTree>
    <p:extLst>
      <p:ext uri="{BB962C8B-B14F-4D97-AF65-F5344CB8AC3E}">
        <p14:creationId xmlns:p14="http://schemas.microsoft.com/office/powerpoint/2010/main" val="197159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80</a:t>
            </a:fld>
            <a:endParaRPr lang="es-MX">
              <a:solidFill>
                <a:prstClr val="black"/>
              </a:solidFill>
            </a:endParaRPr>
          </a:p>
        </p:txBody>
      </p:sp>
    </p:spTree>
    <p:extLst>
      <p:ext uri="{BB962C8B-B14F-4D97-AF65-F5344CB8AC3E}">
        <p14:creationId xmlns:p14="http://schemas.microsoft.com/office/powerpoint/2010/main" val="349481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buFont typeface="Wingdings" pitchFamily="2" charset="2"/>
              <a:buChar char="§"/>
            </a:pPr>
            <a:r>
              <a:rPr lang="es-MX" sz="1200" dirty="0" smtClean="0">
                <a:latin typeface="Arial" pitchFamily="34" charset="0"/>
                <a:cs typeface="Arial" pitchFamily="34" charset="0"/>
              </a:rPr>
              <a:t>En el caso de los </a:t>
            </a:r>
            <a:r>
              <a:rPr lang="es-MX" sz="1200" b="1" dirty="0" smtClean="0">
                <a:latin typeface="Arial" pitchFamily="34" charset="0"/>
                <a:cs typeface="Arial" pitchFamily="34" charset="0"/>
              </a:rPr>
              <a:t>magistrados del Supremo Tribunal del Estado de Jalisco, </a:t>
            </a:r>
            <a:r>
              <a:rPr lang="es-MX" sz="1200" dirty="0" smtClean="0">
                <a:latin typeface="Arial" pitchFamily="34" charset="0"/>
                <a:cs typeface="Arial" pitchFamily="34" charset="0"/>
              </a:rPr>
              <a:t>debe entregarse su edad, pues revelar esta información permite que la ciudadanía conozca si estos servidores públicos cumplen con el perfil para desempeñar el puesto que les fue encomendado.</a:t>
            </a:r>
          </a:p>
          <a:p>
            <a:pPr algn="just">
              <a:buFont typeface="Wingdings" pitchFamily="2" charset="2"/>
              <a:buChar char="§"/>
            </a:pPr>
            <a:r>
              <a:rPr lang="es-MX" sz="1200" dirty="0" smtClean="0">
                <a:latin typeface="Arial" pitchFamily="34" charset="0"/>
                <a:cs typeface="Arial" pitchFamily="34" charset="0"/>
              </a:rPr>
              <a:t>Tanto la Constitución Política del Estado de Jalisco como la Ley Orgánica del Poder Judicial del Estado De Jalisco, prevén que para ser Magistrado se necesita tener cuando menos </a:t>
            </a:r>
            <a:r>
              <a:rPr lang="es-MX" sz="1200" b="1" dirty="0" smtClean="0">
                <a:latin typeface="Arial" pitchFamily="34" charset="0"/>
                <a:cs typeface="Arial" pitchFamily="34" charset="0"/>
              </a:rPr>
              <a:t>35 años cumplidos, </a:t>
            </a:r>
            <a:r>
              <a:rPr lang="es-MX" sz="1200" dirty="0" smtClean="0">
                <a:latin typeface="Arial" pitchFamily="34" charset="0"/>
                <a:cs typeface="Arial" pitchFamily="34" charset="0"/>
              </a:rPr>
              <a:t>encargo que nadie puede tener después de los </a:t>
            </a:r>
            <a:r>
              <a:rPr lang="es-MX" sz="1200" b="1" dirty="0" smtClean="0">
                <a:latin typeface="Arial" pitchFamily="34" charset="0"/>
                <a:cs typeface="Arial" pitchFamily="34" charset="0"/>
              </a:rPr>
              <a:t>70 años de edad.</a:t>
            </a:r>
            <a:endParaRPr lang="es-MX" sz="1200" dirty="0" smtClean="0">
              <a:latin typeface="Arial" pitchFamily="34" charset="0"/>
              <a:cs typeface="Arial" pitchFamily="34" charset="0"/>
            </a:endParaRPr>
          </a:p>
          <a:p>
            <a:pPr algn="just">
              <a:buFont typeface="Wingdings" pitchFamily="2" charset="2"/>
              <a:buChar char="§"/>
            </a:pPr>
            <a:r>
              <a:rPr lang="es-MX" sz="1200" dirty="0" smtClean="0">
                <a:latin typeface="Arial" pitchFamily="34" charset="0"/>
                <a:cs typeface="Arial" pitchFamily="34" charset="0"/>
              </a:rPr>
              <a:t>Los requisitos de edad, son impuestos por la normativa Constitucional y Secundaria, por lo que en todos los casos conocer la edad permite a los ciudadanos saber si cumplen con el perfil mínimo acerca del puesto que desempeñan.</a:t>
            </a:r>
          </a:p>
          <a:p>
            <a:endParaRPr lang="es-MX" dirty="0"/>
          </a:p>
        </p:txBody>
      </p:sp>
      <p:sp>
        <p:nvSpPr>
          <p:cNvPr id="4" name="3 Marcador de número de diapositiva"/>
          <p:cNvSpPr>
            <a:spLocks noGrp="1"/>
          </p:cNvSpPr>
          <p:nvPr>
            <p:ph type="sldNum" sz="quarter" idx="10"/>
          </p:nvPr>
        </p:nvSpPr>
        <p:spPr/>
        <p:txBody>
          <a:bodyPr/>
          <a:lstStyle/>
          <a:p>
            <a:fld id="{E1853A83-1CC4-4AC4-8CDB-B1AD4CDB18C8}" type="slidenum">
              <a:rPr lang="es-MX" smtClean="0">
                <a:solidFill>
                  <a:prstClr val="black"/>
                </a:solidFill>
              </a:rPr>
              <a:pPr/>
              <a:t>87</a:t>
            </a:fld>
            <a:endParaRPr lang="es-MX">
              <a:solidFill>
                <a:prstClr val="black"/>
              </a:solidFill>
            </a:endParaRPr>
          </a:p>
        </p:txBody>
      </p:sp>
    </p:spTree>
    <p:extLst>
      <p:ext uri="{BB962C8B-B14F-4D97-AF65-F5344CB8AC3E}">
        <p14:creationId xmlns:p14="http://schemas.microsoft.com/office/powerpoint/2010/main" val="362865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7212137-23DB-457D-83C3-FA43635CEBDB}" type="datetimeFigureOut">
              <a:rPr lang="es-MX" smtClean="0"/>
              <a:pPr/>
              <a:t>01/03/2016</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solidFill>
                <a:srgbClr val="2DA2BF">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8BB02B5-BED0-4BE3-A793-BB5E54EADC95}" type="slidenum">
              <a:rPr lang="es-MX" smtClean="0"/>
              <a:pPr/>
              <a:t>‹Nº›</a:t>
            </a:fld>
            <a:endParaRPr lang="es-MX"/>
          </a:p>
        </p:txBody>
      </p:sp>
    </p:spTree>
    <p:extLst>
      <p:ext uri="{BB962C8B-B14F-4D97-AF65-F5344CB8AC3E}">
        <p14:creationId xmlns:p14="http://schemas.microsoft.com/office/powerpoint/2010/main" val="3404160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5" name="4 Marcador de pie de página"/>
          <p:cNvSpPr>
            <a:spLocks noGrp="1"/>
          </p:cNvSpPr>
          <p:nvPr>
            <p:ph type="ftr" sz="quarter" idx="11"/>
          </p:nvPr>
        </p:nvSpPr>
        <p:spPr/>
        <p:txBody>
          <a:bodyPr/>
          <a:lstStyle>
            <a:extLst/>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extLst/>
          </a:lstStyle>
          <a:p>
            <a:fld id="{68BB02B5-BED0-4BE3-A793-BB5E54EADC95}" type="slidenum">
              <a:rPr lang="es-MX" smtClean="0">
                <a:solidFill>
                  <a:prstClr val="black"/>
                </a:solidFill>
              </a:rPr>
              <a:pPr/>
              <a:t>‹Nº›</a:t>
            </a:fld>
            <a:endParaRPr lang="es-MX">
              <a:solidFill>
                <a:prstClr val="black"/>
              </a:solidFill>
            </a:endParaRP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300877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7212137-23DB-457D-83C3-FA43635CEBDB}" type="datetimeFigureOut">
              <a:rPr lang="es-MX" smtClean="0">
                <a:solidFill>
                  <a:prstClr val="white"/>
                </a:solidFill>
              </a:rPr>
              <a:pPr/>
              <a:t>01/03/2016</a:t>
            </a:fld>
            <a:endParaRPr lang="es-MX">
              <a:solidFill>
                <a:prstClr val="white"/>
              </a:solidFill>
            </a:endParaRPr>
          </a:p>
        </p:txBody>
      </p:sp>
      <p:sp>
        <p:nvSpPr>
          <p:cNvPr id="5" name="4 Marcador de pie de página"/>
          <p:cNvSpPr>
            <a:spLocks noGrp="1"/>
          </p:cNvSpPr>
          <p:nvPr>
            <p:ph type="ftr" sz="quarter" idx="11"/>
          </p:nvPr>
        </p:nvSpPr>
        <p:spPr/>
        <p:txBody>
          <a:bodyPr/>
          <a:lstStyle>
            <a:extLst/>
          </a:lstStyle>
          <a:p>
            <a:endParaRPr lang="es-MX">
              <a:solidFill>
                <a:prstClr val="white"/>
              </a:solidFill>
            </a:endParaRPr>
          </a:p>
        </p:txBody>
      </p:sp>
      <p:sp>
        <p:nvSpPr>
          <p:cNvPr id="6" name="5 Marcador de número de diapositiva"/>
          <p:cNvSpPr>
            <a:spLocks noGrp="1"/>
          </p:cNvSpPr>
          <p:nvPr>
            <p:ph type="sldNum" sz="quarter" idx="12"/>
          </p:nvPr>
        </p:nvSpPr>
        <p:spPr/>
        <p:txBody>
          <a:bodyPr/>
          <a:lstStyle>
            <a:extLst/>
          </a:lstStyle>
          <a:p>
            <a:fld id="{68BB02B5-BED0-4BE3-A793-BB5E54EADC95}" type="slidenum">
              <a:rPr lang="es-MX" smtClean="0">
                <a:solidFill>
                  <a:prstClr val="white"/>
                </a:solidFill>
              </a:rPr>
              <a:pPr/>
              <a:t>‹Nº›</a:t>
            </a:fld>
            <a:endParaRPr lang="es-MX">
              <a:solidFill>
                <a:prstClr val="white"/>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334456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7212137-23DB-457D-83C3-FA43635CEBDB}" type="datetimeFigureOut">
              <a:rPr lang="es-MX" smtClean="0">
                <a:solidFill>
                  <a:prstClr val="white"/>
                </a:solidFill>
              </a:rPr>
              <a:pPr/>
              <a:t>01/03/2016</a:t>
            </a:fld>
            <a:endParaRPr lang="es-MX">
              <a:solidFill>
                <a:prstClr val="white"/>
              </a:solidFill>
            </a:endParaRPr>
          </a:p>
        </p:txBody>
      </p:sp>
      <p:sp>
        <p:nvSpPr>
          <p:cNvPr id="6" name="5 Marcador de pie de página"/>
          <p:cNvSpPr>
            <a:spLocks noGrp="1"/>
          </p:cNvSpPr>
          <p:nvPr>
            <p:ph type="ftr" sz="quarter" idx="11"/>
          </p:nvPr>
        </p:nvSpPr>
        <p:spPr/>
        <p:txBody>
          <a:bodyPr/>
          <a:lstStyle>
            <a:extLst/>
          </a:lstStyle>
          <a:p>
            <a:endParaRPr lang="es-MX">
              <a:solidFill>
                <a:prstClr val="white"/>
              </a:solidFill>
            </a:endParaRPr>
          </a:p>
        </p:txBody>
      </p:sp>
      <p:sp>
        <p:nvSpPr>
          <p:cNvPr id="7" name="6 Marcador de número de diapositiva"/>
          <p:cNvSpPr>
            <a:spLocks noGrp="1"/>
          </p:cNvSpPr>
          <p:nvPr>
            <p:ph type="sldNum" sz="quarter" idx="12"/>
          </p:nvPr>
        </p:nvSpPr>
        <p:spPr/>
        <p:txBody>
          <a:bodyPr/>
          <a:lstStyle>
            <a:extLst/>
          </a:lstStyle>
          <a:p>
            <a:fld id="{68BB02B5-BED0-4BE3-A793-BB5E54EADC95}" type="slidenum">
              <a:rPr lang="es-MX" smtClean="0">
                <a:solidFill>
                  <a:prstClr val="white"/>
                </a:solidFill>
              </a:rPr>
              <a:pPr/>
              <a:t>‹Nº›</a:t>
            </a:fld>
            <a:endParaRPr lang="es-MX">
              <a:solidFill>
                <a:prstClr val="white"/>
              </a:solidFill>
            </a:endParaRP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3010459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8" name="7 Marcador de pie de página"/>
          <p:cNvSpPr>
            <a:spLocks noGrp="1"/>
          </p:cNvSpPr>
          <p:nvPr>
            <p:ph type="ftr" sz="quarter" idx="11"/>
          </p:nvPr>
        </p:nvSpPr>
        <p:spPr/>
        <p:txBody>
          <a:bodyPr/>
          <a:lstStyle>
            <a:extLst/>
          </a:lstStyle>
          <a:p>
            <a:endParaRPr lang="es-MX">
              <a:solidFill>
                <a:prstClr val="black"/>
              </a:solidFill>
            </a:endParaRPr>
          </a:p>
        </p:txBody>
      </p:sp>
      <p:sp>
        <p:nvSpPr>
          <p:cNvPr id="9" name="8 Marcador de número de diapositiva"/>
          <p:cNvSpPr>
            <a:spLocks noGrp="1"/>
          </p:cNvSpPr>
          <p:nvPr>
            <p:ph type="sldNum" sz="quarter" idx="12"/>
          </p:nvPr>
        </p:nvSpPr>
        <p:spPr/>
        <p:txBody>
          <a:bodyPr/>
          <a:lstStyle>
            <a:extLst/>
          </a:lstStyle>
          <a:p>
            <a:fld id="{68BB02B5-BED0-4BE3-A793-BB5E54EADC95}"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13264534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7212137-23DB-457D-83C3-FA43635CEBDB}" type="datetimeFigureOut">
              <a:rPr lang="es-MX" smtClean="0">
                <a:solidFill>
                  <a:prstClr val="white"/>
                </a:solidFill>
              </a:rPr>
              <a:pPr/>
              <a:t>01/03/2016</a:t>
            </a:fld>
            <a:endParaRPr lang="es-MX">
              <a:solidFill>
                <a:prstClr val="white"/>
              </a:solidFill>
            </a:endParaRPr>
          </a:p>
        </p:txBody>
      </p:sp>
      <p:sp>
        <p:nvSpPr>
          <p:cNvPr id="4" name="3 Marcador de pie de página"/>
          <p:cNvSpPr>
            <a:spLocks noGrp="1"/>
          </p:cNvSpPr>
          <p:nvPr>
            <p:ph type="ftr" sz="quarter" idx="11"/>
          </p:nvPr>
        </p:nvSpPr>
        <p:spPr/>
        <p:txBody>
          <a:bodyPr/>
          <a:lstStyle>
            <a:extLst/>
          </a:lstStyle>
          <a:p>
            <a:endParaRPr lang="es-MX">
              <a:solidFill>
                <a:prstClr val="white"/>
              </a:solidFill>
            </a:endParaRPr>
          </a:p>
        </p:txBody>
      </p:sp>
      <p:sp>
        <p:nvSpPr>
          <p:cNvPr id="5" name="4 Marcador de número de diapositiva"/>
          <p:cNvSpPr>
            <a:spLocks noGrp="1"/>
          </p:cNvSpPr>
          <p:nvPr>
            <p:ph type="sldNum" sz="quarter" idx="12"/>
          </p:nvPr>
        </p:nvSpPr>
        <p:spPr/>
        <p:txBody>
          <a:bodyPr/>
          <a:lstStyle>
            <a:extLst/>
          </a:lstStyle>
          <a:p>
            <a:fld id="{68BB02B5-BED0-4BE3-A793-BB5E54EADC95}" type="slidenum">
              <a:rPr lang="es-MX" smtClean="0">
                <a:solidFill>
                  <a:prstClr val="white"/>
                </a:solidFill>
              </a:rPr>
              <a:pPr/>
              <a:t>‹Nº›</a:t>
            </a:fld>
            <a:endParaRPr lang="es-MX">
              <a:solidFill>
                <a:prstClr val="white"/>
              </a:solidFill>
            </a:endParaRP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154708782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3" name="2 Marcador de pie de página"/>
          <p:cNvSpPr>
            <a:spLocks noGrp="1"/>
          </p:cNvSpPr>
          <p:nvPr>
            <p:ph type="ftr" sz="quarter" idx="11"/>
          </p:nvPr>
        </p:nvSpPr>
        <p:spPr/>
        <p:txBody>
          <a:bodyPr/>
          <a:lstStyle>
            <a:extLst/>
          </a:lstStyle>
          <a:p>
            <a:endParaRPr lang="es-MX">
              <a:solidFill>
                <a:prstClr val="black"/>
              </a:solidFill>
            </a:endParaRPr>
          </a:p>
        </p:txBody>
      </p:sp>
      <p:sp>
        <p:nvSpPr>
          <p:cNvPr id="4" name="3 Marcador de número de diapositiva"/>
          <p:cNvSpPr>
            <a:spLocks noGrp="1"/>
          </p:cNvSpPr>
          <p:nvPr>
            <p:ph type="sldNum" sz="quarter" idx="12"/>
          </p:nvPr>
        </p:nvSpPr>
        <p:spPr/>
        <p:txBody>
          <a:bodyPr/>
          <a:lstStyle>
            <a:extLst/>
          </a:lstStyle>
          <a:p>
            <a:fld id="{68BB02B5-BED0-4BE3-A793-BB5E54EADC95}"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179711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6" name="5 Marcador de pie de página"/>
          <p:cNvSpPr>
            <a:spLocks noGrp="1"/>
          </p:cNvSpPr>
          <p:nvPr>
            <p:ph type="ftr" sz="quarter" idx="11"/>
          </p:nvPr>
        </p:nvSpPr>
        <p:spPr/>
        <p:txBody>
          <a:bodyPr/>
          <a:lstStyle>
            <a:extLst/>
          </a:lstStyle>
          <a:p>
            <a:endParaRPr lang="es-MX">
              <a:solidFill>
                <a:prstClr val="black"/>
              </a:solidFill>
            </a:endParaRPr>
          </a:p>
        </p:txBody>
      </p:sp>
      <p:sp>
        <p:nvSpPr>
          <p:cNvPr id="7" name="6 Marcador de número de diapositiva"/>
          <p:cNvSpPr>
            <a:spLocks noGrp="1"/>
          </p:cNvSpPr>
          <p:nvPr>
            <p:ph type="sldNum" sz="quarter" idx="12"/>
          </p:nvPr>
        </p:nvSpPr>
        <p:spPr/>
        <p:txBody>
          <a:bodyPr/>
          <a:lstStyle>
            <a:extLst/>
          </a:lstStyle>
          <a:p>
            <a:fld id="{68BB02B5-BED0-4BE3-A793-BB5E54EADC95}"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6407302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7212137-23DB-457D-83C3-FA43635CEBDB}" type="datetimeFigureOut">
              <a:rPr lang="es-MX" smtClean="0">
                <a:solidFill>
                  <a:prstClr val="white"/>
                </a:solidFill>
              </a:rPr>
              <a:pPr/>
              <a:t>01/03/2016</a:t>
            </a:fld>
            <a:endParaRPr lang="es-MX">
              <a:solidFill>
                <a:prstClr val="white"/>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solidFill>
                <a:prstClr val="white"/>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8BB02B5-BED0-4BE3-A793-BB5E54EADC95}" type="slidenum">
              <a:rPr lang="es-MX" smtClean="0">
                <a:solidFill>
                  <a:prstClr val="white"/>
                </a:solidFill>
              </a:rPr>
              <a:pPr/>
              <a:t>‹Nº›</a:t>
            </a:fld>
            <a:endParaRPr lang="es-MX">
              <a:solidFill>
                <a:prstClr val="white"/>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07915940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5" name="4 Marcador de pie de página"/>
          <p:cNvSpPr>
            <a:spLocks noGrp="1"/>
          </p:cNvSpPr>
          <p:nvPr>
            <p:ph type="ftr" sz="quarter" idx="11"/>
          </p:nvPr>
        </p:nvSpPr>
        <p:spPr/>
        <p:txBody>
          <a:bodyPr/>
          <a:lstStyle>
            <a:extLst/>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extLst/>
          </a:lstStyle>
          <a:p>
            <a:fld id="{68BB02B5-BED0-4BE3-A793-BB5E54EADC95}"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048764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5" name="4 Marcador de pie de página"/>
          <p:cNvSpPr>
            <a:spLocks noGrp="1"/>
          </p:cNvSpPr>
          <p:nvPr>
            <p:ph type="ftr" sz="quarter" idx="11"/>
          </p:nvPr>
        </p:nvSpPr>
        <p:spPr/>
        <p:txBody>
          <a:bodyPr/>
          <a:lstStyle>
            <a:extLst/>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extLst/>
          </a:lstStyle>
          <a:p>
            <a:fld id="{68BB02B5-BED0-4BE3-A793-BB5E54EADC95}"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06529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01/03/2016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212137-23DB-457D-83C3-FA43635CEBDB}" type="datetimeFigureOut">
              <a:rPr lang="es-MX" smtClean="0">
                <a:solidFill>
                  <a:prstClr val="black"/>
                </a:solidFill>
              </a:rPr>
              <a:pPr/>
              <a:t>01/03/2016</a:t>
            </a:fld>
            <a:endParaRPr lang="es-MX">
              <a:solidFill>
                <a:prstClr val="black"/>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solidFill>
                <a:prstClr val="black"/>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BB02B5-BED0-4BE3-A793-BB5E54EADC95}"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07336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lvar\Pictures\lug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034" y="118571"/>
            <a:ext cx="2006224" cy="1349479"/>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1403648"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Lugar de presentación.</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180" y="6505599"/>
            <a:ext cx="2555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81</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Rectangle 2"/>
          <p:cNvSpPr txBox="1">
            <a:spLocks noChangeArrowheads="1"/>
          </p:cNvSpPr>
          <p:nvPr/>
        </p:nvSpPr>
        <p:spPr>
          <a:xfrm>
            <a:off x="307975" y="1268760"/>
            <a:ext cx="8661546" cy="2199227"/>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spcAft>
                <a:spcPct val="0"/>
              </a:spcAft>
              <a:buFont typeface="+mj-lt"/>
              <a:buAutoNum type="romanUcPeriod"/>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300" dirty="0" smtClean="0">
                <a:solidFill>
                  <a:srgbClr val="00A3B4"/>
                </a:solidFill>
                <a:latin typeface="Garamond" pitchFamily="18" charset="0"/>
              </a:rPr>
              <a:t>La solicitud se presenta ante la Unidad del sujeto obligado.</a:t>
            </a:r>
          </a:p>
          <a:p>
            <a:pPr marL="571500" indent="-571500" algn="just">
              <a:spcAft>
                <a:spcPct val="0"/>
              </a:spcAft>
              <a:buFont typeface="+mj-lt"/>
              <a:buAutoNum type="romanUcPeriod"/>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300" dirty="0" smtClean="0">
                <a:solidFill>
                  <a:srgbClr val="00A3B4"/>
                </a:solidFill>
                <a:latin typeface="Garamond" pitchFamily="18" charset="0"/>
              </a:rPr>
              <a:t>Cuando se presente en oficina distinta a la Unidad, el titular deberá remitir la solicitud a la Unidad respectiva y notificarlo al solicitante, dentro de un día hábil siguiente a su recepción. </a:t>
            </a:r>
          </a:p>
        </p:txBody>
      </p:sp>
      <p:sp>
        <p:nvSpPr>
          <p:cNvPr id="19" name="Rectangle 2"/>
          <p:cNvSpPr txBox="1">
            <a:spLocks noChangeArrowheads="1"/>
          </p:cNvSpPr>
          <p:nvPr/>
        </p:nvSpPr>
        <p:spPr>
          <a:xfrm>
            <a:off x="3275856" y="2977458"/>
            <a:ext cx="5544616" cy="2611782"/>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spcAft>
                <a:spcPct val="0"/>
              </a:spcAft>
              <a:buFont typeface="+mj-lt"/>
              <a:buAutoNum type="romanUcPeriod" startAt="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300" dirty="0" smtClean="0">
                <a:solidFill>
                  <a:srgbClr val="00A3B4"/>
                </a:solidFill>
                <a:latin typeface="Garamond" pitchFamily="18" charset="0"/>
              </a:rPr>
              <a:t>Cuando se presente ante un sujeto obligado diferente, el titular de la Unidad deberá remitirla al quien considere competente y notificarlo al solicitante, dentro del día hábil siguiente.</a:t>
            </a:r>
          </a:p>
        </p:txBody>
      </p:sp>
      <p:pic>
        <p:nvPicPr>
          <p:cNvPr id="2051" name="Picture 3" descr="C:\Users\silvar\Pictures\ConexiónInformació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12976"/>
            <a:ext cx="2924175" cy="19442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
          <p:cNvSpPr txBox="1">
            <a:spLocks noChangeArrowheads="1"/>
          </p:cNvSpPr>
          <p:nvPr/>
        </p:nvSpPr>
        <p:spPr>
          <a:xfrm>
            <a:off x="307975" y="5111551"/>
            <a:ext cx="8661546" cy="1557809"/>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spcAft>
                <a:spcPct val="0"/>
              </a:spcAft>
              <a:buFont typeface="+mj-lt"/>
              <a:buAutoNum type="romanUcPeriod" startAt="4"/>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300" dirty="0" smtClean="0">
                <a:solidFill>
                  <a:srgbClr val="00A3B4"/>
                </a:solidFill>
                <a:latin typeface="Garamond" pitchFamily="18" charset="0"/>
              </a:rPr>
              <a:t>Si el nuevo sujeto obligado considera no ser competente, remitirá la solicitud al ITEI, para que éste notifique al sujeto obligado competente, dentro del día hábil siguiente a la recepción.</a:t>
            </a:r>
          </a:p>
        </p:txBody>
      </p:sp>
    </p:spTree>
    <p:extLst>
      <p:ext uri="{BB962C8B-B14F-4D97-AF65-F5344CB8AC3E}">
        <p14:creationId xmlns:p14="http://schemas.microsoft.com/office/powerpoint/2010/main" val="3938109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Respuesta.</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180" y="6505599"/>
            <a:ext cx="2555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84</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Rectangle 2"/>
          <p:cNvSpPr txBox="1">
            <a:spLocks noChangeArrowheads="1"/>
          </p:cNvSpPr>
          <p:nvPr/>
        </p:nvSpPr>
        <p:spPr>
          <a:xfrm>
            <a:off x="307975" y="1628800"/>
            <a:ext cx="8661546" cy="72008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400" dirty="0" smtClean="0">
                <a:solidFill>
                  <a:srgbClr val="00A3B4"/>
                </a:solidFill>
                <a:latin typeface="Garamond" pitchFamily="18" charset="0"/>
              </a:rPr>
              <a:t>La Unidad debe dar respuesta y notificar al solicitante…</a:t>
            </a: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400" dirty="0">
              <a:solidFill>
                <a:srgbClr val="00A3B4"/>
              </a:solidFill>
              <a:latin typeface="Garamond" pitchFamily="18" charset="0"/>
            </a:endParaRPr>
          </a:p>
        </p:txBody>
      </p:sp>
      <p:sp>
        <p:nvSpPr>
          <p:cNvPr id="20" name="Rectangle 2"/>
          <p:cNvSpPr txBox="1">
            <a:spLocks noChangeArrowheads="1"/>
          </p:cNvSpPr>
          <p:nvPr/>
        </p:nvSpPr>
        <p:spPr>
          <a:xfrm>
            <a:off x="230934" y="3429000"/>
            <a:ext cx="8661546" cy="1557809"/>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800" b="1" dirty="0" smtClean="0">
                <a:solidFill>
                  <a:srgbClr val="FF0000"/>
                </a:solidFill>
                <a:latin typeface="Garamond" pitchFamily="18" charset="0"/>
              </a:rPr>
              <a:t>…dentro de los ocho días hábiles siguientes a la recepción de la solicitud…</a:t>
            </a: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1600" dirty="0">
              <a:solidFill>
                <a:srgbClr val="00A3B4"/>
              </a:solidFill>
              <a:latin typeface="Garamond" pitchFamily="18" charset="0"/>
            </a:endParaRP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400" dirty="0" smtClean="0">
                <a:solidFill>
                  <a:srgbClr val="00A3B4"/>
                </a:solidFill>
                <a:latin typeface="Garamond" pitchFamily="18" charset="0"/>
              </a:rPr>
              <a:t>…respecto a la </a:t>
            </a:r>
            <a:r>
              <a:rPr lang="es-MX" sz="2400" b="1" dirty="0" smtClean="0">
                <a:solidFill>
                  <a:srgbClr val="FF0000"/>
                </a:solidFill>
                <a:latin typeface="Garamond" pitchFamily="18" charset="0"/>
              </a:rPr>
              <a:t>existencia</a:t>
            </a:r>
            <a:r>
              <a:rPr lang="es-MX" sz="2400" dirty="0" smtClean="0">
                <a:solidFill>
                  <a:srgbClr val="00A3B4"/>
                </a:solidFill>
                <a:latin typeface="Garamond" pitchFamily="18" charset="0"/>
              </a:rPr>
              <a:t> de la información y la </a:t>
            </a:r>
            <a:r>
              <a:rPr lang="es-MX" sz="2400" b="1" dirty="0" smtClean="0">
                <a:solidFill>
                  <a:srgbClr val="FF0000"/>
                </a:solidFill>
                <a:latin typeface="Garamond" pitchFamily="18" charset="0"/>
              </a:rPr>
              <a:t>procedencia de su acceso.</a:t>
            </a: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400" b="1" dirty="0" smtClean="0">
              <a:solidFill>
                <a:srgbClr val="FF0000"/>
              </a:solidFill>
              <a:latin typeface="Garamond" pitchFamily="18" charset="0"/>
            </a:endParaRP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400" b="1" dirty="0">
              <a:solidFill>
                <a:srgbClr val="FF0000"/>
              </a:solidFill>
              <a:latin typeface="Garamond" pitchFamily="18" charset="0"/>
            </a:endParaRP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400" b="1" dirty="0">
              <a:solidFill>
                <a:srgbClr val="FF0000"/>
              </a:solidFill>
              <a:latin typeface="Garamond" pitchFamily="18" charset="0"/>
            </a:endParaRP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400" dirty="0" smtClean="0">
                <a:solidFill>
                  <a:srgbClr val="00A3B4"/>
                </a:solidFill>
                <a:latin typeface="Garamond" pitchFamily="18" charset="0"/>
              </a:rPr>
              <a:t>A falta de respuesta y notificación en el plazo señalado, se entenderá resulta en sentido procedente (a menos que sea información clasificada como reservada, confidencial o que sea inexistente).</a:t>
            </a:r>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8" name="Picture 6" descr="C:\Users\silvar\Pictures\cartaenví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717032"/>
            <a:ext cx="2232248" cy="159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7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Sentido de la respuesta.</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99566" y="6505599"/>
            <a:ext cx="265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86</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15" name="Diagrama 1"/>
          <p:cNvGraphicFramePr/>
          <p:nvPr>
            <p:extLst>
              <p:ext uri="{D42A27DB-BD31-4B8C-83A1-F6EECF244321}">
                <p14:modId xmlns:p14="http://schemas.microsoft.com/office/powerpoint/2010/main" val="2814185855"/>
              </p:ext>
            </p:extLst>
          </p:nvPr>
        </p:nvGraphicFramePr>
        <p:xfrm>
          <a:off x="-1188640" y="1404183"/>
          <a:ext cx="9324528"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16 Grupo"/>
          <p:cNvGrpSpPr/>
          <p:nvPr/>
        </p:nvGrpSpPr>
        <p:grpSpPr>
          <a:xfrm>
            <a:off x="3973106" y="1844824"/>
            <a:ext cx="5170894" cy="1008112"/>
            <a:chOff x="0" y="4925"/>
            <a:chExt cx="5170894" cy="636480"/>
          </a:xfrm>
        </p:grpSpPr>
        <p:sp>
          <p:nvSpPr>
            <p:cNvPr id="18" name="17 Rectángulo redondeado"/>
            <p:cNvSpPr/>
            <p:nvPr/>
          </p:nvSpPr>
          <p:spPr>
            <a:xfrm>
              <a:off x="0" y="4925"/>
              <a:ext cx="5170894" cy="636480"/>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18 Rectángulo"/>
            <p:cNvSpPr/>
            <p:nvPr/>
          </p:nvSpPr>
          <p:spPr>
            <a:xfrm>
              <a:off x="31070" y="35995"/>
              <a:ext cx="5108754" cy="574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2000" kern="1200" dirty="0" smtClean="0">
                  <a:latin typeface="Garamond" pitchFamily="18" charset="0"/>
                </a:rPr>
                <a:t>La  totalidad  de  la  información  solicitada  sí  puede  ser entregada, sin importar medios, formatos o procesamiento..</a:t>
              </a:r>
              <a:endParaRPr lang="es-MX" sz="2000" kern="1200" dirty="0">
                <a:latin typeface="Garamond" pitchFamily="18" charset="0"/>
              </a:endParaRPr>
            </a:p>
          </p:txBody>
        </p:sp>
      </p:grpSp>
      <p:grpSp>
        <p:nvGrpSpPr>
          <p:cNvPr id="21" name="20 Grupo"/>
          <p:cNvGrpSpPr/>
          <p:nvPr/>
        </p:nvGrpSpPr>
        <p:grpSpPr>
          <a:xfrm>
            <a:off x="4946613" y="3443713"/>
            <a:ext cx="4216534" cy="1353440"/>
            <a:chOff x="0" y="64694"/>
            <a:chExt cx="4216534" cy="1008112"/>
          </a:xfrm>
        </p:grpSpPr>
        <p:sp>
          <p:nvSpPr>
            <p:cNvPr id="22" name="21 Rectángulo redondeado"/>
            <p:cNvSpPr/>
            <p:nvPr/>
          </p:nvSpPr>
          <p:spPr>
            <a:xfrm>
              <a:off x="0" y="161006"/>
              <a:ext cx="4216534" cy="740578"/>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22 Rectángulo"/>
            <p:cNvSpPr/>
            <p:nvPr/>
          </p:nvSpPr>
          <p:spPr>
            <a:xfrm>
              <a:off x="42950" y="64694"/>
              <a:ext cx="4130634"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MX" sz="2000" dirty="0">
                  <a:latin typeface="Garamond" pitchFamily="18" charset="0"/>
                </a:rPr>
                <a:t>Parte de  la  información no  puede  ser  entregada, por </a:t>
              </a:r>
              <a:r>
                <a:rPr lang="es-MX" sz="2000" dirty="0" smtClean="0">
                  <a:latin typeface="Garamond" pitchFamily="18" charset="0"/>
                </a:rPr>
                <a:t>ser  reservada</a:t>
              </a:r>
              <a:r>
                <a:rPr lang="es-MX" sz="2000" dirty="0">
                  <a:latin typeface="Garamond" pitchFamily="18" charset="0"/>
                </a:rPr>
                <a:t>, confidencial o inexistente</a:t>
              </a:r>
            </a:p>
          </p:txBody>
        </p:sp>
      </p:grpSp>
      <p:grpSp>
        <p:nvGrpSpPr>
          <p:cNvPr id="24" name="23 Grupo"/>
          <p:cNvGrpSpPr/>
          <p:nvPr/>
        </p:nvGrpSpPr>
        <p:grpSpPr>
          <a:xfrm>
            <a:off x="3707904" y="5157192"/>
            <a:ext cx="5356841" cy="1152127"/>
            <a:chOff x="0" y="103644"/>
            <a:chExt cx="5170894" cy="818331"/>
          </a:xfrm>
        </p:grpSpPr>
        <p:sp>
          <p:nvSpPr>
            <p:cNvPr id="25" name="24 Rectángulo redondeado"/>
            <p:cNvSpPr/>
            <p:nvPr/>
          </p:nvSpPr>
          <p:spPr>
            <a:xfrm>
              <a:off x="0" y="103644"/>
              <a:ext cx="5170894" cy="716040"/>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25 Rectángulo"/>
            <p:cNvSpPr/>
            <p:nvPr/>
          </p:nvSpPr>
          <p:spPr>
            <a:xfrm>
              <a:off x="34954" y="103644"/>
              <a:ext cx="5100986" cy="818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2000" kern="1200" dirty="0" smtClean="0">
                  <a:latin typeface="Garamond" pitchFamily="18" charset="0"/>
                </a:rPr>
                <a:t>La   información   solicitada   no   pueda   otorgarse   por   se reservada, confidencial o inexistente.</a:t>
              </a:r>
              <a:endParaRPr lang="es-MX" sz="2000" kern="1200" dirty="0">
                <a:latin typeface="Garamond" pitchFamily="18" charset="0"/>
              </a:endParaRPr>
            </a:p>
          </p:txBody>
        </p:sp>
      </p:grpSp>
    </p:spTree>
    <p:extLst>
      <p:ext uri="{BB962C8B-B14F-4D97-AF65-F5344CB8AC3E}">
        <p14:creationId xmlns:p14="http://schemas.microsoft.com/office/powerpoint/2010/main" val="233319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Inexistencia.</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34352" y="6505599"/>
            <a:ext cx="2878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86-Bis</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18 Rectángulo"/>
          <p:cNvSpPr/>
          <p:nvPr/>
        </p:nvSpPr>
        <p:spPr>
          <a:xfrm>
            <a:off x="2987824" y="2348880"/>
            <a:ext cx="5832648" cy="36541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514350" lvl="0" indent="-514350" algn="just" defTabSz="711200">
              <a:lnSpc>
                <a:spcPct val="90000"/>
              </a:lnSpc>
              <a:spcBef>
                <a:spcPct val="0"/>
              </a:spcBef>
              <a:spcAft>
                <a:spcPct val="35000"/>
              </a:spcAft>
              <a:buFont typeface="+mj-lt"/>
              <a:buAutoNum type="arabicPeriod"/>
            </a:pPr>
            <a:r>
              <a:rPr lang="es-MX" sz="2800" dirty="0">
                <a:solidFill>
                  <a:srgbClr val="00A3B4"/>
                </a:solidFill>
                <a:latin typeface="Garamond" pitchFamily="18" charset="0"/>
              </a:rPr>
              <a:t>En los casos en que ciertas facultades, competencias o funciones </a:t>
            </a:r>
            <a:r>
              <a:rPr lang="es-MX" sz="2800" dirty="0">
                <a:solidFill>
                  <a:srgbClr val="FF0000"/>
                </a:solidFill>
                <a:latin typeface="Garamond" pitchFamily="18" charset="0"/>
              </a:rPr>
              <a:t>no</a:t>
            </a:r>
            <a:r>
              <a:rPr lang="es-MX" sz="2800" dirty="0">
                <a:solidFill>
                  <a:srgbClr val="00A3B4"/>
                </a:solidFill>
                <a:latin typeface="Garamond" pitchFamily="18" charset="0"/>
              </a:rPr>
              <a:t> se hayan ejercido, se debe motivar la respuesta en función de las causas que motiven la inexistencia</a:t>
            </a:r>
            <a:r>
              <a:rPr lang="es-MX" sz="2800" dirty="0" smtClean="0">
                <a:solidFill>
                  <a:srgbClr val="00A3B4"/>
                </a:solidFill>
                <a:latin typeface="Garamond" pitchFamily="18" charset="0"/>
              </a:rPr>
              <a:t>.</a:t>
            </a:r>
          </a:p>
          <a:p>
            <a:pPr marL="514350" lvl="0" indent="-514350" algn="just" defTabSz="711200">
              <a:lnSpc>
                <a:spcPct val="90000"/>
              </a:lnSpc>
              <a:spcBef>
                <a:spcPct val="0"/>
              </a:spcBef>
              <a:spcAft>
                <a:spcPct val="35000"/>
              </a:spcAft>
              <a:buFont typeface="+mj-lt"/>
              <a:buAutoNum type="arabicPeriod"/>
            </a:pPr>
            <a:endParaRPr lang="es-MX" sz="2800" dirty="0" smtClean="0">
              <a:solidFill>
                <a:srgbClr val="00A3B4"/>
              </a:solidFill>
              <a:latin typeface="Garamond" pitchFamily="18" charset="0"/>
            </a:endParaRPr>
          </a:p>
          <a:p>
            <a:pPr marL="514350" lvl="0" indent="-514350" algn="just" defTabSz="711200">
              <a:lnSpc>
                <a:spcPct val="90000"/>
              </a:lnSpc>
              <a:spcBef>
                <a:spcPct val="0"/>
              </a:spcBef>
              <a:spcAft>
                <a:spcPct val="35000"/>
              </a:spcAft>
              <a:buFont typeface="+mj-lt"/>
              <a:buAutoNum type="arabicPeriod"/>
            </a:pPr>
            <a:r>
              <a:rPr lang="es-MX" sz="2800" dirty="0">
                <a:solidFill>
                  <a:srgbClr val="00A3B4"/>
                </a:solidFill>
                <a:latin typeface="Garamond" pitchFamily="18" charset="0"/>
              </a:rPr>
              <a:t>Ante la inexistencia de información, el sujeto obligado deberá demostrar que la información no se refiere a alguna de sus facultades, competencias o funciones.</a:t>
            </a:r>
          </a:p>
          <a:p>
            <a:pPr marL="514350" lvl="0" indent="-514350" algn="just" defTabSz="711200">
              <a:lnSpc>
                <a:spcPct val="90000"/>
              </a:lnSpc>
              <a:spcBef>
                <a:spcPct val="0"/>
              </a:spcBef>
              <a:spcAft>
                <a:spcPct val="35000"/>
              </a:spcAft>
              <a:buFont typeface="+mj-lt"/>
              <a:buAutoNum type="arabicPeriod"/>
            </a:pPr>
            <a:r>
              <a:rPr lang="es-MX" sz="2000" kern="1200" dirty="0" smtClean="0">
                <a:latin typeface="Garamond" pitchFamily="18" charset="0"/>
              </a:rPr>
              <a:t>|</a:t>
            </a:r>
            <a:endParaRPr lang="es-MX" sz="2000" kern="1200" dirty="0">
              <a:latin typeface="Garamond" pitchFamily="18" charset="0"/>
            </a:endParaRPr>
          </a:p>
        </p:txBody>
      </p:sp>
      <p:pic>
        <p:nvPicPr>
          <p:cNvPr id="1028" name="Picture 4" descr="http://globusdesignassociates.typepad.com/.a/6a00e550786f9c883301157045f6ed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7"/>
            <a:ext cx="267886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07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iconexperience.com/_img/i_collection_png/512x512/plain/document_emp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1268760"/>
            <a:ext cx="5465126" cy="5544616"/>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Inexistencia.</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34352" y="6505599"/>
            <a:ext cx="2878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86-Bis</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18 Rectángulo"/>
          <p:cNvSpPr/>
          <p:nvPr/>
        </p:nvSpPr>
        <p:spPr>
          <a:xfrm>
            <a:off x="327478" y="2996952"/>
            <a:ext cx="8637010" cy="3384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2600" b="1" dirty="0">
                <a:solidFill>
                  <a:srgbClr val="00A3B4"/>
                </a:solidFill>
                <a:latin typeface="Garamond" pitchFamily="18" charset="0"/>
              </a:rPr>
              <a:t>Cuando la información no se encuentre en los </a:t>
            </a:r>
            <a:r>
              <a:rPr lang="es-MX" sz="2600" b="1" dirty="0" smtClean="0">
                <a:solidFill>
                  <a:srgbClr val="00A3B4"/>
                </a:solidFill>
                <a:latin typeface="Garamond" pitchFamily="18" charset="0"/>
              </a:rPr>
              <a:t>archivos, el </a:t>
            </a:r>
            <a:r>
              <a:rPr lang="es-MX" sz="2600" b="1" dirty="0">
                <a:solidFill>
                  <a:srgbClr val="00A3B4"/>
                </a:solidFill>
                <a:latin typeface="Garamond" pitchFamily="18" charset="0"/>
              </a:rPr>
              <a:t>Comité de Transparencia</a:t>
            </a:r>
            <a:r>
              <a:rPr lang="es-MX" sz="2600" b="1" dirty="0" smtClean="0">
                <a:solidFill>
                  <a:srgbClr val="00A3B4"/>
                </a:solidFill>
                <a:latin typeface="Garamond" pitchFamily="18" charset="0"/>
              </a:rPr>
              <a:t>:</a:t>
            </a:r>
            <a:r>
              <a:rPr lang="es-MX" sz="2600" b="1" kern="1200" dirty="0" smtClean="0">
                <a:latin typeface="Garamond" pitchFamily="18" charset="0"/>
              </a:rPr>
              <a:t>|</a:t>
            </a:r>
          </a:p>
          <a:p>
            <a:pPr marL="514350" indent="-514350" algn="just" defTabSz="711200">
              <a:lnSpc>
                <a:spcPct val="90000"/>
              </a:lnSpc>
              <a:spcBef>
                <a:spcPct val="0"/>
              </a:spcBef>
              <a:spcAft>
                <a:spcPct val="35000"/>
              </a:spcAft>
              <a:buAutoNum type="romanUcPeriod"/>
            </a:pPr>
            <a:r>
              <a:rPr lang="es-MX" sz="2400" dirty="0" smtClean="0">
                <a:solidFill>
                  <a:srgbClr val="00A3B4"/>
                </a:solidFill>
                <a:latin typeface="Garamond" pitchFamily="18" charset="0"/>
              </a:rPr>
              <a:t>Tomará </a:t>
            </a:r>
            <a:r>
              <a:rPr lang="es-MX" sz="2400" dirty="0">
                <a:solidFill>
                  <a:srgbClr val="00A3B4"/>
                </a:solidFill>
                <a:latin typeface="Garamond" pitchFamily="18" charset="0"/>
              </a:rPr>
              <a:t>las medidas necesarias para localizar la información</a:t>
            </a:r>
            <a:r>
              <a:rPr lang="es-MX" sz="2400" dirty="0" smtClean="0">
                <a:solidFill>
                  <a:srgbClr val="00A3B4"/>
                </a:solidFill>
                <a:latin typeface="Garamond" pitchFamily="18" charset="0"/>
              </a:rPr>
              <a:t>;</a:t>
            </a:r>
          </a:p>
          <a:p>
            <a:pPr marL="514350" indent="-514350" algn="just" defTabSz="711200">
              <a:lnSpc>
                <a:spcPct val="90000"/>
              </a:lnSpc>
              <a:spcBef>
                <a:spcPct val="0"/>
              </a:spcBef>
              <a:spcAft>
                <a:spcPct val="35000"/>
              </a:spcAft>
              <a:buAutoNum type="romanUcPeriod"/>
            </a:pPr>
            <a:r>
              <a:rPr lang="es-MX" sz="2400" dirty="0">
                <a:solidFill>
                  <a:srgbClr val="00A3B4"/>
                </a:solidFill>
                <a:latin typeface="Garamond" pitchFamily="18" charset="0"/>
              </a:rPr>
              <a:t>Expedirá una resolución que confirme la inexistencia del documento</a:t>
            </a:r>
            <a:r>
              <a:rPr lang="es-MX" sz="2400" dirty="0" smtClean="0">
                <a:solidFill>
                  <a:srgbClr val="00A3B4"/>
                </a:solidFill>
                <a:latin typeface="Garamond" pitchFamily="18" charset="0"/>
              </a:rPr>
              <a:t>;</a:t>
            </a:r>
          </a:p>
          <a:p>
            <a:pPr marL="514350" indent="-514350" algn="just" defTabSz="711200">
              <a:lnSpc>
                <a:spcPct val="90000"/>
              </a:lnSpc>
              <a:spcBef>
                <a:spcPct val="0"/>
              </a:spcBef>
              <a:spcAft>
                <a:spcPct val="35000"/>
              </a:spcAft>
              <a:buAutoNum type="romanUcPeriod"/>
            </a:pPr>
            <a:r>
              <a:rPr lang="es-MX" sz="2400" dirty="0" smtClean="0">
                <a:solidFill>
                  <a:srgbClr val="00A3B4"/>
                </a:solidFill>
                <a:latin typeface="Garamond" pitchFamily="18" charset="0"/>
              </a:rPr>
              <a:t>Ordenará </a:t>
            </a:r>
            <a:r>
              <a:rPr lang="es-MX" sz="2400" dirty="0">
                <a:solidFill>
                  <a:srgbClr val="00A3B4"/>
                </a:solidFill>
                <a:latin typeface="Garamond" pitchFamily="18" charset="0"/>
              </a:rPr>
              <a:t>que se genere o se reponga la información en caso de que tuviera que existir al derivarse del ejercicio de sus facultades, competencias o funciones</a:t>
            </a:r>
            <a:r>
              <a:rPr lang="es-MX" sz="2400" dirty="0" smtClean="0">
                <a:solidFill>
                  <a:srgbClr val="00A3B4"/>
                </a:solidFill>
                <a:latin typeface="Garamond" pitchFamily="18" charset="0"/>
              </a:rPr>
              <a:t>.</a:t>
            </a:r>
            <a:endParaRPr lang="es-MX" sz="2400" dirty="0">
              <a:solidFill>
                <a:srgbClr val="00A3B4"/>
              </a:solidFill>
              <a:latin typeface="Garamond" pitchFamily="18" charset="0"/>
            </a:endParaRPr>
          </a:p>
          <a:p>
            <a:pPr algn="just" defTabSz="711200">
              <a:lnSpc>
                <a:spcPct val="90000"/>
              </a:lnSpc>
              <a:spcBef>
                <a:spcPct val="0"/>
              </a:spcBef>
              <a:spcAft>
                <a:spcPct val="35000"/>
              </a:spcAft>
            </a:pPr>
            <a:endParaRPr lang="es-MX" sz="2400" dirty="0" smtClean="0">
              <a:solidFill>
                <a:srgbClr val="00A3B4"/>
              </a:solidFill>
              <a:latin typeface="Garamond" pitchFamily="18" charset="0"/>
            </a:endParaRPr>
          </a:p>
          <a:p>
            <a:pPr algn="just" defTabSz="711200">
              <a:lnSpc>
                <a:spcPct val="90000"/>
              </a:lnSpc>
              <a:spcBef>
                <a:spcPct val="0"/>
              </a:spcBef>
              <a:spcAft>
                <a:spcPct val="35000"/>
              </a:spcAft>
            </a:pPr>
            <a:r>
              <a:rPr lang="es-MX" sz="2400" dirty="0" smtClean="0">
                <a:solidFill>
                  <a:srgbClr val="00A3B4"/>
                </a:solidFill>
                <a:latin typeface="Garamond" pitchFamily="18" charset="0"/>
              </a:rPr>
              <a:t>En </a:t>
            </a:r>
            <a:r>
              <a:rPr lang="es-MX" sz="2400" dirty="0">
                <a:solidFill>
                  <a:srgbClr val="00A3B4"/>
                </a:solidFill>
                <a:latin typeface="Garamond" pitchFamily="18" charset="0"/>
              </a:rPr>
              <a:t>caso de imposibilidad de su generación, expondrá de forma fundada y motivada, las razones por las cuales no se ejercieron dichas facultades, competencias o funciones</a:t>
            </a:r>
          </a:p>
          <a:p>
            <a:pPr marL="514350" indent="-514350" algn="just" defTabSz="711200">
              <a:lnSpc>
                <a:spcPct val="90000"/>
              </a:lnSpc>
              <a:spcBef>
                <a:spcPct val="0"/>
              </a:spcBef>
              <a:spcAft>
                <a:spcPct val="35000"/>
              </a:spcAft>
              <a:buAutoNum type="romanUcPeriod"/>
            </a:pPr>
            <a:endParaRPr lang="es-MX" sz="2400" dirty="0" smtClean="0">
              <a:solidFill>
                <a:srgbClr val="00A3B4"/>
              </a:solidFill>
              <a:latin typeface="Garamond" pitchFamily="18" charset="0"/>
            </a:endParaRPr>
          </a:p>
          <a:p>
            <a:pPr lvl="0" algn="just" defTabSz="711200">
              <a:lnSpc>
                <a:spcPct val="90000"/>
              </a:lnSpc>
              <a:spcBef>
                <a:spcPct val="0"/>
              </a:spcBef>
              <a:spcAft>
                <a:spcPct val="35000"/>
              </a:spcAft>
            </a:pPr>
            <a:endParaRPr lang="es-MX" sz="2000" dirty="0">
              <a:latin typeface="Garamond" pitchFamily="18" charset="0"/>
            </a:endParaRPr>
          </a:p>
          <a:p>
            <a:pPr lvl="0" algn="just" defTabSz="711200">
              <a:lnSpc>
                <a:spcPct val="90000"/>
              </a:lnSpc>
              <a:spcBef>
                <a:spcPct val="0"/>
              </a:spcBef>
              <a:spcAft>
                <a:spcPct val="35000"/>
              </a:spcAft>
            </a:pPr>
            <a:endParaRPr lang="es-MX" sz="2000" kern="1200" dirty="0">
              <a:latin typeface="Garamond" pitchFamily="18" charset="0"/>
            </a:endParaRPr>
          </a:p>
        </p:txBody>
      </p:sp>
    </p:spTree>
    <p:extLst>
      <p:ext uri="{BB962C8B-B14F-4D97-AF65-F5344CB8AC3E}">
        <p14:creationId xmlns:p14="http://schemas.microsoft.com/office/powerpoint/2010/main" val="392373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Medios de acceso.</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273425" y="6505599"/>
            <a:ext cx="2570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87</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18 Rectángulo"/>
          <p:cNvSpPr/>
          <p:nvPr/>
        </p:nvSpPr>
        <p:spPr>
          <a:xfrm>
            <a:off x="179512" y="2060848"/>
            <a:ext cx="6980826" cy="3384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r>
              <a:rPr lang="es-MX" sz="2400" dirty="0">
                <a:solidFill>
                  <a:srgbClr val="00A3B4"/>
                </a:solidFill>
                <a:latin typeface="Garamond" pitchFamily="18" charset="0"/>
              </a:rPr>
              <a:t>El acceso a la información pública puede hacerse mediante</a:t>
            </a:r>
            <a:r>
              <a:rPr lang="es-MX" sz="2400" dirty="0" smtClean="0">
                <a:solidFill>
                  <a:srgbClr val="00A3B4"/>
                </a:solidFill>
                <a:latin typeface="Garamond" pitchFamily="18" charset="0"/>
              </a:rPr>
              <a:t>:</a:t>
            </a:r>
          </a:p>
          <a:p>
            <a:pPr algn="just" defTabSz="711200">
              <a:lnSpc>
                <a:spcPct val="90000"/>
              </a:lnSpc>
              <a:spcBef>
                <a:spcPct val="0"/>
              </a:spcBef>
              <a:spcAft>
                <a:spcPct val="35000"/>
              </a:spcAft>
            </a:pPr>
            <a:endParaRPr lang="es-MX" sz="1600" dirty="0">
              <a:solidFill>
                <a:srgbClr val="00A3B4"/>
              </a:solidFill>
              <a:latin typeface="Garamond" pitchFamily="18" charset="0"/>
            </a:endParaRPr>
          </a:p>
          <a:p>
            <a:pPr marL="457200" indent="-457200" algn="just" defTabSz="711200">
              <a:lnSpc>
                <a:spcPct val="90000"/>
              </a:lnSpc>
              <a:spcBef>
                <a:spcPct val="0"/>
              </a:spcBef>
              <a:spcAft>
                <a:spcPct val="35000"/>
              </a:spcAft>
              <a:buFont typeface="+mj-lt"/>
              <a:buAutoNum type="arabicPeriod"/>
            </a:pPr>
            <a:r>
              <a:rPr lang="es-MX" sz="2600" dirty="0" smtClean="0">
                <a:solidFill>
                  <a:srgbClr val="00A3B4"/>
                </a:solidFill>
                <a:latin typeface="Garamond" pitchFamily="18" charset="0"/>
              </a:rPr>
              <a:t>Consulta </a:t>
            </a:r>
            <a:r>
              <a:rPr lang="es-MX" sz="2600" dirty="0">
                <a:solidFill>
                  <a:srgbClr val="00A3B4"/>
                </a:solidFill>
                <a:latin typeface="Garamond" pitchFamily="18" charset="0"/>
              </a:rPr>
              <a:t>directa de </a:t>
            </a:r>
            <a:r>
              <a:rPr lang="es-MX" sz="2600" dirty="0" smtClean="0">
                <a:solidFill>
                  <a:srgbClr val="00A3B4"/>
                </a:solidFill>
                <a:latin typeface="Garamond" pitchFamily="18" charset="0"/>
              </a:rPr>
              <a:t>documentos.</a:t>
            </a:r>
          </a:p>
          <a:p>
            <a:pPr marL="457200" indent="-457200" algn="just" defTabSz="711200">
              <a:lnSpc>
                <a:spcPct val="90000"/>
              </a:lnSpc>
              <a:spcBef>
                <a:spcPct val="0"/>
              </a:spcBef>
              <a:spcAft>
                <a:spcPct val="35000"/>
              </a:spcAft>
              <a:buFont typeface="+mj-lt"/>
              <a:buAutoNum type="arabicPeriod"/>
            </a:pPr>
            <a:endParaRPr lang="es-MX" sz="2600" dirty="0" smtClean="0">
              <a:solidFill>
                <a:srgbClr val="00A3B4"/>
              </a:solidFill>
              <a:latin typeface="Garamond" pitchFamily="18" charset="0"/>
            </a:endParaRPr>
          </a:p>
          <a:p>
            <a:pPr marL="457200" indent="-457200" algn="just" defTabSz="711200">
              <a:lnSpc>
                <a:spcPct val="90000"/>
              </a:lnSpc>
              <a:spcBef>
                <a:spcPct val="0"/>
              </a:spcBef>
              <a:spcAft>
                <a:spcPct val="35000"/>
              </a:spcAft>
              <a:buFont typeface="+mj-lt"/>
              <a:buAutoNum type="arabicPeriod"/>
            </a:pPr>
            <a:endParaRPr lang="es-MX" sz="2600" dirty="0" smtClean="0">
              <a:solidFill>
                <a:srgbClr val="00A3B4"/>
              </a:solidFill>
              <a:latin typeface="Garamond" pitchFamily="18" charset="0"/>
            </a:endParaRPr>
          </a:p>
          <a:p>
            <a:pPr marL="457200" indent="-457200" algn="just" defTabSz="711200">
              <a:lnSpc>
                <a:spcPct val="90000"/>
              </a:lnSpc>
              <a:spcBef>
                <a:spcPct val="0"/>
              </a:spcBef>
              <a:spcAft>
                <a:spcPct val="35000"/>
              </a:spcAft>
              <a:buFont typeface="+mj-lt"/>
              <a:buAutoNum type="arabicPeriod"/>
            </a:pPr>
            <a:r>
              <a:rPr lang="es-MX" sz="2600" dirty="0" smtClean="0">
                <a:solidFill>
                  <a:srgbClr val="00A3B4"/>
                </a:solidFill>
                <a:latin typeface="Garamond" pitchFamily="18" charset="0"/>
              </a:rPr>
              <a:t>Reproducción </a:t>
            </a:r>
            <a:r>
              <a:rPr lang="es-MX" sz="2600" dirty="0">
                <a:solidFill>
                  <a:srgbClr val="00A3B4"/>
                </a:solidFill>
                <a:latin typeface="Garamond" pitchFamily="18" charset="0"/>
              </a:rPr>
              <a:t>de documentos;</a:t>
            </a:r>
          </a:p>
          <a:p>
            <a:pPr algn="just" defTabSz="711200">
              <a:lnSpc>
                <a:spcPct val="90000"/>
              </a:lnSpc>
              <a:spcBef>
                <a:spcPct val="0"/>
              </a:spcBef>
              <a:spcAft>
                <a:spcPct val="35000"/>
              </a:spcAft>
            </a:pPr>
            <a:endParaRPr lang="es-MX" sz="2400" kern="1200" dirty="0">
              <a:solidFill>
                <a:srgbClr val="00A3B4"/>
              </a:solidFill>
              <a:latin typeface="Garamond" pitchFamily="18" charset="0"/>
            </a:endParaRPr>
          </a:p>
          <a:p>
            <a:pPr algn="just" defTabSz="711200">
              <a:lnSpc>
                <a:spcPct val="90000"/>
              </a:lnSpc>
              <a:spcBef>
                <a:spcPct val="0"/>
              </a:spcBef>
              <a:spcAft>
                <a:spcPct val="35000"/>
              </a:spcAft>
            </a:pPr>
            <a:endParaRPr lang="es-MX" sz="2000" kern="1200" dirty="0">
              <a:latin typeface="Garamond" pitchFamily="18" charset="0"/>
            </a:endParaRPr>
          </a:p>
        </p:txBody>
      </p:sp>
      <p:pic>
        <p:nvPicPr>
          <p:cNvPr id="3074" name="Picture 2" descr="https://www.rabobank.com/en/images/A%20Kerndocument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92996"/>
            <a:ext cx="1941907" cy="900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ncuestafacil.com/Logos/23/22/142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840562"/>
            <a:ext cx="1295400" cy="1612774"/>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5224022" y="2636912"/>
            <a:ext cx="3919978" cy="3384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endParaRPr lang="es-MX" sz="1600" dirty="0">
              <a:solidFill>
                <a:srgbClr val="00A3B4"/>
              </a:solidFill>
              <a:latin typeface="Garamond" pitchFamily="18" charset="0"/>
            </a:endParaRPr>
          </a:p>
          <a:p>
            <a:pPr algn="just" defTabSz="711200">
              <a:lnSpc>
                <a:spcPct val="90000"/>
              </a:lnSpc>
              <a:spcBef>
                <a:spcPct val="0"/>
              </a:spcBef>
              <a:spcAft>
                <a:spcPct val="35000"/>
              </a:spcAft>
            </a:pPr>
            <a:r>
              <a:rPr lang="es-MX" sz="2600" dirty="0" smtClean="0">
                <a:solidFill>
                  <a:srgbClr val="00A3B4"/>
                </a:solidFill>
                <a:latin typeface="Garamond" pitchFamily="18" charset="0"/>
              </a:rPr>
              <a:t>3. Elaboración de informes específicos.</a:t>
            </a:r>
          </a:p>
          <a:p>
            <a:pPr marL="457200" indent="-457200" algn="just" defTabSz="711200">
              <a:lnSpc>
                <a:spcPct val="90000"/>
              </a:lnSpc>
              <a:spcBef>
                <a:spcPct val="0"/>
              </a:spcBef>
              <a:spcAft>
                <a:spcPct val="35000"/>
              </a:spcAft>
              <a:buFont typeface="+mj-lt"/>
              <a:buAutoNum type="arabicPeriod"/>
            </a:pPr>
            <a:endParaRPr lang="es-MX" sz="2600" dirty="0" smtClean="0">
              <a:solidFill>
                <a:srgbClr val="00A3B4"/>
              </a:solidFill>
              <a:latin typeface="Garamond" pitchFamily="18" charset="0"/>
            </a:endParaRPr>
          </a:p>
          <a:p>
            <a:pPr algn="just" defTabSz="711200">
              <a:lnSpc>
                <a:spcPct val="90000"/>
              </a:lnSpc>
              <a:spcBef>
                <a:spcPct val="0"/>
              </a:spcBef>
              <a:spcAft>
                <a:spcPct val="35000"/>
              </a:spcAft>
            </a:pPr>
            <a:r>
              <a:rPr lang="es-MX" sz="2600" dirty="0" smtClean="0">
                <a:solidFill>
                  <a:srgbClr val="00A3B4"/>
                </a:solidFill>
                <a:latin typeface="Garamond" pitchFamily="18" charset="0"/>
              </a:rPr>
              <a:t>4. Combinación de las anteriores.</a:t>
            </a:r>
            <a:endParaRPr lang="es-MX" sz="2600" dirty="0">
              <a:solidFill>
                <a:srgbClr val="00A3B4"/>
              </a:solidFill>
              <a:latin typeface="Garamond" pitchFamily="18" charset="0"/>
            </a:endParaRPr>
          </a:p>
          <a:p>
            <a:pPr algn="just" defTabSz="711200">
              <a:lnSpc>
                <a:spcPct val="90000"/>
              </a:lnSpc>
              <a:spcBef>
                <a:spcPct val="0"/>
              </a:spcBef>
              <a:spcAft>
                <a:spcPct val="35000"/>
              </a:spcAft>
            </a:pPr>
            <a:endParaRPr lang="es-MX" sz="2400" kern="1200" dirty="0">
              <a:solidFill>
                <a:srgbClr val="00A3B4"/>
              </a:solidFill>
              <a:latin typeface="Garamond" pitchFamily="18" charset="0"/>
            </a:endParaRPr>
          </a:p>
          <a:p>
            <a:pPr algn="just" defTabSz="711200">
              <a:lnSpc>
                <a:spcPct val="90000"/>
              </a:lnSpc>
              <a:spcBef>
                <a:spcPct val="0"/>
              </a:spcBef>
              <a:spcAft>
                <a:spcPct val="35000"/>
              </a:spcAft>
            </a:pPr>
            <a:endParaRPr lang="es-MX" sz="2000" kern="1200" dirty="0">
              <a:latin typeface="Garamond" pitchFamily="18" charset="0"/>
            </a:endParaRPr>
          </a:p>
        </p:txBody>
      </p:sp>
    </p:spTree>
    <p:extLst>
      <p:ext uri="{BB962C8B-B14F-4D97-AF65-F5344CB8AC3E}">
        <p14:creationId xmlns:p14="http://schemas.microsoft.com/office/powerpoint/2010/main" val="875247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Medios de acceso.</a:t>
            </a:r>
            <a:endParaRPr lang="es-ES" sz="2800" b="1" dirty="0" smtClean="0">
              <a:latin typeface="Garamond" pitchFamily="18" charset="0"/>
            </a:endParaRPr>
          </a:p>
        </p:txBody>
      </p:sp>
      <p:sp>
        <p:nvSpPr>
          <p:cNvPr id="13" name="Rectangle 2"/>
          <p:cNvSpPr txBox="1">
            <a:spLocks noChangeArrowheads="1"/>
          </p:cNvSpPr>
          <p:nvPr/>
        </p:nvSpPr>
        <p:spPr>
          <a:xfrm>
            <a:off x="230591" y="1484784"/>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273425" y="6505599"/>
            <a:ext cx="2570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87</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18 Rectángulo"/>
          <p:cNvSpPr/>
          <p:nvPr/>
        </p:nvSpPr>
        <p:spPr>
          <a:xfrm>
            <a:off x="155575" y="1804320"/>
            <a:ext cx="8808913" cy="3136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42900" indent="-342900" algn="just" defTabSz="711200">
              <a:lnSpc>
                <a:spcPct val="90000"/>
              </a:lnSpc>
              <a:spcBef>
                <a:spcPct val="0"/>
              </a:spcBef>
              <a:spcAft>
                <a:spcPct val="35000"/>
              </a:spcAft>
              <a:buFont typeface="Arial" pitchFamily="34" charset="0"/>
              <a:buChar char="•"/>
            </a:pPr>
            <a:r>
              <a:rPr lang="es-MX" sz="2400" dirty="0">
                <a:solidFill>
                  <a:srgbClr val="00A3B4"/>
                </a:solidFill>
                <a:latin typeface="Garamond" pitchFamily="18" charset="0"/>
              </a:rPr>
              <a:t>Cuando parte o toda la información solicitada ya esté disponible al público en medios impresos, o sea información fundamental, </a:t>
            </a:r>
            <a:r>
              <a:rPr lang="es-MX" sz="2400" b="1" dirty="0">
                <a:solidFill>
                  <a:srgbClr val="FF0000"/>
                </a:solidFill>
                <a:latin typeface="Garamond" pitchFamily="18" charset="0"/>
              </a:rPr>
              <a:t>bastará que así se señale en la respuesta y se precise la fuente.</a:t>
            </a:r>
            <a:endParaRPr lang="es-MX" sz="1600" b="1" dirty="0" smtClean="0">
              <a:solidFill>
                <a:srgbClr val="FF0000"/>
              </a:solidFill>
              <a:latin typeface="Garamond" pitchFamily="18" charset="0"/>
            </a:endParaRPr>
          </a:p>
          <a:p>
            <a:pPr marL="342900" indent="-342900" algn="just" defTabSz="711200">
              <a:lnSpc>
                <a:spcPct val="90000"/>
              </a:lnSpc>
              <a:spcBef>
                <a:spcPct val="0"/>
              </a:spcBef>
              <a:spcAft>
                <a:spcPct val="35000"/>
              </a:spcAft>
              <a:buFont typeface="Arial" pitchFamily="34" charset="0"/>
              <a:buChar char="•"/>
            </a:pPr>
            <a:endParaRPr lang="es-MX" sz="1600" dirty="0">
              <a:solidFill>
                <a:srgbClr val="00A3B4"/>
              </a:solidFill>
              <a:latin typeface="Garamond" pitchFamily="18" charset="0"/>
            </a:endParaRPr>
          </a:p>
          <a:p>
            <a:pPr marL="342900" indent="-342900" algn="just" defTabSz="711200">
              <a:lnSpc>
                <a:spcPct val="90000"/>
              </a:lnSpc>
              <a:spcBef>
                <a:spcPct val="0"/>
              </a:spcBef>
              <a:spcAft>
                <a:spcPct val="35000"/>
              </a:spcAft>
              <a:buFont typeface="Arial" pitchFamily="34" charset="0"/>
              <a:buChar char="•"/>
            </a:pPr>
            <a:r>
              <a:rPr lang="es-MX" sz="2400" dirty="0">
                <a:solidFill>
                  <a:srgbClr val="00A3B4"/>
                </a:solidFill>
                <a:latin typeface="Garamond" pitchFamily="18" charset="0"/>
              </a:rPr>
              <a:t>La información se entrega en el estado que se encuentra y preferentemente en el formato solicitado</a:t>
            </a:r>
            <a:r>
              <a:rPr lang="es-MX" sz="2400" dirty="0" smtClean="0">
                <a:solidFill>
                  <a:srgbClr val="00A3B4"/>
                </a:solidFill>
                <a:latin typeface="Garamond" pitchFamily="18" charset="0"/>
              </a:rPr>
              <a:t>.</a:t>
            </a:r>
          </a:p>
          <a:p>
            <a:pPr marL="342900" indent="-342900" algn="just" defTabSz="711200">
              <a:lnSpc>
                <a:spcPct val="90000"/>
              </a:lnSpc>
              <a:spcBef>
                <a:spcPct val="0"/>
              </a:spcBef>
              <a:spcAft>
                <a:spcPct val="35000"/>
              </a:spcAft>
              <a:buFont typeface="Arial" pitchFamily="34" charset="0"/>
              <a:buChar char="•"/>
            </a:pPr>
            <a:endParaRPr lang="es-MX" sz="1600" dirty="0">
              <a:solidFill>
                <a:srgbClr val="00A3B4"/>
              </a:solidFill>
              <a:latin typeface="Garamond" pitchFamily="18" charset="0"/>
            </a:endParaRPr>
          </a:p>
          <a:p>
            <a:pPr marL="342900" indent="-342900" algn="just" defTabSz="711200">
              <a:lnSpc>
                <a:spcPct val="90000"/>
              </a:lnSpc>
              <a:spcBef>
                <a:spcPct val="0"/>
              </a:spcBef>
              <a:spcAft>
                <a:spcPct val="35000"/>
              </a:spcAft>
              <a:buFont typeface="Arial" pitchFamily="34" charset="0"/>
              <a:buChar char="•"/>
            </a:pPr>
            <a:r>
              <a:rPr lang="es-MX" sz="2400" dirty="0">
                <a:solidFill>
                  <a:srgbClr val="00A3B4"/>
                </a:solidFill>
                <a:latin typeface="Garamond" pitchFamily="18" charset="0"/>
              </a:rPr>
              <a:t>No existe obligación de procesar, calcular o presentar la información de forma distinta a como se encuentre.</a:t>
            </a:r>
          </a:p>
        </p:txBody>
      </p:sp>
      <p:pic>
        <p:nvPicPr>
          <p:cNvPr id="4098" name="Picture 2" descr="https://i.ytimg.com/vi/Pd90SwzHCx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652" y="5112186"/>
            <a:ext cx="3024337" cy="170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41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dirty="0" smtClean="0">
                <a:solidFill>
                  <a:srgbClr val="00A3B4"/>
                </a:solidFill>
                <a:latin typeface="Garamond" pitchFamily="18" charset="0"/>
              </a:rPr>
              <a:t>Consulta directa.</a:t>
            </a:r>
            <a:endParaRPr lang="es-ES" sz="2800" dirty="0">
              <a:latin typeface="Garamond" pitchFamily="18" charset="0"/>
            </a:endParaRPr>
          </a:p>
        </p:txBody>
      </p:sp>
      <p:sp>
        <p:nvSpPr>
          <p:cNvPr id="13" name="Rectangle 2"/>
          <p:cNvSpPr txBox="1">
            <a:spLocks noChangeArrowheads="1"/>
          </p:cNvSpPr>
          <p:nvPr/>
        </p:nvSpPr>
        <p:spPr>
          <a:xfrm>
            <a:off x="230591" y="1484784"/>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273424" y="6505599"/>
            <a:ext cx="2570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88</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18 Rectángulo"/>
          <p:cNvSpPr/>
          <p:nvPr/>
        </p:nvSpPr>
        <p:spPr>
          <a:xfrm>
            <a:off x="164944" y="1412776"/>
            <a:ext cx="5487176" cy="2448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r>
              <a:rPr lang="es-MX" sz="2200" dirty="0" smtClean="0">
                <a:solidFill>
                  <a:srgbClr val="00A3B4"/>
                </a:solidFill>
                <a:latin typeface="Garamond" pitchFamily="18" charset="0"/>
              </a:rPr>
              <a:t>La </a:t>
            </a:r>
            <a:r>
              <a:rPr lang="es-MX" sz="2200" dirty="0">
                <a:solidFill>
                  <a:srgbClr val="00A3B4"/>
                </a:solidFill>
                <a:latin typeface="Garamond" pitchFamily="18" charset="0"/>
              </a:rPr>
              <a:t>consulta directa </a:t>
            </a:r>
            <a:r>
              <a:rPr lang="es-MX" sz="2200" b="1" dirty="0" smtClean="0">
                <a:solidFill>
                  <a:srgbClr val="FF0000"/>
                </a:solidFill>
                <a:latin typeface="Garamond" pitchFamily="18" charset="0"/>
              </a:rPr>
              <a:t>no </a:t>
            </a:r>
            <a:r>
              <a:rPr lang="es-MX" sz="2200" b="1" dirty="0">
                <a:solidFill>
                  <a:srgbClr val="FF0000"/>
                </a:solidFill>
                <a:latin typeface="Garamond" pitchFamily="18" charset="0"/>
              </a:rPr>
              <a:t>puede imponerse al solicitante</a:t>
            </a:r>
            <a:r>
              <a:rPr lang="es-MX" sz="2200" dirty="0">
                <a:solidFill>
                  <a:srgbClr val="00A3B4"/>
                </a:solidFill>
                <a:latin typeface="Garamond" pitchFamily="18" charset="0"/>
              </a:rPr>
              <a:t>, salvo que </a:t>
            </a:r>
            <a:r>
              <a:rPr lang="es-MX" sz="2200" dirty="0" smtClean="0">
                <a:solidFill>
                  <a:srgbClr val="00A3B4"/>
                </a:solidFill>
                <a:latin typeface="Garamond" pitchFamily="18" charset="0"/>
              </a:rPr>
              <a:t>se determine </a:t>
            </a:r>
            <a:r>
              <a:rPr lang="es-MX" sz="2200" dirty="0">
                <a:solidFill>
                  <a:srgbClr val="00A3B4"/>
                </a:solidFill>
                <a:latin typeface="Garamond" pitchFamily="18" charset="0"/>
              </a:rPr>
              <a:t>que no es viable entregar la información mediante otro formato y que existan restricciones legales para reproducir los </a:t>
            </a:r>
            <a:r>
              <a:rPr lang="es-MX" sz="2200" dirty="0" smtClean="0">
                <a:solidFill>
                  <a:srgbClr val="00A3B4"/>
                </a:solidFill>
                <a:latin typeface="Garamond" pitchFamily="18" charset="0"/>
              </a:rPr>
              <a:t>documentos.</a:t>
            </a:r>
            <a:endParaRPr lang="es-MX" sz="2200" b="1" dirty="0" smtClean="0">
              <a:solidFill>
                <a:srgbClr val="FF0000"/>
              </a:solidFill>
              <a:latin typeface="Garamond" pitchFamily="18" charset="0"/>
            </a:endParaRPr>
          </a:p>
        </p:txBody>
      </p:sp>
      <p:pic>
        <p:nvPicPr>
          <p:cNvPr id="6146" name="Picture 2" descr="http://rendiciondecuentas.org.mx/wp-content/uploads/2013/07/lup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04321"/>
            <a:ext cx="3114417" cy="1629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http://encorepaymentsystems.net/blog/wp-content/uploads/2012/12/No-Cos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50" name="Picture 6" descr="http://encorepaymentsystems.net/blog/wp-content/uploads/2012/12/No-C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44" y="3501008"/>
            <a:ext cx="1625205" cy="1621954"/>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1790149" y="3501008"/>
            <a:ext cx="7174340" cy="1584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r>
              <a:rPr lang="es-MX" sz="2400" dirty="0" smtClean="0">
                <a:solidFill>
                  <a:srgbClr val="00A3B4"/>
                </a:solidFill>
                <a:latin typeface="Garamond" pitchFamily="18" charset="0"/>
              </a:rPr>
              <a:t>No tienen </a:t>
            </a:r>
            <a:r>
              <a:rPr lang="es-MX" sz="2400" dirty="0">
                <a:solidFill>
                  <a:srgbClr val="00A3B4"/>
                </a:solidFill>
                <a:latin typeface="Garamond" pitchFamily="18" charset="0"/>
              </a:rPr>
              <a:t>costo </a:t>
            </a:r>
            <a:r>
              <a:rPr lang="es-MX" sz="2400" dirty="0" smtClean="0">
                <a:solidFill>
                  <a:srgbClr val="00A3B4"/>
                </a:solidFill>
                <a:latin typeface="Garamond" pitchFamily="18" charset="0"/>
              </a:rPr>
              <a:t>la </a:t>
            </a:r>
            <a:r>
              <a:rPr lang="es-MX" sz="2400" dirty="0">
                <a:solidFill>
                  <a:srgbClr val="00A3B4"/>
                </a:solidFill>
                <a:latin typeface="Garamond" pitchFamily="18" charset="0"/>
              </a:rPr>
              <a:t>consulta directa de documentos, </a:t>
            </a:r>
            <a:r>
              <a:rPr lang="es-MX" sz="2400" dirty="0" smtClean="0">
                <a:solidFill>
                  <a:srgbClr val="00A3B4"/>
                </a:solidFill>
                <a:latin typeface="Garamond" pitchFamily="18" charset="0"/>
              </a:rPr>
              <a:t>como </a:t>
            </a:r>
            <a:r>
              <a:rPr lang="es-MX" sz="2400" dirty="0">
                <a:solidFill>
                  <a:srgbClr val="00A3B4"/>
                </a:solidFill>
                <a:latin typeface="Garamond" pitchFamily="18" charset="0"/>
              </a:rPr>
              <a:t>tomar anotaciones, fotografiar o </a:t>
            </a:r>
            <a:r>
              <a:rPr lang="es-MX" sz="2400" dirty="0" err="1" smtClean="0">
                <a:solidFill>
                  <a:srgbClr val="00A3B4"/>
                </a:solidFill>
                <a:latin typeface="Garamond" pitchFamily="18" charset="0"/>
              </a:rPr>
              <a:t>videograbar</a:t>
            </a:r>
            <a:r>
              <a:rPr lang="es-MX" sz="2400" dirty="0" smtClean="0">
                <a:solidFill>
                  <a:srgbClr val="00A3B4"/>
                </a:solidFill>
                <a:latin typeface="Garamond" pitchFamily="18" charset="0"/>
              </a:rPr>
              <a:t>. </a:t>
            </a:r>
            <a:endParaRPr lang="es-MX" sz="1600" b="1" dirty="0" smtClean="0">
              <a:solidFill>
                <a:srgbClr val="FF0000"/>
              </a:solidFill>
              <a:latin typeface="Garamond" pitchFamily="18" charset="0"/>
            </a:endParaRPr>
          </a:p>
        </p:txBody>
      </p:sp>
      <p:pic>
        <p:nvPicPr>
          <p:cNvPr id="6152" name="Picture 8" descr="https://encrypted-tbn2.gstatic.com/images?q=tbn:ANd9GcTbC9YY36M9Gn7Mim_I17o5JkLIUOxg_c0blbi19aqRHuBZ7yY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352" y="5028273"/>
            <a:ext cx="1497529" cy="1497529"/>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205972" y="5013176"/>
            <a:ext cx="7102332" cy="1584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r>
              <a:rPr lang="es-MX" sz="2400" dirty="0" smtClean="0">
                <a:solidFill>
                  <a:srgbClr val="00A3B4"/>
                </a:solidFill>
                <a:latin typeface="Garamond" pitchFamily="18" charset="0"/>
              </a:rPr>
              <a:t>La </a:t>
            </a:r>
            <a:r>
              <a:rPr lang="es-MX" sz="2400" dirty="0">
                <a:solidFill>
                  <a:srgbClr val="00A3B4"/>
                </a:solidFill>
                <a:latin typeface="Garamond" pitchFamily="18" charset="0"/>
              </a:rPr>
              <a:t>consulta </a:t>
            </a:r>
            <a:r>
              <a:rPr lang="es-MX" sz="2400" dirty="0" smtClean="0">
                <a:solidFill>
                  <a:srgbClr val="00A3B4"/>
                </a:solidFill>
                <a:latin typeface="Garamond" pitchFamily="18" charset="0"/>
              </a:rPr>
              <a:t>podrá </a:t>
            </a:r>
            <a:r>
              <a:rPr lang="es-MX" sz="2400" dirty="0">
                <a:solidFill>
                  <a:srgbClr val="00A3B4"/>
                </a:solidFill>
                <a:latin typeface="Garamond" pitchFamily="18" charset="0"/>
              </a:rPr>
              <a:t>realizarse en cualquier día y hora hábil a elección del solicitante, a partir de la notificación de la respuesta de la solicitud que lo </a:t>
            </a:r>
            <a:r>
              <a:rPr lang="es-MX" sz="2400" dirty="0" smtClean="0">
                <a:solidFill>
                  <a:srgbClr val="00A3B4"/>
                </a:solidFill>
                <a:latin typeface="Garamond" pitchFamily="18" charset="0"/>
              </a:rPr>
              <a:t>autorice.</a:t>
            </a:r>
            <a:endParaRPr lang="es-MX" sz="1600" b="1" dirty="0" smtClean="0">
              <a:solidFill>
                <a:srgbClr val="FF0000"/>
              </a:solidFill>
              <a:latin typeface="Garamond" pitchFamily="18" charset="0"/>
            </a:endParaRPr>
          </a:p>
        </p:txBody>
      </p:sp>
    </p:spTree>
    <p:extLst>
      <p:ext uri="{BB962C8B-B14F-4D97-AF65-F5344CB8AC3E}">
        <p14:creationId xmlns:p14="http://schemas.microsoft.com/office/powerpoint/2010/main" val="2274676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veedorfiscal.files.wordpress.com/2014/09/restricciones-a-la-informacic3b3n.png?w=6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66" y="1700808"/>
            <a:ext cx="2172329" cy="1628381"/>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2267744"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dirty="0" smtClean="0">
                <a:solidFill>
                  <a:srgbClr val="00A3B4"/>
                </a:solidFill>
                <a:latin typeface="Garamond" pitchFamily="18" charset="0"/>
                <a:ea typeface="+mn-ea"/>
                <a:cs typeface="+mn-cs"/>
              </a:rPr>
              <a:t>Reproducción de documentos.</a:t>
            </a:r>
            <a:endParaRPr lang="es-ES" sz="2800" dirty="0" smtClean="0">
              <a:latin typeface="Garamond" pitchFamily="18" charset="0"/>
            </a:endParaRPr>
          </a:p>
        </p:txBody>
      </p:sp>
      <p:sp>
        <p:nvSpPr>
          <p:cNvPr id="13" name="Rectangle 2"/>
          <p:cNvSpPr txBox="1">
            <a:spLocks noChangeArrowheads="1"/>
          </p:cNvSpPr>
          <p:nvPr/>
        </p:nvSpPr>
        <p:spPr>
          <a:xfrm>
            <a:off x="230591" y="1484784"/>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273424" y="6505599"/>
            <a:ext cx="2570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90</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2" descr="http://www.riesgoymorosidad.com/wp-content/uploads/2008/11/postman_dibu.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http://www.riesgoymorosidad.com/wp-content/uploads/2008/11/postman_dibu.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18 Rectángulo"/>
          <p:cNvSpPr/>
          <p:nvPr/>
        </p:nvSpPr>
        <p:spPr>
          <a:xfrm>
            <a:off x="42569" y="220144"/>
            <a:ext cx="8808913" cy="3136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just" defTabSz="711200">
              <a:lnSpc>
                <a:spcPct val="90000"/>
              </a:lnSpc>
              <a:spcBef>
                <a:spcPct val="0"/>
              </a:spcBef>
              <a:spcAft>
                <a:spcPct val="35000"/>
              </a:spcAft>
            </a:pPr>
            <a:endParaRPr lang="es-MX" sz="2400" b="1" dirty="0">
              <a:solidFill>
                <a:srgbClr val="00A3B4"/>
              </a:solidFill>
              <a:latin typeface="Garamond" pitchFamily="18" charset="0"/>
            </a:endParaRPr>
          </a:p>
        </p:txBody>
      </p:sp>
      <p:sp>
        <p:nvSpPr>
          <p:cNvPr id="9" name="AutoShape 2" descr="https://veedorfiscal.files.wordpress.com/2014/09/restricciones-a-la-informacic3b3n.png?w=627"/>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14 Rectángulo"/>
          <p:cNvSpPr/>
          <p:nvPr/>
        </p:nvSpPr>
        <p:spPr>
          <a:xfrm>
            <a:off x="2411760" y="1556792"/>
            <a:ext cx="6439722" cy="2016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42900" indent="-342900" algn="just" defTabSz="711200">
              <a:lnSpc>
                <a:spcPct val="90000"/>
              </a:lnSpc>
              <a:spcBef>
                <a:spcPct val="0"/>
              </a:spcBef>
              <a:spcAft>
                <a:spcPct val="35000"/>
              </a:spcAft>
              <a:buFont typeface="Courier New" pitchFamily="49" charset="0"/>
              <a:buChar char="o"/>
            </a:pPr>
            <a:r>
              <a:rPr lang="es-MX" sz="2200" dirty="0">
                <a:solidFill>
                  <a:srgbClr val="00A3B4"/>
                </a:solidFill>
                <a:latin typeface="Garamond" pitchFamily="18" charset="0"/>
              </a:rPr>
              <a:t>La reproducción </a:t>
            </a:r>
            <a:r>
              <a:rPr lang="es-MX" sz="2200" dirty="0" smtClean="0">
                <a:solidFill>
                  <a:srgbClr val="00A3B4"/>
                </a:solidFill>
                <a:latin typeface="Garamond" pitchFamily="18" charset="0"/>
              </a:rPr>
              <a:t>no </a:t>
            </a:r>
            <a:r>
              <a:rPr lang="es-MX" sz="2200" dirty="0">
                <a:solidFill>
                  <a:srgbClr val="00A3B4"/>
                </a:solidFill>
                <a:latin typeface="Garamond" pitchFamily="18" charset="0"/>
              </a:rPr>
              <a:t>puede aprobarse cuando existan restricciones legales para </a:t>
            </a:r>
            <a:r>
              <a:rPr lang="es-MX" sz="2200" dirty="0" smtClean="0">
                <a:solidFill>
                  <a:srgbClr val="00A3B4"/>
                </a:solidFill>
                <a:latin typeface="Garamond" pitchFamily="18" charset="0"/>
              </a:rPr>
              <a:t>ello.</a:t>
            </a:r>
          </a:p>
          <a:p>
            <a:pPr marL="342900" indent="-342900" algn="just" defTabSz="711200">
              <a:lnSpc>
                <a:spcPct val="90000"/>
              </a:lnSpc>
              <a:spcBef>
                <a:spcPct val="0"/>
              </a:spcBef>
              <a:spcAft>
                <a:spcPct val="35000"/>
              </a:spcAft>
              <a:buFont typeface="Courier New" pitchFamily="49" charset="0"/>
              <a:buChar char="o"/>
            </a:pPr>
            <a:r>
              <a:rPr lang="es-MX" sz="2200" dirty="0" smtClean="0">
                <a:solidFill>
                  <a:srgbClr val="00A3B4"/>
                </a:solidFill>
                <a:latin typeface="Garamond" pitchFamily="18" charset="0"/>
              </a:rPr>
              <a:t>Debe </a:t>
            </a:r>
            <a:r>
              <a:rPr lang="es-MX" sz="2200" dirty="0">
                <a:solidFill>
                  <a:srgbClr val="00A3B4"/>
                </a:solidFill>
                <a:latin typeface="Garamond" pitchFamily="18" charset="0"/>
              </a:rPr>
              <a:t>testarse u ocultarse la información pública reservada y </a:t>
            </a:r>
            <a:r>
              <a:rPr lang="es-MX" sz="2200" dirty="0" smtClean="0">
                <a:solidFill>
                  <a:srgbClr val="00A3B4"/>
                </a:solidFill>
                <a:latin typeface="Garamond" pitchFamily="18" charset="0"/>
              </a:rPr>
              <a:t>confidencial.</a:t>
            </a:r>
            <a:endParaRPr lang="es-MX" sz="2200" dirty="0">
              <a:solidFill>
                <a:srgbClr val="00A3B4"/>
              </a:solidFill>
              <a:latin typeface="Garamond" pitchFamily="18" charset="0"/>
            </a:endParaRPr>
          </a:p>
        </p:txBody>
      </p:sp>
      <p:sp>
        <p:nvSpPr>
          <p:cNvPr id="17" name="16 Rectángulo"/>
          <p:cNvSpPr/>
          <p:nvPr/>
        </p:nvSpPr>
        <p:spPr>
          <a:xfrm>
            <a:off x="35496" y="3212976"/>
            <a:ext cx="6877091" cy="2016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457200" indent="-457200" algn="just" defTabSz="711200">
              <a:lnSpc>
                <a:spcPct val="90000"/>
              </a:lnSpc>
              <a:spcBef>
                <a:spcPct val="0"/>
              </a:spcBef>
              <a:spcAft>
                <a:spcPct val="35000"/>
              </a:spcAft>
              <a:buFont typeface="Courier New" pitchFamily="49" charset="0"/>
              <a:buChar char="o"/>
            </a:pPr>
            <a:r>
              <a:rPr lang="es-MX" sz="2200" dirty="0" smtClean="0">
                <a:solidFill>
                  <a:srgbClr val="00A3B4"/>
                </a:solidFill>
                <a:latin typeface="Garamond" pitchFamily="18" charset="0"/>
              </a:rPr>
              <a:t>El </a:t>
            </a:r>
            <a:r>
              <a:rPr lang="es-MX" sz="2200" dirty="0">
                <a:solidFill>
                  <a:srgbClr val="00A3B4"/>
                </a:solidFill>
                <a:latin typeface="Garamond" pitchFamily="18" charset="0"/>
              </a:rPr>
              <a:t>sujeto obligado </a:t>
            </a:r>
            <a:r>
              <a:rPr lang="es-MX" sz="2200" b="1" dirty="0">
                <a:solidFill>
                  <a:srgbClr val="FF0000"/>
                </a:solidFill>
                <a:latin typeface="Garamond" pitchFamily="18" charset="0"/>
              </a:rPr>
              <a:t>determinará el costo </a:t>
            </a:r>
            <a:r>
              <a:rPr lang="es-MX" sz="2200" dirty="0">
                <a:solidFill>
                  <a:srgbClr val="00A3B4"/>
                </a:solidFill>
                <a:latin typeface="Garamond" pitchFamily="18" charset="0"/>
              </a:rPr>
              <a:t>y lo notificará dentro de los tres días siguientes a la respuesta de procedencia de la solicitud. Se cobrará previa entrega de la información, según las leyes de ingresos.</a:t>
            </a:r>
          </a:p>
        </p:txBody>
      </p:sp>
      <p:pic>
        <p:nvPicPr>
          <p:cNvPr id="5126" name="Picture 6" descr="http://www.noticiasggl.com/wp-content/uploads/2014/04/costo-del-din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2050" y="3501008"/>
            <a:ext cx="1882438" cy="1411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encrypted-tbn2.gstatic.com/images?q=tbn:ANd9GcTbC9YY36M9Gn7Mim_I17o5JkLIUOxg_c0blbi19aqRHuBZ7yY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0" y="4967946"/>
            <a:ext cx="1497529" cy="1497529"/>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1907704" y="5054303"/>
            <a:ext cx="6912768" cy="1543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42900" indent="-342900" algn="just" defTabSz="711200">
              <a:lnSpc>
                <a:spcPct val="90000"/>
              </a:lnSpc>
              <a:spcBef>
                <a:spcPct val="0"/>
              </a:spcBef>
              <a:spcAft>
                <a:spcPct val="35000"/>
              </a:spcAft>
              <a:buFont typeface="Courier New" pitchFamily="49" charset="0"/>
              <a:buChar char="o"/>
            </a:pPr>
            <a:r>
              <a:rPr lang="es-MX" sz="2200" dirty="0" smtClean="0">
                <a:solidFill>
                  <a:srgbClr val="00A3B4"/>
                </a:solidFill>
                <a:latin typeface="Garamond" pitchFamily="18" charset="0"/>
              </a:rPr>
              <a:t>Los </a:t>
            </a:r>
            <a:r>
              <a:rPr lang="es-MX" sz="2200" dirty="0">
                <a:solidFill>
                  <a:srgbClr val="00A3B4"/>
                </a:solidFill>
                <a:latin typeface="Garamond" pitchFamily="18" charset="0"/>
              </a:rPr>
              <a:t>documentos deben estar a disposición dentro de los cinco días siguientes a la exhibición del pago realizado </a:t>
            </a:r>
          </a:p>
        </p:txBody>
      </p:sp>
    </p:spTree>
    <p:extLst>
      <p:ext uri="{BB962C8B-B14F-4D97-AF65-F5344CB8AC3E}">
        <p14:creationId xmlns:p14="http://schemas.microsoft.com/office/powerpoint/2010/main" val="32752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https://www.ergo2work.de/images/privacy.jpg"/>
          <p:cNvPicPr>
            <a:picLocks noChangeAspect="1" noChangeArrowheads="1"/>
          </p:cNvPicPr>
          <p:nvPr/>
        </p:nvPicPr>
        <p:blipFill>
          <a:blip r:embed="rId2"/>
          <a:srcRect/>
          <a:stretch>
            <a:fillRect/>
          </a:stretch>
        </p:blipFill>
        <p:spPr bwMode="auto">
          <a:xfrm>
            <a:off x="4643438" y="928670"/>
            <a:ext cx="4071933" cy="5565795"/>
          </a:xfrm>
          <a:prstGeom prst="rect">
            <a:avLst/>
          </a:prstGeom>
          <a:noFill/>
          <a:ln w="9525">
            <a:noFill/>
            <a:miter lim="800000"/>
            <a:headEnd/>
            <a:tailEnd/>
          </a:ln>
        </p:spPr>
      </p:pic>
      <p:sp>
        <p:nvSpPr>
          <p:cNvPr id="4" name="3 CuadroTexto"/>
          <p:cNvSpPr txBox="1"/>
          <p:nvPr/>
        </p:nvSpPr>
        <p:spPr>
          <a:xfrm>
            <a:off x="428596" y="2557405"/>
            <a:ext cx="5439548" cy="2308324"/>
          </a:xfrm>
          <a:prstGeom prst="rect">
            <a:avLst/>
          </a:prstGeom>
          <a:noFill/>
        </p:spPr>
        <p:txBody>
          <a:bodyPr wrap="square" rtlCol="0">
            <a:spAutoFit/>
          </a:bodyPr>
          <a:lstStyle/>
          <a:p>
            <a:r>
              <a:rPr lang="es-MX" sz="4000" b="1" dirty="0" smtClean="0">
                <a:solidFill>
                  <a:schemeClr val="accent5">
                    <a:lumMod val="75000"/>
                  </a:schemeClr>
                </a:solidFill>
                <a:latin typeface="Garamond" pitchFamily="18" charset="0"/>
              </a:rPr>
              <a:t>Proceso de protección de información confidencial </a:t>
            </a:r>
          </a:p>
          <a:p>
            <a:r>
              <a:rPr lang="es-MX" sz="2400" dirty="0" smtClean="0"/>
              <a:t> </a:t>
            </a:r>
            <a:endParaRPr lang="es-ES" sz="2400" dirty="0"/>
          </a:p>
        </p:txBody>
      </p:sp>
      <p:sp>
        <p:nvSpPr>
          <p:cNvPr id="6" name="1 Título"/>
          <p:cNvSpPr>
            <a:spLocks noGrp="1"/>
          </p:cNvSpPr>
          <p:nvPr>
            <p:ph type="title"/>
          </p:nvPr>
        </p:nvSpPr>
        <p:spPr>
          <a:xfrm>
            <a:off x="2391622" y="285728"/>
            <a:ext cx="6500858" cy="1143000"/>
          </a:xfrm>
        </p:spPr>
        <p:txBody>
          <a:bodyPr/>
          <a:lstStyle/>
          <a:p>
            <a:r>
              <a:rPr lang="es-MX" b="1" dirty="0" smtClean="0">
                <a:solidFill>
                  <a:schemeClr val="accent5">
                    <a:lumMod val="75000"/>
                  </a:schemeClr>
                </a:solidFill>
                <a:latin typeface="Garamond" pitchFamily="18" charset="0"/>
              </a:rPr>
              <a:t>Información Confidencial</a:t>
            </a:r>
            <a:endParaRPr lang="es-ES" b="1" dirty="0">
              <a:solidFill>
                <a:schemeClr val="accent5">
                  <a:lumMod val="75000"/>
                </a:schemeClr>
              </a:solidFill>
              <a:latin typeface="Garamond" pitchFamily="18" charset="0"/>
            </a:endParaRPr>
          </a:p>
        </p:txBody>
      </p:sp>
    </p:spTree>
    <p:extLst>
      <p:ext uri="{BB962C8B-B14F-4D97-AF65-F5344CB8AC3E}">
        <p14:creationId xmlns:p14="http://schemas.microsoft.com/office/powerpoint/2010/main" val="195074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c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9284" y="4819478"/>
            <a:ext cx="2956892" cy="199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Título"/>
          <p:cNvSpPr>
            <a:spLocks noGrp="1"/>
          </p:cNvSpPr>
          <p:nvPr>
            <p:ph type="title"/>
          </p:nvPr>
        </p:nvSpPr>
        <p:spPr>
          <a:xfrm>
            <a:off x="323527" y="1196752"/>
            <a:ext cx="8568953" cy="3868497"/>
          </a:xfrm>
        </p:spPr>
        <p:txBody>
          <a:bodyPr>
            <a:normAutofit/>
          </a:bodyPr>
          <a:lstStyle/>
          <a:p>
            <a:r>
              <a:rPr lang="es-ES" sz="2600" dirty="0" smtClean="0">
                <a:solidFill>
                  <a:srgbClr val="00A3B4"/>
                </a:solidFill>
                <a:latin typeface="Garamond" pitchFamily="18" charset="0"/>
                <a:ea typeface="+mn-ea"/>
                <a:cs typeface="+mn-cs"/>
              </a:rPr>
              <a:t>Toda persona tiene derecho a estar informada sobre la toma de decisiones públicas, de cómo se administran o gastan los recursos de los ciudadanos, y de conocer el desempeño de las dependencias gubernamentales, y de aquellos que no teniendo la calidad de ente de gobierno, reciben o administran recursos públicos o realizan actos de autoridad, y que por esta razón se encuentran obligados entregar información relativa a estos supuestos.    </a:t>
            </a:r>
            <a:endParaRPr lang="es-ES" sz="2600" dirty="0" smtClean="0">
              <a:latin typeface="Garamond" pitchFamily="18" charset="0"/>
            </a:endParaRPr>
          </a:p>
        </p:txBody>
      </p:sp>
      <p:sp>
        <p:nvSpPr>
          <p:cNvPr id="4" name="1 Título"/>
          <p:cNvSpPr txBox="1">
            <a:spLocks/>
          </p:cNvSpPr>
          <p:nvPr/>
        </p:nvSpPr>
        <p:spPr>
          <a:xfrm>
            <a:off x="1907704" y="116632"/>
            <a:ext cx="7776864"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¿Quién puede solicitar </a:t>
            </a:r>
          </a:p>
          <a:p>
            <a:r>
              <a:rPr lang="es-ES" sz="2800" b="1" dirty="0" smtClean="0">
                <a:solidFill>
                  <a:srgbClr val="00A3B4"/>
                </a:solidFill>
                <a:latin typeface="Garamond" pitchFamily="18" charset="0"/>
                <a:ea typeface="+mn-ea"/>
                <a:cs typeface="+mn-cs"/>
              </a:rPr>
              <a:t>información pública?</a:t>
            </a:r>
            <a:endParaRPr lang="es-ES" sz="2800" b="1" dirty="0" smtClean="0">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47606" y="28572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sp>
        <p:nvSpPr>
          <p:cNvPr id="3" name="2 Marcador de contenido"/>
          <p:cNvSpPr>
            <a:spLocks noGrp="1"/>
          </p:cNvSpPr>
          <p:nvPr>
            <p:ph idx="1"/>
          </p:nvPr>
        </p:nvSpPr>
        <p:spPr>
          <a:xfrm>
            <a:off x="241176" y="1844824"/>
            <a:ext cx="8291264" cy="3240360"/>
          </a:xfrm>
        </p:spPr>
        <p:txBody>
          <a:bodyPr>
            <a:normAutofit fontScale="85000" lnSpcReduction="10000"/>
          </a:bodyPr>
          <a:lstStyle/>
          <a:p>
            <a:pPr algn="just">
              <a:buNone/>
            </a:pPr>
            <a:r>
              <a:rPr lang="es-ES" altLang="es-MX" dirty="0" smtClean="0">
                <a:solidFill>
                  <a:schemeClr val="accent5">
                    <a:lumMod val="60000"/>
                    <a:lumOff val="40000"/>
                  </a:schemeClr>
                </a:solidFill>
                <a:latin typeface="Garamond" pitchFamily="18" charset="0"/>
                <a:cs typeface="Arial" panose="020B0604020202020204" pitchFamily="34" charset="0"/>
              </a:rPr>
              <a:t>	</a:t>
            </a:r>
            <a:r>
              <a:rPr lang="es-ES" altLang="es-MX" dirty="0" smtClean="0">
                <a:solidFill>
                  <a:schemeClr val="accent5">
                    <a:lumMod val="75000"/>
                  </a:schemeClr>
                </a:solidFill>
                <a:latin typeface="Garamond" pitchFamily="18" charset="0"/>
                <a:cs typeface="Arial" panose="020B0604020202020204" pitchFamily="34" charset="0"/>
              </a:rPr>
              <a:t>Es la relativa a los particulares, intransferible, indelegable, que se tiene prohibido su acceso, distribución, comercialización, publicación y difusión, con excepción de las autoridades competentes que conforme a la ley tengan acceso a ella.</a:t>
            </a:r>
          </a:p>
          <a:p>
            <a:pPr algn="just">
              <a:buNone/>
            </a:pPr>
            <a:endParaRPr lang="es-ES" altLang="es-MX" sz="1300" dirty="0">
              <a:solidFill>
                <a:schemeClr val="accent5">
                  <a:lumMod val="75000"/>
                </a:schemeClr>
              </a:solidFill>
              <a:latin typeface="Garamond" pitchFamily="18" charset="0"/>
              <a:cs typeface="Arial" panose="020B0604020202020204" pitchFamily="34" charset="0"/>
            </a:endParaRPr>
          </a:p>
          <a:p>
            <a:pPr algn="just">
              <a:buNone/>
            </a:pPr>
            <a:r>
              <a:rPr lang="es-MX" altLang="es-MX" dirty="0" smtClean="0">
                <a:solidFill>
                  <a:schemeClr val="accent5">
                    <a:lumMod val="75000"/>
                  </a:schemeClr>
                </a:solidFill>
                <a:latin typeface="Garamond" pitchFamily="18" charset="0"/>
                <a:cs typeface="Arial" panose="020B0604020202020204" pitchFamily="34" charset="0"/>
              </a:rPr>
              <a:t>    Los </a:t>
            </a:r>
            <a:r>
              <a:rPr lang="es-MX" altLang="es-MX" dirty="0">
                <a:solidFill>
                  <a:schemeClr val="accent5">
                    <a:lumMod val="75000"/>
                  </a:schemeClr>
                </a:solidFill>
                <a:latin typeface="Garamond" pitchFamily="18" charset="0"/>
                <a:cs typeface="Arial" panose="020B0604020202020204" pitchFamily="34" charset="0"/>
              </a:rPr>
              <a:t>datos personales de una persona física identificada o identificable </a:t>
            </a:r>
            <a:endParaRPr lang="es-ES_tradnl" altLang="es-MX" dirty="0" smtClean="0">
              <a:solidFill>
                <a:schemeClr val="accent5">
                  <a:lumMod val="75000"/>
                </a:schemeClr>
              </a:solidFill>
              <a:latin typeface="Garamond" pitchFamily="18" charset="0"/>
              <a:cs typeface="Arial" panose="020B0604020202020204" pitchFamily="34" charset="0"/>
            </a:endParaRPr>
          </a:p>
          <a:p>
            <a:pPr>
              <a:buNone/>
            </a:pPr>
            <a:endParaRPr lang="es-ES" dirty="0">
              <a:latin typeface="Garamond" pitchFamily="18" charset="0"/>
            </a:endParaRPr>
          </a:p>
        </p:txBody>
      </p:sp>
      <p:pic>
        <p:nvPicPr>
          <p:cNvPr id="4" name="3 Imagen" descr="240_F_81620043_6FiRPcA6FWuvepPovBF15hS46MIfUV7Q.jpg"/>
          <p:cNvPicPr>
            <a:picLocks noChangeAspect="1"/>
          </p:cNvPicPr>
          <p:nvPr/>
        </p:nvPicPr>
        <p:blipFill>
          <a:blip r:embed="rId2"/>
          <a:stretch>
            <a:fillRect/>
          </a:stretch>
        </p:blipFill>
        <p:spPr>
          <a:xfrm>
            <a:off x="1979712" y="4853615"/>
            <a:ext cx="3998248" cy="1999124"/>
          </a:xfrm>
          <a:prstGeom prst="rect">
            <a:avLst/>
          </a:prstGeom>
        </p:spPr>
      </p:pic>
    </p:spTree>
    <p:extLst>
      <p:ext uri="{BB962C8B-B14F-4D97-AF65-F5344CB8AC3E}">
        <p14:creationId xmlns:p14="http://schemas.microsoft.com/office/powerpoint/2010/main" val="259347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1643050"/>
            <a:ext cx="7472386" cy="614354"/>
          </a:xfrm>
        </p:spPr>
        <p:txBody>
          <a:bodyPr/>
          <a:lstStyle/>
          <a:p>
            <a:pPr>
              <a:buNone/>
            </a:pPr>
            <a:r>
              <a:rPr lang="es-MX" dirty="0" smtClean="0">
                <a:solidFill>
                  <a:schemeClr val="accent5">
                    <a:lumMod val="75000"/>
                  </a:schemeClr>
                </a:solidFill>
                <a:latin typeface="Garamond" pitchFamily="18" charset="0"/>
              </a:rPr>
              <a:t>¿Qué información son datos confidenciales?</a:t>
            </a:r>
            <a:endParaRPr lang="es-ES" dirty="0">
              <a:solidFill>
                <a:schemeClr val="accent5">
                  <a:lumMod val="75000"/>
                </a:schemeClr>
              </a:solidFill>
              <a:latin typeface="Garamond" pitchFamily="18" charset="0"/>
            </a:endParaRPr>
          </a:p>
        </p:txBody>
      </p:sp>
      <p:sp>
        <p:nvSpPr>
          <p:cNvPr id="4" name="1 Título"/>
          <p:cNvSpPr>
            <a:spLocks noGrp="1"/>
          </p:cNvSpPr>
          <p:nvPr>
            <p:ph type="title"/>
          </p:nvPr>
        </p:nvSpPr>
        <p:spPr>
          <a:xfrm>
            <a:off x="2247606" y="285728"/>
            <a:ext cx="6500858" cy="1143000"/>
          </a:xfrm>
        </p:spPr>
        <p:txBody>
          <a:bodyPr>
            <a:normAutofit/>
          </a:bodyPr>
          <a:lstStyle/>
          <a:p>
            <a:r>
              <a:rPr lang="es-MX" sz="4000" b="1" dirty="0" smtClean="0">
                <a:solidFill>
                  <a:schemeClr val="accent5">
                    <a:lumMod val="75000"/>
                  </a:schemeClr>
                </a:solidFill>
                <a:latin typeface="Garamond" pitchFamily="18" charset="0"/>
              </a:rPr>
              <a:t>Información Confidencial</a:t>
            </a:r>
            <a:endParaRPr lang="es-ES" sz="4000" b="1" dirty="0">
              <a:solidFill>
                <a:schemeClr val="accent5">
                  <a:lumMod val="75000"/>
                </a:schemeClr>
              </a:solidFill>
              <a:latin typeface="Garamond" pitchFamily="18" charset="0"/>
            </a:endParaRPr>
          </a:p>
        </p:txBody>
      </p:sp>
      <p:sp>
        <p:nvSpPr>
          <p:cNvPr id="5" name="4 Rectángulo redondeado"/>
          <p:cNvSpPr/>
          <p:nvPr/>
        </p:nvSpPr>
        <p:spPr>
          <a:xfrm>
            <a:off x="428596" y="2500306"/>
            <a:ext cx="2643206"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Origen étnico o racial</a:t>
            </a:r>
            <a:endParaRPr lang="es-ES" b="1" dirty="0">
              <a:solidFill>
                <a:schemeClr val="accent5">
                  <a:lumMod val="50000"/>
                </a:schemeClr>
              </a:solidFill>
              <a:latin typeface="Garamond" pitchFamily="18" charset="0"/>
            </a:endParaRPr>
          </a:p>
        </p:txBody>
      </p:sp>
      <p:sp>
        <p:nvSpPr>
          <p:cNvPr id="6" name="5 Rectángulo redondeado"/>
          <p:cNvSpPr/>
          <p:nvPr/>
        </p:nvSpPr>
        <p:spPr>
          <a:xfrm>
            <a:off x="402134" y="3501008"/>
            <a:ext cx="2643206"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Características físicas, morales o emocionales</a:t>
            </a:r>
            <a:endParaRPr lang="es-ES" b="1" dirty="0">
              <a:solidFill>
                <a:schemeClr val="accent5">
                  <a:lumMod val="50000"/>
                </a:schemeClr>
              </a:solidFill>
              <a:latin typeface="Garamond" pitchFamily="18" charset="0"/>
            </a:endParaRPr>
          </a:p>
        </p:txBody>
      </p:sp>
      <p:sp>
        <p:nvSpPr>
          <p:cNvPr id="7" name="6 Rectángulo redondeado"/>
          <p:cNvSpPr/>
          <p:nvPr/>
        </p:nvSpPr>
        <p:spPr>
          <a:xfrm>
            <a:off x="5652120" y="2500306"/>
            <a:ext cx="2643206"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Patrimonio</a:t>
            </a:r>
            <a:endParaRPr lang="es-ES" b="1" dirty="0">
              <a:solidFill>
                <a:schemeClr val="accent5">
                  <a:lumMod val="50000"/>
                </a:schemeClr>
              </a:solidFill>
              <a:latin typeface="Garamond" pitchFamily="18" charset="0"/>
            </a:endParaRPr>
          </a:p>
        </p:txBody>
      </p:sp>
      <p:sp>
        <p:nvSpPr>
          <p:cNvPr id="8" name="7 Rectángulo redondeado"/>
          <p:cNvSpPr/>
          <p:nvPr/>
        </p:nvSpPr>
        <p:spPr>
          <a:xfrm>
            <a:off x="5628634" y="3359842"/>
            <a:ext cx="2643206" cy="13573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Ideología, opinión política, afiliación sindical y creencia o convicción religiosa y filosófica</a:t>
            </a:r>
            <a:endParaRPr lang="es-ES" b="1" dirty="0">
              <a:solidFill>
                <a:schemeClr val="accent5">
                  <a:lumMod val="50000"/>
                </a:schemeClr>
              </a:solidFill>
              <a:latin typeface="Garamond" pitchFamily="18" charset="0"/>
            </a:endParaRPr>
          </a:p>
        </p:txBody>
      </p:sp>
      <p:sp>
        <p:nvSpPr>
          <p:cNvPr id="9" name="8 Rectángulo redondeado"/>
          <p:cNvSpPr/>
          <p:nvPr/>
        </p:nvSpPr>
        <p:spPr>
          <a:xfrm>
            <a:off x="428596" y="4731466"/>
            <a:ext cx="2643206" cy="857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Estado de salud física y mental e historial médico</a:t>
            </a:r>
            <a:endParaRPr lang="es-ES" b="1" dirty="0">
              <a:solidFill>
                <a:schemeClr val="accent5">
                  <a:lumMod val="50000"/>
                </a:schemeClr>
              </a:solidFill>
              <a:latin typeface="Garamond" pitchFamily="18" charset="0"/>
            </a:endParaRPr>
          </a:p>
        </p:txBody>
      </p:sp>
      <p:sp>
        <p:nvSpPr>
          <p:cNvPr id="12" name="11 Rectángulo redondeado"/>
          <p:cNvSpPr/>
          <p:nvPr/>
        </p:nvSpPr>
        <p:spPr>
          <a:xfrm>
            <a:off x="5500694" y="6072206"/>
            <a:ext cx="2643206"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Entre otros.</a:t>
            </a:r>
            <a:endParaRPr lang="es-ES" b="1" dirty="0">
              <a:solidFill>
                <a:schemeClr val="accent5">
                  <a:lumMod val="50000"/>
                </a:schemeClr>
              </a:solidFill>
              <a:latin typeface="Garamond" pitchFamily="18" charset="0"/>
            </a:endParaRPr>
          </a:p>
        </p:txBody>
      </p:sp>
      <p:sp>
        <p:nvSpPr>
          <p:cNvPr id="13" name="12 Rectángulo redondeado"/>
          <p:cNvSpPr/>
          <p:nvPr/>
        </p:nvSpPr>
        <p:spPr>
          <a:xfrm>
            <a:off x="5500694" y="5143512"/>
            <a:ext cx="2643206"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accent5">
                    <a:lumMod val="50000"/>
                  </a:schemeClr>
                </a:solidFill>
                <a:latin typeface="Garamond" pitchFamily="18" charset="0"/>
              </a:rPr>
              <a:t>Preferencia sexual</a:t>
            </a:r>
            <a:endParaRPr lang="es-ES" b="1" dirty="0">
              <a:solidFill>
                <a:schemeClr val="accent5">
                  <a:lumMod val="50000"/>
                </a:schemeClr>
              </a:solidFill>
              <a:latin typeface="Garamond" pitchFamily="18" charset="0"/>
            </a:endParaRPr>
          </a:p>
        </p:txBody>
      </p:sp>
      <p:sp>
        <p:nvSpPr>
          <p:cNvPr id="15" name="TextBox 7"/>
          <p:cNvSpPr txBox="1">
            <a:spLocks noChangeArrowheads="1"/>
          </p:cNvSpPr>
          <p:nvPr/>
        </p:nvSpPr>
        <p:spPr bwMode="auto">
          <a:xfrm>
            <a:off x="-179" y="6505599"/>
            <a:ext cx="2555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n-US" altLang="es-MX" sz="1400" b="1" dirty="0" smtClean="0">
                <a:solidFill>
                  <a:schemeClr val="accent1"/>
                </a:solidFill>
                <a:latin typeface="Garamond" pitchFamily="18" charset="0"/>
              </a:rPr>
              <a:t>21</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185435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14612" y="1500174"/>
            <a:ext cx="4714908" cy="614354"/>
          </a:xfrm>
        </p:spPr>
        <p:txBody>
          <a:bodyPr>
            <a:noAutofit/>
          </a:bodyPr>
          <a:lstStyle/>
          <a:p>
            <a:pPr>
              <a:buNone/>
            </a:pPr>
            <a:r>
              <a:rPr lang="es-MX" sz="3600" b="1" dirty="0" smtClean="0">
                <a:solidFill>
                  <a:schemeClr val="accent5">
                    <a:lumMod val="75000"/>
                  </a:schemeClr>
                </a:solidFill>
                <a:latin typeface="Garamond" pitchFamily="18" charset="0"/>
              </a:rPr>
              <a:t>Derecho a protección</a:t>
            </a:r>
            <a:endParaRPr lang="es-ES" sz="3600" b="1" dirty="0">
              <a:solidFill>
                <a:schemeClr val="accent5">
                  <a:lumMod val="75000"/>
                </a:schemeClr>
              </a:solidFill>
              <a:latin typeface="Garamond" pitchFamily="18" charset="0"/>
            </a:endParaRPr>
          </a:p>
        </p:txBody>
      </p:sp>
      <p:sp>
        <p:nvSpPr>
          <p:cNvPr id="4" name="1 Título"/>
          <p:cNvSpPr>
            <a:spLocks noGrp="1"/>
          </p:cNvSpPr>
          <p:nvPr>
            <p:ph type="title"/>
          </p:nvPr>
        </p:nvSpPr>
        <p:spPr>
          <a:xfrm>
            <a:off x="2391622" y="28572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sp>
        <p:nvSpPr>
          <p:cNvPr id="5" name="4 CuadroTexto"/>
          <p:cNvSpPr txBox="1"/>
          <p:nvPr/>
        </p:nvSpPr>
        <p:spPr>
          <a:xfrm>
            <a:off x="287430" y="2636912"/>
            <a:ext cx="4500594" cy="3554819"/>
          </a:xfrm>
          <a:prstGeom prst="rect">
            <a:avLst/>
          </a:prstGeom>
          <a:noFill/>
        </p:spPr>
        <p:txBody>
          <a:bodyPr wrap="square" rtlCol="0">
            <a:spAutoFit/>
          </a:bodyPr>
          <a:lstStyle/>
          <a:p>
            <a:pPr algn="just"/>
            <a:r>
              <a:rPr lang="es-MX" sz="2500" dirty="0">
                <a:solidFill>
                  <a:schemeClr val="accent5">
                    <a:lumMod val="75000"/>
                  </a:schemeClr>
                </a:solidFill>
                <a:latin typeface="Garamond" pitchFamily="18" charset="0"/>
              </a:rPr>
              <a:t>La persona titular de información en posesión de un sujeto obligado, considerada como confidencial, puede solicitar en cualquier tiempo su </a:t>
            </a:r>
            <a:r>
              <a:rPr lang="es-MX" sz="2500" b="1" dirty="0">
                <a:solidFill>
                  <a:srgbClr val="FF0000"/>
                </a:solidFill>
                <a:latin typeface="Garamond" pitchFamily="18" charset="0"/>
              </a:rPr>
              <a:t>acceso</a:t>
            </a:r>
            <a:r>
              <a:rPr lang="es-MX" sz="2500" dirty="0">
                <a:solidFill>
                  <a:schemeClr val="accent5">
                    <a:lumMod val="75000"/>
                  </a:schemeClr>
                </a:solidFill>
                <a:latin typeface="Garamond" pitchFamily="18" charset="0"/>
              </a:rPr>
              <a:t>, </a:t>
            </a:r>
            <a:r>
              <a:rPr lang="es-MX" sz="2500" b="1" dirty="0">
                <a:solidFill>
                  <a:srgbClr val="FF0000"/>
                </a:solidFill>
                <a:latin typeface="Garamond" pitchFamily="18" charset="0"/>
              </a:rPr>
              <a:t>clasificación</a:t>
            </a:r>
            <a:r>
              <a:rPr lang="es-MX" sz="2500" dirty="0">
                <a:solidFill>
                  <a:schemeClr val="accent5">
                    <a:lumMod val="75000"/>
                  </a:schemeClr>
                </a:solidFill>
                <a:latin typeface="Garamond" pitchFamily="18" charset="0"/>
              </a:rPr>
              <a:t>, </a:t>
            </a:r>
            <a:r>
              <a:rPr lang="es-MX" sz="2500" b="1" dirty="0">
                <a:solidFill>
                  <a:srgbClr val="FF0000"/>
                </a:solidFill>
                <a:latin typeface="Garamond" pitchFamily="18" charset="0"/>
              </a:rPr>
              <a:t>rectificación</a:t>
            </a:r>
            <a:r>
              <a:rPr lang="es-MX" sz="2500" dirty="0">
                <a:solidFill>
                  <a:schemeClr val="accent5">
                    <a:lumMod val="75000"/>
                  </a:schemeClr>
                </a:solidFill>
                <a:latin typeface="Garamond" pitchFamily="18" charset="0"/>
              </a:rPr>
              <a:t>, </a:t>
            </a:r>
            <a:r>
              <a:rPr lang="es-MX" sz="2500" b="1" dirty="0">
                <a:solidFill>
                  <a:srgbClr val="FF0000"/>
                </a:solidFill>
                <a:latin typeface="Garamond" pitchFamily="18" charset="0"/>
              </a:rPr>
              <a:t>oposición</a:t>
            </a:r>
            <a:r>
              <a:rPr lang="es-MX" sz="2500" dirty="0">
                <a:solidFill>
                  <a:schemeClr val="accent5">
                    <a:lumMod val="75000"/>
                  </a:schemeClr>
                </a:solidFill>
                <a:latin typeface="Garamond" pitchFamily="18" charset="0"/>
              </a:rPr>
              <a:t>, </a:t>
            </a:r>
            <a:r>
              <a:rPr lang="es-MX" sz="2500" b="1" dirty="0">
                <a:solidFill>
                  <a:srgbClr val="FF0000"/>
                </a:solidFill>
                <a:latin typeface="Garamond" pitchFamily="18" charset="0"/>
              </a:rPr>
              <a:t>modificación</a:t>
            </a:r>
            <a:r>
              <a:rPr lang="es-MX" sz="2500" dirty="0">
                <a:solidFill>
                  <a:schemeClr val="accent5">
                    <a:lumMod val="75000"/>
                  </a:schemeClr>
                </a:solidFill>
                <a:latin typeface="Garamond" pitchFamily="18" charset="0"/>
              </a:rPr>
              <a:t>, </a:t>
            </a:r>
            <a:r>
              <a:rPr lang="es-MX" sz="2500" b="1" dirty="0">
                <a:solidFill>
                  <a:srgbClr val="FF0000"/>
                </a:solidFill>
                <a:latin typeface="Garamond" pitchFamily="18" charset="0"/>
              </a:rPr>
              <a:t>corrección</a:t>
            </a:r>
            <a:r>
              <a:rPr lang="es-MX" sz="2500" dirty="0">
                <a:solidFill>
                  <a:schemeClr val="accent5">
                    <a:lumMod val="75000"/>
                  </a:schemeClr>
                </a:solidFill>
                <a:latin typeface="Garamond" pitchFamily="18" charset="0"/>
              </a:rPr>
              <a:t>, </a:t>
            </a:r>
            <a:r>
              <a:rPr lang="es-MX" sz="2500" b="1" dirty="0">
                <a:solidFill>
                  <a:srgbClr val="FF0000"/>
                </a:solidFill>
                <a:latin typeface="Garamond" pitchFamily="18" charset="0"/>
              </a:rPr>
              <a:t>sustitución</a:t>
            </a:r>
            <a:r>
              <a:rPr lang="es-MX" sz="2500" dirty="0">
                <a:solidFill>
                  <a:schemeClr val="accent5">
                    <a:lumMod val="75000"/>
                  </a:schemeClr>
                </a:solidFill>
                <a:latin typeface="Garamond" pitchFamily="18" charset="0"/>
              </a:rPr>
              <a:t>, </a:t>
            </a:r>
            <a:r>
              <a:rPr lang="es-MX" sz="2500" b="1" dirty="0">
                <a:solidFill>
                  <a:schemeClr val="accent5">
                    <a:lumMod val="75000"/>
                  </a:schemeClr>
                </a:solidFill>
                <a:latin typeface="Garamond" pitchFamily="18" charset="0"/>
              </a:rPr>
              <a:t>cancelación</a:t>
            </a:r>
            <a:r>
              <a:rPr lang="es-MX" sz="2500" dirty="0">
                <a:solidFill>
                  <a:schemeClr val="accent5">
                    <a:lumMod val="75000"/>
                  </a:schemeClr>
                </a:solidFill>
                <a:latin typeface="Garamond" pitchFamily="18" charset="0"/>
              </a:rPr>
              <a:t> o </a:t>
            </a:r>
            <a:r>
              <a:rPr lang="es-MX" sz="2500" b="1" dirty="0">
                <a:solidFill>
                  <a:srgbClr val="FF0000"/>
                </a:solidFill>
                <a:latin typeface="Garamond" pitchFamily="18" charset="0"/>
              </a:rPr>
              <a:t>ampliación</a:t>
            </a:r>
            <a:r>
              <a:rPr lang="es-MX" sz="2500" dirty="0">
                <a:solidFill>
                  <a:srgbClr val="FF0000"/>
                </a:solidFill>
                <a:latin typeface="Garamond" pitchFamily="18" charset="0"/>
              </a:rPr>
              <a:t> </a:t>
            </a:r>
            <a:r>
              <a:rPr lang="es-MX" sz="2500" dirty="0">
                <a:solidFill>
                  <a:schemeClr val="accent5">
                    <a:lumMod val="75000"/>
                  </a:schemeClr>
                </a:solidFill>
                <a:latin typeface="Garamond" pitchFamily="18" charset="0"/>
              </a:rPr>
              <a:t>de datos.</a:t>
            </a:r>
            <a:endParaRPr lang="es-ES" sz="2500" dirty="0">
              <a:solidFill>
                <a:schemeClr val="accent5">
                  <a:lumMod val="75000"/>
                </a:schemeClr>
              </a:solidFill>
              <a:latin typeface="Garamond" pitchFamily="18" charset="0"/>
            </a:endParaRPr>
          </a:p>
        </p:txBody>
      </p:sp>
      <p:sp>
        <p:nvSpPr>
          <p:cNvPr id="7" name="6 Rectángulo"/>
          <p:cNvSpPr/>
          <p:nvPr/>
        </p:nvSpPr>
        <p:spPr>
          <a:xfrm>
            <a:off x="6573619" y="6550223"/>
            <a:ext cx="2570384" cy="307777"/>
          </a:xfrm>
          <a:prstGeom prst="rect">
            <a:avLst/>
          </a:prstGeom>
        </p:spPr>
        <p:txBody>
          <a:bodyPr wrap="none">
            <a:spAutoFit/>
          </a:bodyPr>
          <a:lstStyle/>
          <a:p>
            <a:pPr algn="r"/>
            <a:r>
              <a:rPr lang="en-US" altLang="es-MX" sz="1400" b="1" dirty="0" err="1" smtClean="0">
                <a:solidFill>
                  <a:schemeClr val="accent1"/>
                </a:solidFill>
                <a:latin typeface="Garamond" pitchFamily="18" charset="0"/>
              </a:rPr>
              <a:t>Referencia</a:t>
            </a:r>
            <a:r>
              <a:rPr lang="en-US" altLang="es-MX" sz="1400" b="1" dirty="0" smtClean="0">
                <a:solidFill>
                  <a:schemeClr val="accent1"/>
                </a:solidFill>
                <a:latin typeface="Garamond" pitchFamily="18" charset="0"/>
              </a:rPr>
              <a:t>: LTAIPEJM, Art. 66</a:t>
            </a:r>
            <a:endParaRPr lang="en-US" altLang="es-MX" sz="1400" b="1" dirty="0">
              <a:solidFill>
                <a:schemeClr val="accent1"/>
              </a:solidFill>
              <a:latin typeface="Garamond" pitchFamily="18" charset="0"/>
            </a:endParaRPr>
          </a:p>
        </p:txBody>
      </p:sp>
      <p:sp>
        <p:nvSpPr>
          <p:cNvPr id="2" name="1 Rectángulo"/>
          <p:cNvSpPr/>
          <p:nvPr/>
        </p:nvSpPr>
        <p:spPr>
          <a:xfrm>
            <a:off x="5292080" y="2574594"/>
            <a:ext cx="3312368" cy="3662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11" descr="protegida-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574594"/>
            <a:ext cx="3412184" cy="366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7972452" cy="614354"/>
          </a:xfrm>
        </p:spPr>
        <p:txBody>
          <a:bodyPr>
            <a:normAutofit fontScale="77500" lnSpcReduction="20000"/>
          </a:bodyPr>
          <a:lstStyle/>
          <a:p>
            <a:pPr>
              <a:buNone/>
            </a:pPr>
            <a:r>
              <a:rPr lang="es-MX" b="1" dirty="0" smtClean="0">
                <a:solidFill>
                  <a:schemeClr val="accent5">
                    <a:lumMod val="75000"/>
                  </a:schemeClr>
                </a:solidFill>
                <a:latin typeface="Garamond" pitchFamily="18" charset="0"/>
              </a:rPr>
              <a:t>Procedimiento de protección (Presentación de solicitud)</a:t>
            </a:r>
            <a:endParaRPr lang="es-ES" b="1" dirty="0">
              <a:solidFill>
                <a:schemeClr val="accent5">
                  <a:lumMod val="75000"/>
                </a:schemeClr>
              </a:solidFill>
              <a:latin typeface="Garamond" pitchFamily="18" charset="0"/>
            </a:endParaRPr>
          </a:p>
        </p:txBody>
      </p:sp>
      <p:sp>
        <p:nvSpPr>
          <p:cNvPr id="4" name="1 Título"/>
          <p:cNvSpPr>
            <a:spLocks noGrp="1"/>
          </p:cNvSpPr>
          <p:nvPr>
            <p:ph type="title"/>
          </p:nvPr>
        </p:nvSpPr>
        <p:spPr>
          <a:xfrm>
            <a:off x="2391622" y="28572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graphicFrame>
        <p:nvGraphicFramePr>
          <p:cNvPr id="6" name="5 Diagrama"/>
          <p:cNvGraphicFramePr/>
          <p:nvPr>
            <p:extLst>
              <p:ext uri="{D42A27DB-BD31-4B8C-83A1-F6EECF244321}">
                <p14:modId xmlns:p14="http://schemas.microsoft.com/office/powerpoint/2010/main" val="38871819"/>
              </p:ext>
            </p:extLst>
          </p:nvPr>
        </p:nvGraphicFramePr>
        <p:xfrm>
          <a:off x="357158" y="2214578"/>
          <a:ext cx="8429684" cy="457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5704789" y="6500834"/>
            <a:ext cx="3439211" cy="307777"/>
          </a:xfrm>
          <a:prstGeom prst="rect">
            <a:avLst/>
          </a:prstGeom>
        </p:spPr>
        <p:txBody>
          <a:bodyPr wrap="none">
            <a:spAutoFit/>
          </a:bodyPr>
          <a:lstStyle/>
          <a:p>
            <a:pPr algn="r"/>
            <a:r>
              <a:rPr lang="en-US" altLang="es-MX" sz="1400" b="1" dirty="0" err="1" smtClean="0">
                <a:solidFill>
                  <a:schemeClr val="accent1"/>
                </a:solidFill>
                <a:latin typeface="Garamond" pitchFamily="18" charset="0"/>
              </a:rPr>
              <a:t>Referencia</a:t>
            </a:r>
            <a:r>
              <a:rPr lang="en-US" altLang="es-MX" sz="1400" b="1" dirty="0" smtClean="0">
                <a:solidFill>
                  <a:schemeClr val="accent1"/>
                </a:solidFill>
                <a:latin typeface="Garamond" pitchFamily="18" charset="0"/>
              </a:rPr>
              <a:t>: LTAIPEJM, Art. 67, 68, 69 y 70</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292146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2247606" y="28572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pic>
        <p:nvPicPr>
          <p:cNvPr id="11" name="Picture 2" descr="Resultado de imagen para ejecutivos de ventas"/>
          <p:cNvPicPr>
            <a:picLocks noChangeAspect="1" noChangeArrowheads="1"/>
          </p:cNvPicPr>
          <p:nvPr/>
        </p:nvPicPr>
        <p:blipFill>
          <a:blip r:embed="rId2"/>
          <a:srcRect/>
          <a:stretch>
            <a:fillRect/>
          </a:stretch>
        </p:blipFill>
        <p:spPr bwMode="auto">
          <a:xfrm>
            <a:off x="2915816" y="2571745"/>
            <a:ext cx="3727886" cy="2630754"/>
          </a:xfrm>
          <a:prstGeom prst="rect">
            <a:avLst/>
          </a:prstGeom>
          <a:noFill/>
          <a:ln w="9525">
            <a:noFill/>
            <a:miter lim="800000"/>
            <a:headEnd/>
            <a:tailEnd/>
          </a:ln>
        </p:spPr>
      </p:pic>
      <p:sp>
        <p:nvSpPr>
          <p:cNvPr id="12" name="11 CuadroTexto"/>
          <p:cNvSpPr txBox="1"/>
          <p:nvPr/>
        </p:nvSpPr>
        <p:spPr>
          <a:xfrm>
            <a:off x="928662" y="1628800"/>
            <a:ext cx="7215238" cy="830997"/>
          </a:xfrm>
          <a:prstGeom prst="rect">
            <a:avLst/>
          </a:prstGeom>
          <a:noFill/>
        </p:spPr>
        <p:txBody>
          <a:bodyPr wrap="square" rtlCol="0">
            <a:spAutoFit/>
          </a:bodyPr>
          <a:lstStyle/>
          <a:p>
            <a:pPr algn="ctr"/>
            <a:r>
              <a:rPr lang="es-MX" sz="2400" dirty="0" smtClean="0">
                <a:solidFill>
                  <a:schemeClr val="accent5">
                    <a:lumMod val="75000"/>
                  </a:schemeClr>
                </a:solidFill>
                <a:latin typeface="Garamond" pitchFamily="18" charset="0"/>
              </a:rPr>
              <a:t>El Comité de Transparencia debe revisar que la solicitud de protección cumpla con los requisitos </a:t>
            </a:r>
            <a:endParaRPr lang="es-ES" sz="2400" dirty="0">
              <a:solidFill>
                <a:schemeClr val="accent5">
                  <a:lumMod val="75000"/>
                </a:schemeClr>
              </a:solidFill>
              <a:latin typeface="Garamond" pitchFamily="18" charset="0"/>
            </a:endParaRPr>
          </a:p>
        </p:txBody>
      </p:sp>
      <p:sp>
        <p:nvSpPr>
          <p:cNvPr id="13" name="12 CuadroTexto"/>
          <p:cNvSpPr txBox="1"/>
          <p:nvPr/>
        </p:nvSpPr>
        <p:spPr>
          <a:xfrm>
            <a:off x="1000100" y="5373216"/>
            <a:ext cx="7286676" cy="830997"/>
          </a:xfrm>
          <a:prstGeom prst="rect">
            <a:avLst/>
          </a:prstGeom>
          <a:noFill/>
        </p:spPr>
        <p:txBody>
          <a:bodyPr wrap="square" rtlCol="0">
            <a:spAutoFit/>
          </a:bodyPr>
          <a:lstStyle/>
          <a:p>
            <a:pPr algn="ctr"/>
            <a:r>
              <a:rPr lang="es-MX" sz="2400" dirty="0" smtClean="0">
                <a:solidFill>
                  <a:schemeClr val="accent5">
                    <a:lumMod val="75000"/>
                  </a:schemeClr>
                </a:solidFill>
                <a:latin typeface="Garamond" pitchFamily="18" charset="0"/>
              </a:rPr>
              <a:t>En caso de que a la solicitud le falte algún requisitos, el Comité de Transparencia debe notificar al solicitante.</a:t>
            </a:r>
            <a:endParaRPr lang="es-ES" sz="2400" dirty="0">
              <a:solidFill>
                <a:schemeClr val="accent5">
                  <a:lumMod val="75000"/>
                </a:schemeClr>
              </a:solidFill>
              <a:latin typeface="Garamond" pitchFamily="18" charset="0"/>
            </a:endParaRPr>
          </a:p>
        </p:txBody>
      </p:sp>
      <p:sp>
        <p:nvSpPr>
          <p:cNvPr id="14" name="13 Rectángulo"/>
          <p:cNvSpPr/>
          <p:nvPr/>
        </p:nvSpPr>
        <p:spPr>
          <a:xfrm>
            <a:off x="6573651" y="6429396"/>
            <a:ext cx="2570384" cy="307777"/>
          </a:xfrm>
          <a:prstGeom prst="rect">
            <a:avLst/>
          </a:prstGeom>
        </p:spPr>
        <p:txBody>
          <a:bodyPr wrap="none">
            <a:spAutoFit/>
          </a:bodyPr>
          <a:lstStyle/>
          <a:p>
            <a:pPr algn="r"/>
            <a:r>
              <a:rPr lang="en-US" altLang="es-MX" sz="1400" b="1" dirty="0" err="1" smtClean="0">
                <a:solidFill>
                  <a:schemeClr val="accent1"/>
                </a:solidFill>
                <a:latin typeface="Garamond" pitchFamily="18" charset="0"/>
              </a:rPr>
              <a:t>Referencia</a:t>
            </a:r>
            <a:r>
              <a:rPr lang="en-US" altLang="es-MX" sz="1400" b="1" dirty="0" smtClean="0">
                <a:solidFill>
                  <a:schemeClr val="accent1"/>
                </a:solidFill>
                <a:latin typeface="Garamond" pitchFamily="18" charset="0"/>
              </a:rPr>
              <a:t>: LTAIPEJM, Art. 72</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915922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arpeta.JPG"/>
          <p:cNvPicPr>
            <a:picLocks noChangeAspect="1"/>
          </p:cNvPicPr>
          <p:nvPr/>
        </p:nvPicPr>
        <p:blipFill>
          <a:blip r:embed="rId2"/>
          <a:stretch>
            <a:fillRect/>
          </a:stretch>
        </p:blipFill>
        <p:spPr>
          <a:xfrm>
            <a:off x="1357290" y="1500974"/>
            <a:ext cx="6929486" cy="5357026"/>
          </a:xfrm>
          <a:prstGeom prst="rect">
            <a:avLst/>
          </a:prstGeom>
        </p:spPr>
      </p:pic>
      <p:sp>
        <p:nvSpPr>
          <p:cNvPr id="3" name="2 Marcador de contenido"/>
          <p:cNvSpPr>
            <a:spLocks noGrp="1"/>
          </p:cNvSpPr>
          <p:nvPr>
            <p:ph idx="1"/>
          </p:nvPr>
        </p:nvSpPr>
        <p:spPr>
          <a:xfrm>
            <a:off x="2143108" y="1643050"/>
            <a:ext cx="2071702" cy="614354"/>
          </a:xfrm>
        </p:spPr>
        <p:txBody>
          <a:bodyPr>
            <a:normAutofit fontScale="62500" lnSpcReduction="20000"/>
          </a:bodyPr>
          <a:lstStyle/>
          <a:p>
            <a:pPr algn="ctr">
              <a:buNone/>
            </a:pPr>
            <a:r>
              <a:rPr lang="es-MX" b="1" dirty="0" smtClean="0">
                <a:solidFill>
                  <a:schemeClr val="accent5">
                    <a:lumMod val="50000"/>
                  </a:schemeClr>
                </a:solidFill>
                <a:latin typeface="Garamond" pitchFamily="18" charset="0"/>
              </a:rPr>
              <a:t>Integración del expediente</a:t>
            </a:r>
            <a:endParaRPr lang="es-ES" b="1" dirty="0">
              <a:solidFill>
                <a:schemeClr val="accent5">
                  <a:lumMod val="50000"/>
                </a:schemeClr>
              </a:solidFill>
              <a:latin typeface="Garamond" pitchFamily="18" charset="0"/>
            </a:endParaRPr>
          </a:p>
        </p:txBody>
      </p:sp>
      <p:sp>
        <p:nvSpPr>
          <p:cNvPr id="4" name="1 Título"/>
          <p:cNvSpPr>
            <a:spLocks noGrp="1"/>
          </p:cNvSpPr>
          <p:nvPr>
            <p:ph type="title"/>
          </p:nvPr>
        </p:nvSpPr>
        <p:spPr>
          <a:xfrm>
            <a:off x="2247606" y="28572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sp>
        <p:nvSpPr>
          <p:cNvPr id="7" name="6 CuadroTexto"/>
          <p:cNvSpPr txBox="1"/>
          <p:nvPr/>
        </p:nvSpPr>
        <p:spPr>
          <a:xfrm>
            <a:off x="1763688" y="2786058"/>
            <a:ext cx="6151970" cy="3108543"/>
          </a:xfrm>
          <a:prstGeom prst="rect">
            <a:avLst/>
          </a:prstGeom>
          <a:noFill/>
        </p:spPr>
        <p:txBody>
          <a:bodyPr wrap="square" rtlCol="0">
            <a:spAutoFit/>
          </a:bodyPr>
          <a:lstStyle/>
          <a:p>
            <a:r>
              <a:rPr lang="es-MX" sz="2800" b="1" dirty="0" smtClean="0">
                <a:solidFill>
                  <a:schemeClr val="accent5">
                    <a:lumMod val="50000"/>
                  </a:schemeClr>
                </a:solidFill>
                <a:latin typeface="Garamond" pitchFamily="18" charset="0"/>
              </a:rPr>
              <a:t>Contenido del expediente:</a:t>
            </a:r>
          </a:p>
          <a:p>
            <a:endParaRPr lang="es-MX" sz="2800" dirty="0" smtClean="0">
              <a:solidFill>
                <a:schemeClr val="accent5">
                  <a:lumMod val="50000"/>
                </a:schemeClr>
              </a:solidFill>
              <a:latin typeface="Garamond" pitchFamily="18" charset="0"/>
            </a:endParaRPr>
          </a:p>
          <a:p>
            <a:pPr lvl="1">
              <a:buFont typeface="Arial" pitchFamily="34" charset="0"/>
              <a:buChar char="•"/>
            </a:pPr>
            <a:r>
              <a:rPr lang="es-MX" sz="2800" dirty="0" smtClean="0">
                <a:solidFill>
                  <a:schemeClr val="accent5">
                    <a:lumMod val="50000"/>
                  </a:schemeClr>
                </a:solidFill>
                <a:latin typeface="Garamond" pitchFamily="18" charset="0"/>
              </a:rPr>
              <a:t> La solicitud.</a:t>
            </a:r>
          </a:p>
          <a:p>
            <a:pPr lvl="1">
              <a:buFont typeface="Arial" pitchFamily="34" charset="0"/>
              <a:buChar char="•"/>
            </a:pPr>
            <a:r>
              <a:rPr lang="es-MX" sz="2800" dirty="0" smtClean="0">
                <a:solidFill>
                  <a:schemeClr val="accent5">
                    <a:lumMod val="50000"/>
                  </a:schemeClr>
                </a:solidFill>
                <a:latin typeface="Garamond" pitchFamily="18" charset="0"/>
              </a:rPr>
              <a:t> Las actuaciones de los trámites.</a:t>
            </a:r>
          </a:p>
          <a:p>
            <a:pPr lvl="1">
              <a:buFont typeface="Arial" pitchFamily="34" charset="0"/>
              <a:buChar char="•"/>
            </a:pPr>
            <a:r>
              <a:rPr lang="es-MX" sz="2800" dirty="0" smtClean="0">
                <a:solidFill>
                  <a:schemeClr val="accent5">
                    <a:lumMod val="50000"/>
                  </a:schemeClr>
                </a:solidFill>
                <a:latin typeface="Garamond" pitchFamily="18" charset="0"/>
              </a:rPr>
              <a:t> El original de la respuesta.</a:t>
            </a:r>
          </a:p>
          <a:p>
            <a:pPr lvl="1">
              <a:buFont typeface="Arial" pitchFamily="34" charset="0"/>
              <a:buChar char="•"/>
            </a:pPr>
            <a:r>
              <a:rPr lang="es-MX" sz="2800" dirty="0" smtClean="0">
                <a:solidFill>
                  <a:schemeClr val="accent5">
                    <a:lumMod val="50000"/>
                  </a:schemeClr>
                </a:solidFill>
                <a:latin typeface="Garamond" pitchFamily="18" charset="0"/>
              </a:rPr>
              <a:t> Los demás documentos que        señalen otras disposiciones.</a:t>
            </a:r>
            <a:endParaRPr lang="es-ES" sz="2800" dirty="0">
              <a:solidFill>
                <a:schemeClr val="accent5">
                  <a:lumMod val="50000"/>
                </a:schemeClr>
              </a:solidFill>
              <a:latin typeface="Garamond" pitchFamily="18" charset="0"/>
            </a:endParaRPr>
          </a:p>
        </p:txBody>
      </p:sp>
      <p:sp>
        <p:nvSpPr>
          <p:cNvPr id="8" name="7 Rectángulo"/>
          <p:cNvSpPr/>
          <p:nvPr/>
        </p:nvSpPr>
        <p:spPr>
          <a:xfrm>
            <a:off x="5345275" y="6215082"/>
            <a:ext cx="2570383" cy="307777"/>
          </a:xfrm>
          <a:prstGeom prst="rect">
            <a:avLst/>
          </a:prstGeom>
        </p:spPr>
        <p:txBody>
          <a:bodyPr wrap="none">
            <a:spAutoFit/>
          </a:bodyPr>
          <a:lstStyle/>
          <a:p>
            <a:pPr algn="r"/>
            <a:r>
              <a:rPr lang="en-US" altLang="es-MX" sz="1400" b="1" dirty="0" err="1" smtClean="0">
                <a:solidFill>
                  <a:schemeClr val="bg1"/>
                </a:solidFill>
                <a:latin typeface="Garamond" pitchFamily="18" charset="0"/>
              </a:rPr>
              <a:t>Referencia</a:t>
            </a:r>
            <a:r>
              <a:rPr lang="en-US" altLang="es-MX" sz="1400" b="1" dirty="0" smtClean="0">
                <a:solidFill>
                  <a:schemeClr val="bg1"/>
                </a:solidFill>
                <a:latin typeface="Garamond" pitchFamily="18" charset="0"/>
              </a:rPr>
              <a:t>: LTAIPEJM, Art. 73</a:t>
            </a:r>
            <a:endParaRPr lang="en-US" altLang="es-MX" sz="1400" b="1" dirty="0">
              <a:solidFill>
                <a:schemeClr val="bg1"/>
              </a:solidFill>
              <a:latin typeface="Garamond" pitchFamily="18" charset="0"/>
            </a:endParaRPr>
          </a:p>
        </p:txBody>
      </p:sp>
    </p:spTree>
    <p:extLst>
      <p:ext uri="{BB962C8B-B14F-4D97-AF65-F5344CB8AC3E}">
        <p14:creationId xmlns:p14="http://schemas.microsoft.com/office/powerpoint/2010/main" val="313756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42952" y="1571612"/>
            <a:ext cx="2114536" cy="685792"/>
          </a:xfrm>
        </p:spPr>
        <p:txBody>
          <a:bodyPr>
            <a:normAutofit/>
          </a:bodyPr>
          <a:lstStyle/>
          <a:p>
            <a:pPr>
              <a:buNone/>
            </a:pPr>
            <a:r>
              <a:rPr lang="es-MX" b="1" dirty="0" smtClean="0">
                <a:solidFill>
                  <a:schemeClr val="accent5">
                    <a:lumMod val="75000"/>
                  </a:schemeClr>
                </a:solidFill>
                <a:latin typeface="Garamond" pitchFamily="18" charset="0"/>
              </a:rPr>
              <a:t>Respuesta</a:t>
            </a:r>
            <a:endParaRPr lang="es-ES" b="1" dirty="0">
              <a:solidFill>
                <a:schemeClr val="accent5">
                  <a:lumMod val="75000"/>
                </a:schemeClr>
              </a:solidFill>
              <a:latin typeface="Garamond" pitchFamily="18" charset="0"/>
            </a:endParaRPr>
          </a:p>
        </p:txBody>
      </p:sp>
      <p:sp>
        <p:nvSpPr>
          <p:cNvPr id="4" name="1 Título"/>
          <p:cNvSpPr>
            <a:spLocks noGrp="1"/>
          </p:cNvSpPr>
          <p:nvPr>
            <p:ph type="title"/>
          </p:nvPr>
        </p:nvSpPr>
        <p:spPr>
          <a:xfrm>
            <a:off x="2143108" y="28572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sp>
        <p:nvSpPr>
          <p:cNvPr id="5" name="4 CuadroTexto"/>
          <p:cNvSpPr txBox="1"/>
          <p:nvPr/>
        </p:nvSpPr>
        <p:spPr>
          <a:xfrm>
            <a:off x="714348" y="2500306"/>
            <a:ext cx="2214578" cy="3046988"/>
          </a:xfrm>
          <a:prstGeom prst="rect">
            <a:avLst/>
          </a:prstGeom>
          <a:noFill/>
        </p:spPr>
        <p:txBody>
          <a:bodyPr wrap="square" rtlCol="0">
            <a:spAutoFit/>
          </a:bodyPr>
          <a:lstStyle/>
          <a:p>
            <a:pPr algn="ctr"/>
            <a:r>
              <a:rPr lang="es-MX" sz="2400" dirty="0" smtClean="0">
                <a:solidFill>
                  <a:schemeClr val="accent5">
                    <a:lumMod val="75000"/>
                  </a:schemeClr>
                </a:solidFill>
                <a:latin typeface="Garamond" pitchFamily="18" charset="0"/>
              </a:rPr>
              <a:t>El Comité de Transparencia debe dar respuesta y notificar al solicitante, sobre la procedencia de su solicitud. </a:t>
            </a:r>
            <a:endParaRPr lang="es-ES" sz="2400" dirty="0">
              <a:solidFill>
                <a:schemeClr val="accent5">
                  <a:lumMod val="75000"/>
                </a:schemeClr>
              </a:solidFill>
              <a:latin typeface="Garamond" pitchFamily="18" charset="0"/>
            </a:endParaRPr>
          </a:p>
        </p:txBody>
      </p:sp>
      <p:pic>
        <p:nvPicPr>
          <p:cNvPr id="6" name="Picture 6" descr="http://www.defensaverbal.es/images/layer-gallery/atencion_publico_2.jpg"/>
          <p:cNvPicPr>
            <a:picLocks noChangeAspect="1" noChangeArrowheads="1"/>
          </p:cNvPicPr>
          <p:nvPr/>
        </p:nvPicPr>
        <p:blipFill>
          <a:blip r:embed="rId2"/>
          <a:srcRect/>
          <a:stretch>
            <a:fillRect/>
          </a:stretch>
        </p:blipFill>
        <p:spPr bwMode="auto">
          <a:xfrm>
            <a:off x="3357554" y="2428868"/>
            <a:ext cx="5429256" cy="4144936"/>
          </a:xfrm>
          <a:prstGeom prst="rect">
            <a:avLst/>
          </a:prstGeom>
          <a:noFill/>
          <a:ln w="9525">
            <a:noFill/>
            <a:miter lim="800000"/>
            <a:headEnd/>
            <a:tailEnd/>
          </a:ln>
        </p:spPr>
      </p:pic>
      <p:sp>
        <p:nvSpPr>
          <p:cNvPr id="7" name="6 Rectángulo"/>
          <p:cNvSpPr/>
          <p:nvPr/>
        </p:nvSpPr>
        <p:spPr>
          <a:xfrm>
            <a:off x="0" y="6357958"/>
            <a:ext cx="2570384" cy="307777"/>
          </a:xfrm>
          <a:prstGeom prst="rect">
            <a:avLst/>
          </a:prstGeom>
        </p:spPr>
        <p:txBody>
          <a:bodyPr wrap="none">
            <a:spAutoFit/>
          </a:bodyPr>
          <a:lstStyle/>
          <a:p>
            <a:pPr algn="r"/>
            <a:r>
              <a:rPr lang="en-US" altLang="es-MX" sz="1400" b="1" dirty="0" err="1" smtClean="0">
                <a:solidFill>
                  <a:schemeClr val="accent1"/>
                </a:solidFill>
                <a:latin typeface="Garamond" pitchFamily="18" charset="0"/>
              </a:rPr>
              <a:t>Referencia</a:t>
            </a:r>
            <a:r>
              <a:rPr lang="en-US" altLang="es-MX" sz="1400" b="1" dirty="0" smtClean="0">
                <a:solidFill>
                  <a:schemeClr val="accent1"/>
                </a:solidFill>
                <a:latin typeface="Garamond" pitchFamily="18" charset="0"/>
              </a:rPr>
              <a:t>: LTAIPEJM, Art. 74</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52194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411760" y="260648"/>
            <a:ext cx="6500858" cy="1143000"/>
          </a:xfrm>
        </p:spPr>
        <p:txBody>
          <a:bodyPr/>
          <a:lstStyle/>
          <a:p>
            <a:r>
              <a:rPr lang="es-MX" dirty="0" smtClean="0">
                <a:solidFill>
                  <a:schemeClr val="accent5">
                    <a:lumMod val="75000"/>
                  </a:schemeClr>
                </a:solidFill>
                <a:latin typeface="Garamond" pitchFamily="18" charset="0"/>
              </a:rPr>
              <a:t>Información Confidencial</a:t>
            </a:r>
            <a:endParaRPr lang="es-ES" dirty="0">
              <a:solidFill>
                <a:schemeClr val="accent5">
                  <a:lumMod val="75000"/>
                </a:schemeClr>
              </a:solidFill>
              <a:latin typeface="Garamond" pitchFamily="18" charset="0"/>
            </a:endParaRPr>
          </a:p>
        </p:txBody>
      </p:sp>
      <p:sp>
        <p:nvSpPr>
          <p:cNvPr id="5" name="4 CuadroTexto"/>
          <p:cNvSpPr txBox="1"/>
          <p:nvPr/>
        </p:nvSpPr>
        <p:spPr>
          <a:xfrm>
            <a:off x="571472" y="1412776"/>
            <a:ext cx="7677501" cy="707886"/>
          </a:xfrm>
          <a:prstGeom prst="rect">
            <a:avLst/>
          </a:prstGeom>
          <a:noFill/>
        </p:spPr>
        <p:txBody>
          <a:bodyPr wrap="square" rtlCol="0">
            <a:spAutoFit/>
          </a:bodyPr>
          <a:lstStyle/>
          <a:p>
            <a:pPr algn="ctr"/>
            <a:r>
              <a:rPr lang="es-MX" sz="2000" b="1" dirty="0" smtClean="0">
                <a:solidFill>
                  <a:schemeClr val="accent5">
                    <a:lumMod val="75000"/>
                  </a:schemeClr>
                </a:solidFill>
                <a:latin typeface="Garamond" pitchFamily="18" charset="0"/>
              </a:rPr>
              <a:t>La respuesta de una solicitud de protección de información confidencial debe contener:</a:t>
            </a:r>
            <a:endParaRPr lang="es-ES" sz="2000" b="1" dirty="0">
              <a:solidFill>
                <a:schemeClr val="accent5">
                  <a:lumMod val="75000"/>
                </a:schemeClr>
              </a:solidFill>
              <a:latin typeface="Garamond" pitchFamily="18" charset="0"/>
            </a:endParaRPr>
          </a:p>
        </p:txBody>
      </p:sp>
      <p:graphicFrame>
        <p:nvGraphicFramePr>
          <p:cNvPr id="6" name="5 Diagrama"/>
          <p:cNvGraphicFramePr/>
          <p:nvPr>
            <p:extLst>
              <p:ext uri="{D42A27DB-BD31-4B8C-83A1-F6EECF244321}">
                <p14:modId xmlns:p14="http://schemas.microsoft.com/office/powerpoint/2010/main" val="3832688423"/>
              </p:ext>
            </p:extLst>
          </p:nvPr>
        </p:nvGraphicFramePr>
        <p:xfrm>
          <a:off x="1071538" y="2132856"/>
          <a:ext cx="7000924" cy="450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Elipse"/>
          <p:cNvSpPr/>
          <p:nvPr/>
        </p:nvSpPr>
        <p:spPr>
          <a:xfrm>
            <a:off x="3071802" y="3212976"/>
            <a:ext cx="1357322" cy="128588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Garamond" pitchFamily="18" charset="0"/>
              </a:rPr>
              <a:t>Respuesta motivada  y  fundada</a:t>
            </a:r>
            <a:endParaRPr lang="es-ES" sz="1400" dirty="0">
              <a:latin typeface="Garamond" pitchFamily="18" charset="0"/>
            </a:endParaRPr>
          </a:p>
        </p:txBody>
      </p:sp>
      <p:sp>
        <p:nvSpPr>
          <p:cNvPr id="8" name="7 Elipse"/>
          <p:cNvSpPr/>
          <p:nvPr/>
        </p:nvSpPr>
        <p:spPr>
          <a:xfrm>
            <a:off x="4357686" y="3212976"/>
            <a:ext cx="1428760" cy="135732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smtClean="0">
                <a:latin typeface="Garamond" pitchFamily="18" charset="0"/>
              </a:rPr>
              <a:t>Resolución sobre la procedencia </a:t>
            </a:r>
            <a:endParaRPr lang="es-ES" sz="1300" dirty="0">
              <a:latin typeface="Garamond" pitchFamily="18" charset="0"/>
            </a:endParaRPr>
          </a:p>
        </p:txBody>
      </p:sp>
      <p:sp>
        <p:nvSpPr>
          <p:cNvPr id="9" name="8 Elipse"/>
          <p:cNvSpPr/>
          <p:nvPr/>
        </p:nvSpPr>
        <p:spPr>
          <a:xfrm>
            <a:off x="3707904" y="4149080"/>
            <a:ext cx="1285884" cy="12144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Garamond" pitchFamily="18" charset="0"/>
              </a:rPr>
              <a:t>Lugar, fecha, nombre y firma</a:t>
            </a:r>
            <a:endParaRPr lang="es-ES" sz="1400" dirty="0">
              <a:latin typeface="Garamond" pitchFamily="18" charset="0"/>
            </a:endParaRPr>
          </a:p>
        </p:txBody>
      </p:sp>
      <p:sp>
        <p:nvSpPr>
          <p:cNvPr id="11" name="10 Rectángulo"/>
          <p:cNvSpPr/>
          <p:nvPr/>
        </p:nvSpPr>
        <p:spPr>
          <a:xfrm>
            <a:off x="6228971" y="6550223"/>
            <a:ext cx="2915029" cy="307777"/>
          </a:xfrm>
          <a:prstGeom prst="rect">
            <a:avLst/>
          </a:prstGeom>
        </p:spPr>
        <p:txBody>
          <a:bodyPr wrap="none">
            <a:spAutoFit/>
          </a:bodyPr>
          <a:lstStyle/>
          <a:p>
            <a:pPr algn="r"/>
            <a:r>
              <a:rPr lang="en-US" altLang="es-MX" sz="1400" b="1" dirty="0" err="1" smtClean="0">
                <a:solidFill>
                  <a:schemeClr val="accent1"/>
                </a:solidFill>
                <a:latin typeface="Garamond" pitchFamily="18" charset="0"/>
              </a:rPr>
              <a:t>Referencia</a:t>
            </a:r>
            <a:r>
              <a:rPr lang="en-US" altLang="es-MX" sz="1400" b="1" dirty="0" smtClean="0">
                <a:solidFill>
                  <a:schemeClr val="accent1"/>
                </a:solidFill>
                <a:latin typeface="Garamond" pitchFamily="18" charset="0"/>
              </a:rPr>
              <a:t>: LTAIPEJM, Art. 75 y 76</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329006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55576" y="4158208"/>
            <a:ext cx="756084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accent5">
                    <a:lumMod val="75000"/>
                  </a:schemeClr>
                </a:solidFill>
                <a:latin typeface="Garamond"/>
                <a:cs typeface="Garamond"/>
              </a:rPr>
              <a:t>Medios de defensa en materia de  Derecho de Acceso a la Información</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2499499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74638"/>
            <a:ext cx="6768752" cy="1143000"/>
          </a:xfrm>
        </p:spPr>
        <p:txBody>
          <a:bodyPr>
            <a:noAutofit/>
          </a:bodyPr>
          <a:lstStyle/>
          <a:p>
            <a:r>
              <a:rPr lang="es-ES" sz="3600" dirty="0" smtClean="0">
                <a:solidFill>
                  <a:schemeClr val="accent5">
                    <a:lumMod val="75000"/>
                  </a:schemeClr>
                </a:solidFill>
                <a:latin typeface="Garamond"/>
                <a:cs typeface="Garamond"/>
              </a:rPr>
              <a:t>Medios de defensa.</a:t>
            </a:r>
            <a:br>
              <a:rPr lang="es-ES" sz="3600" dirty="0" smtClean="0">
                <a:solidFill>
                  <a:schemeClr val="accent5">
                    <a:lumMod val="75000"/>
                  </a:schemeClr>
                </a:solidFill>
                <a:latin typeface="Garamond"/>
                <a:cs typeface="Garamond"/>
              </a:rPr>
            </a:br>
            <a:r>
              <a:rPr lang="es-ES" sz="3600" dirty="0" smtClean="0">
                <a:solidFill>
                  <a:schemeClr val="accent5">
                    <a:lumMod val="75000"/>
                  </a:schemeClr>
                </a:solidFill>
                <a:latin typeface="Garamond"/>
                <a:cs typeface="Garamond"/>
              </a:rPr>
              <a:t>Recursos.</a:t>
            </a:r>
            <a:endParaRPr lang="es-ES" sz="3600" dirty="0">
              <a:solidFill>
                <a:schemeClr val="accent5">
                  <a:lumMod val="75000"/>
                </a:schemeClr>
              </a:solidFill>
              <a:latin typeface="Garamond"/>
              <a:cs typeface="Garamond"/>
            </a:endParaRPr>
          </a:p>
        </p:txBody>
      </p:sp>
      <p:graphicFrame>
        <p:nvGraphicFramePr>
          <p:cNvPr id="5" name="Diagrama 4"/>
          <p:cNvGraphicFramePr/>
          <p:nvPr>
            <p:extLst>
              <p:ext uri="{D42A27DB-BD31-4B8C-83A1-F6EECF244321}">
                <p14:modId xmlns:p14="http://schemas.microsoft.com/office/powerpoint/2010/main" val="915983647"/>
              </p:ext>
            </p:extLst>
          </p:nvPr>
        </p:nvGraphicFramePr>
        <p:xfrm>
          <a:off x="395536" y="1772815"/>
          <a:ext cx="8352928" cy="489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72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07704" y="188640"/>
            <a:ext cx="7776864"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Procedimiento administrativo.</a:t>
            </a:r>
            <a:endParaRPr lang="es-ES" sz="2800" b="1" dirty="0" smtClean="0">
              <a:latin typeface="Garamond" pitchFamily="18" charset="0"/>
            </a:endParaRPr>
          </a:p>
        </p:txBody>
      </p:sp>
      <p:sp>
        <p:nvSpPr>
          <p:cNvPr id="8" name="Rectangle 7"/>
          <p:cNvSpPr>
            <a:spLocks noChangeArrowheads="1"/>
          </p:cNvSpPr>
          <p:nvPr/>
        </p:nvSpPr>
        <p:spPr bwMode="auto">
          <a:xfrm>
            <a:off x="-1" y="1683642"/>
            <a:ext cx="3707905" cy="5201742"/>
          </a:xfrm>
          <a:prstGeom prst="rect">
            <a:avLst/>
          </a:prstGeom>
          <a:solidFill>
            <a:schemeClr val="accent5">
              <a:lumMod val="40000"/>
              <a:lumOff val="60000"/>
            </a:schemeClr>
          </a:solidFill>
          <a:ln>
            <a:noFill/>
          </a:ln>
        </p:spPr>
        <p:txBody>
          <a:bodyPr/>
          <a:lstStyle/>
          <a:p>
            <a:endParaRPr lang="en-US"/>
          </a:p>
        </p:txBody>
      </p:sp>
      <p:pic>
        <p:nvPicPr>
          <p:cNvPr id="9" name="Picture 5" descr="si3-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647" y="2204864"/>
            <a:ext cx="267811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139952" y="2492896"/>
            <a:ext cx="4572000" cy="2228850"/>
          </a:xfrm>
          <a:prstGeom prst="rect">
            <a:avLst/>
          </a:prstGeom>
        </p:spPr>
        <p:txBody>
          <a:bodyPr vert="horz" lIns="91440" tIns="14112"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ct val="0"/>
              </a:spcAft>
              <a:buFont typeface="Times New Roman"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b="1" dirty="0">
                <a:solidFill>
                  <a:srgbClr val="00A3B4"/>
                </a:solidFill>
                <a:latin typeface="Garamond" pitchFamily="18" charset="0"/>
              </a:rPr>
              <a:t>Procedimiento de</a:t>
            </a:r>
          </a:p>
          <a:p>
            <a:pPr marL="0" indent="0" algn="ctr">
              <a:spcAft>
                <a:spcPct val="0"/>
              </a:spcAft>
              <a:buFont typeface="Times New Roman"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b="1" dirty="0">
                <a:solidFill>
                  <a:srgbClr val="00A3B4"/>
                </a:solidFill>
                <a:latin typeface="Garamond" pitchFamily="18" charset="0"/>
              </a:rPr>
              <a:t>Acceso a la Información</a:t>
            </a:r>
          </a:p>
        </p:txBody>
      </p:sp>
    </p:spTree>
    <p:extLst>
      <p:ext uri="{BB962C8B-B14F-4D97-AF65-F5344CB8AC3E}">
        <p14:creationId xmlns:p14="http://schemas.microsoft.com/office/powerpoint/2010/main" val="93081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0298" y="274638"/>
            <a:ext cx="6186502" cy="1143000"/>
          </a:xfrm>
        </p:spPr>
        <p:txBody>
          <a:bodyPr>
            <a:noAutofit/>
          </a:bodyPr>
          <a:lstStyle/>
          <a:p>
            <a:pPr algn="r"/>
            <a:r>
              <a:rPr lang="es-ES" sz="3600" b="1" dirty="0" smtClean="0">
                <a:solidFill>
                  <a:schemeClr val="accent5">
                    <a:lumMod val="75000"/>
                  </a:schemeClr>
                </a:solidFill>
                <a:latin typeface="Garamond"/>
                <a:cs typeface="Garamond"/>
              </a:rPr>
              <a:t>¿Qué es un medio de defensa o medios de impugnación?</a:t>
            </a:r>
            <a:endParaRPr lang="es-ES" sz="3600" b="1" dirty="0">
              <a:solidFill>
                <a:schemeClr val="accent5">
                  <a:lumMod val="75000"/>
                </a:schemeClr>
              </a:solidFill>
              <a:latin typeface="Garamond"/>
              <a:cs typeface="Garamond"/>
            </a:endParaRPr>
          </a:p>
        </p:txBody>
      </p:sp>
      <p:sp>
        <p:nvSpPr>
          <p:cNvPr id="3" name="2 Marcador de contenido"/>
          <p:cNvSpPr>
            <a:spLocks noGrp="1"/>
          </p:cNvSpPr>
          <p:nvPr>
            <p:ph idx="1"/>
          </p:nvPr>
        </p:nvSpPr>
        <p:spPr>
          <a:xfrm>
            <a:off x="457200" y="1600201"/>
            <a:ext cx="8229600" cy="2686056"/>
          </a:xfrm>
        </p:spPr>
        <p:txBody>
          <a:bodyPr/>
          <a:lstStyle/>
          <a:p>
            <a:pPr marL="0" algn="just">
              <a:spcBef>
                <a:spcPts val="0"/>
              </a:spcBef>
              <a:buNone/>
            </a:pPr>
            <a:r>
              <a:rPr lang="es-MX" dirty="0" smtClean="0">
                <a:solidFill>
                  <a:schemeClr val="accent5">
                    <a:lumMod val="75000"/>
                  </a:schemeClr>
                </a:solidFill>
                <a:latin typeface="Garamond"/>
                <a:cs typeface="Garamond"/>
              </a:rPr>
              <a:t>“(…) configuran los instrumentos jurídicos consagrados en las leyes procesales para corregir, modificar, revocar o anular los actos y las resoluciones judiciales, cuando adolecen de deficiencias, errores, ilegalidad o injusticia.” </a:t>
            </a:r>
          </a:p>
          <a:p>
            <a:pPr>
              <a:buNone/>
            </a:pPr>
            <a:endParaRPr lang="es-ES" dirty="0"/>
          </a:p>
        </p:txBody>
      </p:sp>
      <p:pic>
        <p:nvPicPr>
          <p:cNvPr id="4" name="3 Imagen" descr="images.jpg"/>
          <p:cNvPicPr>
            <a:picLocks noChangeAspect="1"/>
          </p:cNvPicPr>
          <p:nvPr/>
        </p:nvPicPr>
        <p:blipFill>
          <a:blip r:embed="rId2"/>
          <a:stretch>
            <a:fillRect/>
          </a:stretch>
        </p:blipFill>
        <p:spPr>
          <a:xfrm>
            <a:off x="4786314" y="4143380"/>
            <a:ext cx="3897205" cy="2428892"/>
          </a:xfrm>
          <a:prstGeom prst="rect">
            <a:avLst/>
          </a:prstGeom>
        </p:spPr>
      </p:pic>
      <p:sp>
        <p:nvSpPr>
          <p:cNvPr id="5" name="4 CuadroTexto"/>
          <p:cNvSpPr txBox="1"/>
          <p:nvPr/>
        </p:nvSpPr>
        <p:spPr>
          <a:xfrm>
            <a:off x="35496" y="6215082"/>
            <a:ext cx="4676380" cy="338554"/>
          </a:xfrm>
          <a:prstGeom prst="rect">
            <a:avLst/>
          </a:prstGeom>
          <a:noFill/>
        </p:spPr>
        <p:txBody>
          <a:bodyPr wrap="none" rtlCol="0">
            <a:spAutoFit/>
          </a:bodyPr>
          <a:lstStyle/>
          <a:p>
            <a:r>
              <a:rPr lang="es-MX" sz="1600" dirty="0" smtClean="0">
                <a:solidFill>
                  <a:schemeClr val="accent5">
                    <a:lumMod val="75000"/>
                  </a:schemeClr>
                </a:solidFill>
                <a:latin typeface="Garamond"/>
                <a:cs typeface="Garamond"/>
              </a:rPr>
              <a:t>(</a:t>
            </a:r>
            <a:r>
              <a:rPr lang="es-MX" sz="1600" dirty="0" err="1" smtClean="0">
                <a:solidFill>
                  <a:schemeClr val="accent5">
                    <a:lumMod val="75000"/>
                  </a:schemeClr>
                </a:solidFill>
                <a:latin typeface="Garamond"/>
                <a:cs typeface="Garamond"/>
              </a:rPr>
              <a:t>Fix</a:t>
            </a:r>
            <a:r>
              <a:rPr lang="es-MX" sz="1600" dirty="0" smtClean="0">
                <a:solidFill>
                  <a:schemeClr val="accent5">
                    <a:lumMod val="75000"/>
                  </a:schemeClr>
                </a:solidFill>
                <a:latin typeface="Garamond"/>
                <a:cs typeface="Garamond"/>
              </a:rPr>
              <a:t> </a:t>
            </a:r>
            <a:r>
              <a:rPr lang="es-MX" sz="1600" dirty="0" err="1" smtClean="0">
                <a:solidFill>
                  <a:schemeClr val="accent5">
                    <a:lumMod val="75000"/>
                  </a:schemeClr>
                </a:solidFill>
                <a:latin typeface="Garamond"/>
                <a:cs typeface="Garamond"/>
              </a:rPr>
              <a:t>Zamudio</a:t>
            </a:r>
            <a:r>
              <a:rPr lang="es-MX" sz="1600" dirty="0" smtClean="0">
                <a:solidFill>
                  <a:schemeClr val="accent5">
                    <a:lumMod val="75000"/>
                  </a:schemeClr>
                </a:solidFill>
                <a:latin typeface="Garamond"/>
                <a:cs typeface="Garamond"/>
              </a:rPr>
              <a:t>, Héctor, Ovalle Favela, José 1991, p. 1299)</a:t>
            </a:r>
            <a:endParaRPr lang="es-ES" dirty="0">
              <a:latin typeface="Garamond"/>
              <a:cs typeface="Garamond"/>
            </a:endParaRPr>
          </a:p>
        </p:txBody>
      </p:sp>
    </p:spTree>
    <p:extLst>
      <p:ext uri="{BB962C8B-B14F-4D97-AF65-F5344CB8AC3E}">
        <p14:creationId xmlns:p14="http://schemas.microsoft.com/office/powerpoint/2010/main" val="751917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274638"/>
            <a:ext cx="8229600" cy="1143000"/>
          </a:xfrm>
        </p:spPr>
        <p:txBody>
          <a:bodyPr/>
          <a:lstStyle/>
          <a:p>
            <a:pPr algn="r"/>
            <a:r>
              <a:rPr lang="es-ES" dirty="0" smtClean="0">
                <a:solidFill>
                  <a:schemeClr val="accent5">
                    <a:lumMod val="75000"/>
                  </a:schemeClr>
                </a:solidFill>
                <a:latin typeface="Garamond"/>
                <a:cs typeface="Garamond"/>
              </a:rPr>
              <a:t>Medios de defensa en Jalisco</a:t>
            </a:r>
            <a:endParaRPr lang="es-ES" dirty="0">
              <a:solidFill>
                <a:schemeClr val="accent5">
                  <a:lumMod val="75000"/>
                </a:schemeClr>
              </a:solidFill>
              <a:latin typeface="Garamond"/>
              <a:cs typeface="Garamond"/>
            </a:endParaRPr>
          </a:p>
        </p:txBody>
      </p:sp>
      <p:sp>
        <p:nvSpPr>
          <p:cNvPr id="3" name="2 Marcador de contenido"/>
          <p:cNvSpPr>
            <a:spLocks noGrp="1"/>
          </p:cNvSpPr>
          <p:nvPr>
            <p:ph idx="1"/>
          </p:nvPr>
        </p:nvSpPr>
        <p:spPr>
          <a:xfrm>
            <a:off x="179512" y="1628800"/>
            <a:ext cx="8784976" cy="4525963"/>
          </a:xfrm>
        </p:spPr>
        <p:txBody>
          <a:bodyPr>
            <a:normAutofit fontScale="92500" lnSpcReduction="10000"/>
          </a:bodyPr>
          <a:lstStyle/>
          <a:p>
            <a:pPr marL="0" algn="just">
              <a:buNone/>
              <a:defRPr/>
            </a:pPr>
            <a:r>
              <a:rPr lang="es-ES" dirty="0" smtClean="0">
                <a:solidFill>
                  <a:schemeClr val="accent5">
                    <a:lumMod val="75000"/>
                  </a:schemeClr>
                </a:solidFill>
                <a:latin typeface="Garamond"/>
                <a:cs typeface="Garamond"/>
              </a:rPr>
              <a:t>Se contemplan en la Ley de Transparencia y </a:t>
            </a:r>
            <a:r>
              <a:rPr lang="es-ES" sz="3600" dirty="0" smtClean="0">
                <a:solidFill>
                  <a:schemeClr val="accent5">
                    <a:lumMod val="75000"/>
                  </a:schemeClr>
                </a:solidFill>
                <a:latin typeface="Garamond"/>
                <a:cs typeface="Garamond"/>
              </a:rPr>
              <a:t>Acceso a</a:t>
            </a:r>
            <a:r>
              <a:rPr lang="es-ES" dirty="0" smtClean="0">
                <a:solidFill>
                  <a:schemeClr val="accent5">
                    <a:lumMod val="75000"/>
                  </a:schemeClr>
                </a:solidFill>
                <a:latin typeface="Garamond"/>
                <a:cs typeface="Garamond"/>
              </a:rPr>
              <a:t> la Información Pública del Estado de Jalisco y su Municipios:</a:t>
            </a:r>
            <a:endParaRPr lang="es-MX" dirty="0" smtClean="0">
              <a:solidFill>
                <a:schemeClr val="accent5">
                  <a:lumMod val="75000"/>
                </a:schemeClr>
              </a:solidFill>
              <a:latin typeface="Garamond"/>
              <a:cs typeface="Garamond"/>
            </a:endParaRPr>
          </a:p>
          <a:p>
            <a:pPr lvl="0" algn="just" defTabSz="457200">
              <a:buNone/>
              <a:defRPr/>
            </a:pPr>
            <a:endParaRPr lang="es-MX" dirty="0" smtClean="0">
              <a:solidFill>
                <a:schemeClr val="accent5">
                  <a:lumMod val="75000"/>
                </a:schemeClr>
              </a:solidFill>
              <a:latin typeface="Garamond"/>
              <a:cs typeface="Garamond"/>
            </a:endParaRPr>
          </a:p>
          <a:p>
            <a:pPr algn="just">
              <a:defRPr/>
            </a:pPr>
            <a:r>
              <a:rPr lang="es-ES" sz="3000" dirty="0" smtClean="0">
                <a:solidFill>
                  <a:schemeClr val="accent5">
                    <a:lumMod val="75000"/>
                  </a:schemeClr>
                </a:solidFill>
                <a:latin typeface="Garamond"/>
                <a:cs typeface="Garamond"/>
              </a:rPr>
              <a:t>Recurso de revisión (art. 91-103).</a:t>
            </a:r>
          </a:p>
          <a:p>
            <a:pPr algn="just">
              <a:defRPr/>
            </a:pPr>
            <a:endParaRPr lang="es-ES" sz="3000" dirty="0" smtClean="0">
              <a:solidFill>
                <a:schemeClr val="accent5">
                  <a:lumMod val="75000"/>
                </a:schemeClr>
              </a:solidFill>
              <a:latin typeface="Garamond"/>
              <a:cs typeface="Garamond"/>
            </a:endParaRPr>
          </a:p>
          <a:p>
            <a:pPr algn="just">
              <a:defRPr/>
            </a:pPr>
            <a:r>
              <a:rPr lang="es-ES" sz="3000" dirty="0" smtClean="0">
                <a:solidFill>
                  <a:schemeClr val="accent5">
                    <a:lumMod val="75000"/>
                  </a:schemeClr>
                </a:solidFill>
                <a:latin typeface="Garamond"/>
                <a:cs typeface="Garamond"/>
              </a:rPr>
              <a:t>Revisión de protección de datos personales (art. 104-108).</a:t>
            </a:r>
          </a:p>
          <a:p>
            <a:pPr algn="just">
              <a:defRPr/>
            </a:pPr>
            <a:endParaRPr lang="es-ES" sz="3000" dirty="0" smtClean="0">
              <a:solidFill>
                <a:schemeClr val="accent5">
                  <a:lumMod val="75000"/>
                </a:schemeClr>
              </a:solidFill>
              <a:latin typeface="Garamond"/>
              <a:cs typeface="Garamond"/>
            </a:endParaRPr>
          </a:p>
          <a:p>
            <a:pPr algn="just">
              <a:defRPr/>
            </a:pPr>
            <a:r>
              <a:rPr lang="es-ES" sz="3000" dirty="0" smtClean="0">
                <a:solidFill>
                  <a:schemeClr val="accent5">
                    <a:lumMod val="75000"/>
                  </a:schemeClr>
                </a:solidFill>
                <a:latin typeface="Garamond"/>
                <a:cs typeface="Garamond"/>
              </a:rPr>
              <a:t>Recurso de transparencia (art. 109-117).</a:t>
            </a:r>
          </a:p>
          <a:p>
            <a:pPr>
              <a:buNone/>
            </a:pPr>
            <a:endParaRPr lang="es-ES" dirty="0"/>
          </a:p>
        </p:txBody>
      </p:sp>
    </p:spTree>
    <p:extLst>
      <p:ext uri="{BB962C8B-B14F-4D97-AF65-F5344CB8AC3E}">
        <p14:creationId xmlns:p14="http://schemas.microsoft.com/office/powerpoint/2010/main" val="4254281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0298" y="285728"/>
            <a:ext cx="6215106" cy="1143000"/>
          </a:xfrm>
        </p:spPr>
        <p:txBody>
          <a:bodyPr/>
          <a:lstStyle/>
          <a:p>
            <a:r>
              <a:rPr lang="es-ES" dirty="0" smtClean="0">
                <a:solidFill>
                  <a:schemeClr val="accent5">
                    <a:lumMod val="75000"/>
                  </a:schemeClr>
                </a:solidFill>
                <a:latin typeface="Garamond"/>
                <a:cs typeface="Garamond"/>
              </a:rPr>
              <a:t>El recurso de revisión</a:t>
            </a:r>
            <a:endParaRPr lang="es-ES" dirty="0">
              <a:solidFill>
                <a:schemeClr val="accent5">
                  <a:lumMod val="75000"/>
                </a:schemeClr>
              </a:solidFill>
              <a:latin typeface="Garamond"/>
              <a:cs typeface="Garamond"/>
            </a:endParaRPr>
          </a:p>
        </p:txBody>
      </p:sp>
      <p:sp>
        <p:nvSpPr>
          <p:cNvPr id="3" name="2 Marcador de contenido"/>
          <p:cNvSpPr>
            <a:spLocks noGrp="1"/>
          </p:cNvSpPr>
          <p:nvPr>
            <p:ph idx="1"/>
          </p:nvPr>
        </p:nvSpPr>
        <p:spPr>
          <a:xfrm>
            <a:off x="457200" y="1888232"/>
            <a:ext cx="3826768" cy="3989040"/>
          </a:xfrm>
        </p:spPr>
        <p:txBody>
          <a:bodyPr>
            <a:normAutofit fontScale="92500"/>
          </a:bodyPr>
          <a:lstStyle/>
          <a:p>
            <a:pPr marL="0" algn="just">
              <a:buNone/>
            </a:pPr>
            <a:r>
              <a:rPr lang="es-MX" dirty="0">
                <a:solidFill>
                  <a:schemeClr val="accent5">
                    <a:lumMod val="75000"/>
                  </a:schemeClr>
                </a:solidFill>
                <a:latin typeface="Garamond"/>
                <a:cs typeface="Garamond"/>
              </a:rPr>
              <a:t>T</a:t>
            </a:r>
            <a:r>
              <a:rPr lang="es-MX" dirty="0" smtClean="0">
                <a:solidFill>
                  <a:schemeClr val="accent5">
                    <a:lumMod val="75000"/>
                  </a:schemeClr>
                </a:solidFill>
                <a:latin typeface="Garamond"/>
                <a:cs typeface="Garamond"/>
              </a:rPr>
              <a:t>iene por objeto que el </a:t>
            </a:r>
            <a:r>
              <a:rPr lang="es-MX" dirty="0" err="1" smtClean="0">
                <a:solidFill>
                  <a:schemeClr val="accent5">
                    <a:lumMod val="75000"/>
                  </a:schemeClr>
                </a:solidFill>
                <a:latin typeface="Garamond"/>
                <a:cs typeface="Garamond"/>
              </a:rPr>
              <a:t>Itei</a:t>
            </a:r>
            <a:r>
              <a:rPr lang="es-MX" dirty="0" smtClean="0">
                <a:solidFill>
                  <a:schemeClr val="accent5">
                    <a:lumMod val="75000"/>
                  </a:schemeClr>
                </a:solidFill>
                <a:latin typeface="Garamond"/>
                <a:cs typeface="Garamond"/>
              </a:rPr>
              <a:t> revise la resolución del sujeto obligado sobre la procedencia de las solicitudes de información pública, y resuelva con plenitud de jurisdicción. </a:t>
            </a:r>
          </a:p>
          <a:p>
            <a:pPr>
              <a:buNone/>
            </a:pPr>
            <a:endParaRPr lang="es-ES" dirty="0"/>
          </a:p>
        </p:txBody>
      </p:sp>
      <p:sp>
        <p:nvSpPr>
          <p:cNvPr id="4" name="3 CuadroTexto"/>
          <p:cNvSpPr txBox="1"/>
          <p:nvPr/>
        </p:nvSpPr>
        <p:spPr>
          <a:xfrm>
            <a:off x="611560" y="6165304"/>
            <a:ext cx="3014505"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dirty="0" smtClean="0">
                <a:solidFill>
                  <a:schemeClr val="accent5">
                    <a:lumMod val="75000"/>
                  </a:schemeClr>
                </a:solidFill>
                <a:latin typeface="Garamond"/>
                <a:cs typeface="Garamond"/>
              </a:rPr>
              <a:t>92</a:t>
            </a:r>
            <a:endParaRPr lang="es-ES" dirty="0">
              <a:solidFill>
                <a:schemeClr val="accent5">
                  <a:lumMod val="75000"/>
                </a:schemeClr>
              </a:solidFill>
              <a:latin typeface="Garamond"/>
              <a:cs typeface="Garamond"/>
            </a:endParaRPr>
          </a:p>
        </p:txBody>
      </p:sp>
      <p:pic>
        <p:nvPicPr>
          <p:cNvPr id="6" name="Picture 14" descr="http://www.periodicoeldespertar.com/cdn/notas/imagen/la-transparencia-en-mexico.jpg"/>
          <p:cNvPicPr>
            <a:picLocks noChangeAspect="1" noChangeArrowheads="1"/>
          </p:cNvPicPr>
          <p:nvPr/>
        </p:nvPicPr>
        <p:blipFill>
          <a:blip r:embed="rId2"/>
          <a:srcRect/>
          <a:stretch>
            <a:fillRect/>
          </a:stretch>
        </p:blipFill>
        <p:spPr bwMode="auto">
          <a:xfrm>
            <a:off x="4742835" y="2554389"/>
            <a:ext cx="4005629" cy="2890835"/>
          </a:xfrm>
          <a:prstGeom prst="rect">
            <a:avLst/>
          </a:prstGeom>
          <a:noFill/>
          <a:ln w="9525">
            <a:solidFill>
              <a:srgbClr val="00206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7092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ES" sz="3600" b="1" dirty="0">
                <a:solidFill>
                  <a:schemeClr val="accent5">
                    <a:lumMod val="75000"/>
                  </a:schemeClr>
                </a:solidFill>
                <a:latin typeface="Garamond"/>
                <a:cs typeface="Garamond"/>
              </a:rPr>
              <a:t>¿Cuándo procede un recurso de revisión? </a:t>
            </a:r>
          </a:p>
        </p:txBody>
      </p:sp>
      <p:sp>
        <p:nvSpPr>
          <p:cNvPr id="3" name="Marcador de contenido 2"/>
          <p:cNvSpPr>
            <a:spLocks noGrp="1"/>
          </p:cNvSpPr>
          <p:nvPr>
            <p:ph idx="1"/>
          </p:nvPr>
        </p:nvSpPr>
        <p:spPr>
          <a:xfrm>
            <a:off x="457200" y="1600200"/>
            <a:ext cx="8229600" cy="4925144"/>
          </a:xfrm>
        </p:spPr>
        <p:txBody>
          <a:bodyPr>
            <a:normAutofit fontScale="62500" lnSpcReduction="20000"/>
          </a:bodyPr>
          <a:lstStyle/>
          <a:p>
            <a:pPr marL="0" indent="0" algn="ctr">
              <a:lnSpc>
                <a:spcPct val="150000"/>
              </a:lnSpc>
              <a:buNone/>
              <a:defRPr/>
            </a:pPr>
            <a:r>
              <a:rPr lang="es-MX" sz="5100" dirty="0">
                <a:solidFill>
                  <a:srgbClr val="31859C"/>
                </a:solidFill>
                <a:latin typeface="Garamond"/>
                <a:cs typeface="Garamond"/>
              </a:rPr>
              <a:t>Procede cuando un sujeto obligado:</a:t>
            </a:r>
          </a:p>
          <a:p>
            <a:pPr algn="just">
              <a:lnSpc>
                <a:spcPct val="150000"/>
              </a:lnSpc>
              <a:defRPr/>
            </a:pPr>
            <a:endParaRPr lang="es-MX" sz="1300" dirty="0">
              <a:solidFill>
                <a:srgbClr val="31859C"/>
              </a:solidFill>
              <a:latin typeface="Garamond"/>
              <a:cs typeface="Garamond"/>
            </a:endParaRPr>
          </a:p>
          <a:p>
            <a:pPr marL="514350" indent="-514350" algn="just">
              <a:lnSpc>
                <a:spcPct val="150000"/>
              </a:lnSpc>
              <a:buFont typeface="+mj-lt"/>
              <a:buAutoNum type="arabicPeriod"/>
              <a:defRPr/>
            </a:pPr>
            <a:r>
              <a:rPr lang="es-MX" sz="3800" dirty="0">
                <a:solidFill>
                  <a:srgbClr val="31859C"/>
                </a:solidFill>
                <a:latin typeface="Garamond"/>
                <a:cs typeface="Garamond"/>
              </a:rPr>
              <a:t>No resuelve la solicitud en la plazo que marca la Ley.</a:t>
            </a:r>
          </a:p>
          <a:p>
            <a:pPr marL="514350" indent="-514350" algn="just">
              <a:lnSpc>
                <a:spcPct val="150000"/>
              </a:lnSpc>
              <a:buFont typeface="+mj-lt"/>
              <a:buAutoNum type="arabicPeriod"/>
              <a:defRPr/>
            </a:pPr>
            <a:r>
              <a:rPr lang="es-MX" sz="3800" dirty="0">
                <a:solidFill>
                  <a:srgbClr val="31859C"/>
                </a:solidFill>
                <a:latin typeface="Garamond"/>
                <a:cs typeface="Garamond"/>
              </a:rPr>
              <a:t>No notifica la resolución de la solicitud en el plazo que marca la Ley.</a:t>
            </a:r>
          </a:p>
          <a:p>
            <a:pPr marL="514350" indent="-514350" algn="just">
              <a:lnSpc>
                <a:spcPct val="150000"/>
              </a:lnSpc>
              <a:buFont typeface="+mj-lt"/>
              <a:buAutoNum type="arabicPeriod"/>
              <a:defRPr/>
            </a:pPr>
            <a:r>
              <a:rPr lang="es-MX" sz="3800" dirty="0">
                <a:solidFill>
                  <a:srgbClr val="31859C"/>
                </a:solidFill>
                <a:latin typeface="Garamond"/>
                <a:cs typeface="Garamond"/>
              </a:rPr>
              <a:t>Niega total o parcialmente el acceso a información pública no clasificada como confidencial o reservada.</a:t>
            </a:r>
          </a:p>
          <a:p>
            <a:pPr marL="514350" indent="-514350" algn="just">
              <a:lnSpc>
                <a:spcPct val="150000"/>
              </a:lnSpc>
              <a:buFont typeface="+mj-lt"/>
              <a:buAutoNum type="arabicPeriod"/>
              <a:defRPr/>
            </a:pPr>
            <a:r>
              <a:rPr lang="es-MX" sz="3800" dirty="0">
                <a:solidFill>
                  <a:srgbClr val="31859C"/>
                </a:solidFill>
                <a:latin typeface="Garamond"/>
                <a:cs typeface="Garamond"/>
              </a:rPr>
              <a:t>Niega total o parcialmente el acceso a información pública clasificada indebidamente como confidencial o reservada.</a:t>
            </a:r>
          </a:p>
          <a:p>
            <a:pPr marL="0" indent="0">
              <a:buNone/>
            </a:pPr>
            <a:endParaRPr lang="es-ES" dirty="0"/>
          </a:p>
        </p:txBody>
      </p:sp>
      <p:sp>
        <p:nvSpPr>
          <p:cNvPr id="4" name="3 CuadroTexto"/>
          <p:cNvSpPr txBox="1"/>
          <p:nvPr/>
        </p:nvSpPr>
        <p:spPr>
          <a:xfrm>
            <a:off x="395536" y="6381328"/>
            <a:ext cx="3014505"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dirty="0" smtClean="0">
                <a:solidFill>
                  <a:schemeClr val="accent5">
                    <a:lumMod val="75000"/>
                  </a:schemeClr>
                </a:solidFill>
                <a:latin typeface="Garamond"/>
                <a:cs typeface="Garamond"/>
              </a:rPr>
              <a:t>93</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103937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74638"/>
            <a:ext cx="6203032" cy="1143000"/>
          </a:xfrm>
        </p:spPr>
        <p:txBody>
          <a:bodyPr>
            <a:noAutofit/>
          </a:bodyPr>
          <a:lstStyle/>
          <a:p>
            <a:r>
              <a:rPr lang="es-ES" sz="3600" b="1" dirty="0">
                <a:solidFill>
                  <a:srgbClr val="31859C"/>
                </a:solidFill>
                <a:latin typeface="Garamond"/>
                <a:cs typeface="Garamond"/>
              </a:rPr>
              <a:t>¿Cuándo procede un recurso de revisión? </a:t>
            </a:r>
          </a:p>
        </p:txBody>
      </p:sp>
      <p:sp>
        <p:nvSpPr>
          <p:cNvPr id="3" name="Marcador de contenido 2"/>
          <p:cNvSpPr>
            <a:spLocks noGrp="1"/>
          </p:cNvSpPr>
          <p:nvPr>
            <p:ph idx="1"/>
          </p:nvPr>
        </p:nvSpPr>
        <p:spPr>
          <a:xfrm>
            <a:off x="457200" y="1888232"/>
            <a:ext cx="8229600" cy="4277072"/>
          </a:xfrm>
        </p:spPr>
        <p:txBody>
          <a:bodyPr>
            <a:normAutofit fontScale="77500" lnSpcReduction="20000"/>
          </a:bodyPr>
          <a:lstStyle/>
          <a:p>
            <a:pPr marL="514350" indent="-514350" algn="just">
              <a:lnSpc>
                <a:spcPct val="150000"/>
              </a:lnSpc>
              <a:buFont typeface="+mj-lt"/>
              <a:buAutoNum type="arabicPeriod" startAt="5"/>
              <a:defRPr/>
            </a:pPr>
            <a:r>
              <a:rPr lang="es-MX" sz="3100" dirty="0">
                <a:solidFill>
                  <a:srgbClr val="31859C"/>
                </a:solidFill>
                <a:latin typeface="Garamond"/>
                <a:cs typeface="Garamond"/>
              </a:rPr>
              <a:t>Niega total o parcialmente el acceso a información pública declarada indebidamente inexistente y el solicitante anexe elementos indubitables de prueba de su existencia.</a:t>
            </a:r>
          </a:p>
          <a:p>
            <a:pPr marL="514350" indent="-514350" algn="just">
              <a:lnSpc>
                <a:spcPct val="150000"/>
              </a:lnSpc>
              <a:buFont typeface="+mj-lt"/>
              <a:buAutoNum type="arabicPeriod" startAt="5"/>
              <a:defRPr/>
            </a:pPr>
            <a:r>
              <a:rPr lang="es-MX" sz="3100" dirty="0">
                <a:solidFill>
                  <a:srgbClr val="31859C"/>
                </a:solidFill>
                <a:latin typeface="Garamond"/>
                <a:cs typeface="Garamond"/>
              </a:rPr>
              <a:t>Condiciona el acceso a información pública de libre acceso a situaciones contrarias o adicionales a las establecidas en la Ley.</a:t>
            </a:r>
          </a:p>
          <a:p>
            <a:pPr marL="514350" indent="-514350" algn="just">
              <a:lnSpc>
                <a:spcPct val="150000"/>
              </a:lnSpc>
              <a:buFont typeface="+mj-lt"/>
              <a:buAutoNum type="arabicPeriod" startAt="5"/>
              <a:defRPr/>
            </a:pPr>
            <a:r>
              <a:rPr lang="es-MX" sz="3100" dirty="0">
                <a:solidFill>
                  <a:srgbClr val="31859C"/>
                </a:solidFill>
                <a:latin typeface="Garamond"/>
                <a:cs typeface="Garamond"/>
              </a:rPr>
              <a:t>No permite el acceso completo o entrega de forma incompleta información pública de libre acceso.</a:t>
            </a:r>
          </a:p>
          <a:p>
            <a:pPr marL="514350" indent="-514350" algn="just">
              <a:lnSpc>
                <a:spcPct val="150000"/>
              </a:lnSpc>
              <a:buFont typeface="+mj-lt"/>
              <a:buAutoNum type="arabicPeriod" startAt="5"/>
              <a:defRPr/>
            </a:pPr>
            <a:r>
              <a:rPr lang="es-MX" sz="3100" dirty="0">
                <a:solidFill>
                  <a:srgbClr val="31859C"/>
                </a:solidFill>
                <a:latin typeface="Garamond"/>
                <a:cs typeface="Garamond"/>
              </a:rPr>
              <a:t>Pretende un cobro adicional al establecido por la Ley.</a:t>
            </a:r>
          </a:p>
          <a:p>
            <a:pPr marL="0" indent="0">
              <a:buNone/>
            </a:pPr>
            <a:endParaRPr lang="es-ES" dirty="0">
              <a:latin typeface="Garamond"/>
              <a:cs typeface="Garamond"/>
            </a:endParaRPr>
          </a:p>
        </p:txBody>
      </p:sp>
      <p:sp>
        <p:nvSpPr>
          <p:cNvPr id="4" name="3 CuadroTexto"/>
          <p:cNvSpPr txBox="1"/>
          <p:nvPr/>
        </p:nvSpPr>
        <p:spPr>
          <a:xfrm>
            <a:off x="395536" y="6381328"/>
            <a:ext cx="3014505"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dirty="0" smtClean="0">
                <a:solidFill>
                  <a:schemeClr val="accent5">
                    <a:lumMod val="75000"/>
                  </a:schemeClr>
                </a:solidFill>
                <a:latin typeface="Garamond"/>
                <a:cs typeface="Garamond"/>
              </a:rPr>
              <a:t>93</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2789555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Autofit/>
          </a:bodyPr>
          <a:lstStyle/>
          <a:p>
            <a:r>
              <a:rPr lang="es-ES" sz="3600" dirty="0">
                <a:solidFill>
                  <a:srgbClr val="31859C"/>
                </a:solidFill>
                <a:latin typeface="Garamond"/>
                <a:cs typeface="Garamond"/>
              </a:rPr>
              <a:t>Presentación de un recurso de revisión</a:t>
            </a:r>
          </a:p>
        </p:txBody>
      </p:sp>
      <p:sp>
        <p:nvSpPr>
          <p:cNvPr id="3" name="Marcador de contenido 2"/>
          <p:cNvSpPr>
            <a:spLocks noGrp="1"/>
          </p:cNvSpPr>
          <p:nvPr>
            <p:ph idx="1"/>
          </p:nvPr>
        </p:nvSpPr>
        <p:spPr>
          <a:xfrm>
            <a:off x="467544" y="4552528"/>
            <a:ext cx="8229600" cy="1972816"/>
          </a:xfrm>
        </p:spPr>
        <p:txBody>
          <a:bodyPr>
            <a:normAutofit lnSpcReduction="10000"/>
          </a:bodyPr>
          <a:lstStyle/>
          <a:p>
            <a:pPr marL="0" indent="0" algn="just">
              <a:buNone/>
            </a:pPr>
            <a:r>
              <a:rPr lang="es-MX" dirty="0" smtClean="0">
                <a:solidFill>
                  <a:srgbClr val="31859C"/>
                </a:solidFill>
                <a:latin typeface="Garamond"/>
                <a:cs typeface="Garamond"/>
              </a:rPr>
              <a:t>Un </a:t>
            </a:r>
            <a:r>
              <a:rPr lang="es-MX" dirty="0">
                <a:solidFill>
                  <a:srgbClr val="31859C"/>
                </a:solidFill>
                <a:latin typeface="Garamond"/>
                <a:cs typeface="Garamond"/>
              </a:rPr>
              <a:t>recurso de revisión debe presentarse ante la Unidad de Transparencia del sujeto obligado o ante el </a:t>
            </a:r>
            <a:r>
              <a:rPr lang="es-MX" dirty="0" smtClean="0">
                <a:solidFill>
                  <a:srgbClr val="31859C"/>
                </a:solidFill>
                <a:latin typeface="Garamond"/>
                <a:cs typeface="Garamond"/>
              </a:rPr>
              <a:t>ITEI (en un plazo de 15 días </a:t>
            </a:r>
            <a:r>
              <a:rPr lang="es-MX" dirty="0" smtClean="0">
                <a:solidFill>
                  <a:srgbClr val="FF0000"/>
                </a:solidFill>
                <a:latin typeface="Garamond"/>
                <a:cs typeface="Garamond"/>
              </a:rPr>
              <a:t>–antes de la actualización, </a:t>
            </a:r>
            <a:r>
              <a:rPr lang="es-MX" dirty="0">
                <a:solidFill>
                  <a:srgbClr val="FF0000"/>
                </a:solidFill>
                <a:latin typeface="Garamond"/>
                <a:cs typeface="Garamond"/>
              </a:rPr>
              <a:t>eran </a:t>
            </a:r>
            <a:r>
              <a:rPr lang="es-MX" dirty="0" smtClean="0">
                <a:solidFill>
                  <a:srgbClr val="FF0000"/>
                </a:solidFill>
                <a:latin typeface="Garamond"/>
                <a:cs typeface="Garamond"/>
              </a:rPr>
              <a:t>10–</a:t>
            </a:r>
            <a:r>
              <a:rPr lang="es-MX" dirty="0" smtClean="0">
                <a:solidFill>
                  <a:srgbClr val="31859C"/>
                </a:solidFill>
                <a:latin typeface="Garamond"/>
                <a:cs typeface="Garamond"/>
              </a:rPr>
              <a:t>).</a:t>
            </a:r>
            <a:endParaRPr lang="es-MX" dirty="0">
              <a:solidFill>
                <a:srgbClr val="31859C"/>
              </a:solidFill>
              <a:latin typeface="Garamond"/>
              <a:cs typeface="Garamond"/>
            </a:endParaRPr>
          </a:p>
          <a:p>
            <a:pPr marL="0" indent="0">
              <a:buNone/>
            </a:pPr>
            <a:endParaRPr lang="es-ES" dirty="0"/>
          </a:p>
        </p:txBody>
      </p:sp>
      <p:sp>
        <p:nvSpPr>
          <p:cNvPr id="4" name="3 CuadroTexto"/>
          <p:cNvSpPr txBox="1"/>
          <p:nvPr/>
        </p:nvSpPr>
        <p:spPr>
          <a:xfrm>
            <a:off x="395536" y="6381328"/>
            <a:ext cx="3014505"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dirty="0" smtClean="0">
                <a:solidFill>
                  <a:schemeClr val="accent5">
                    <a:lumMod val="75000"/>
                  </a:schemeClr>
                </a:solidFill>
                <a:latin typeface="Garamond"/>
                <a:cs typeface="Garamond"/>
              </a:rPr>
              <a:t>95</a:t>
            </a:r>
            <a:endParaRPr lang="es-ES" dirty="0">
              <a:solidFill>
                <a:schemeClr val="accent5">
                  <a:lumMod val="75000"/>
                </a:schemeClr>
              </a:solidFill>
              <a:latin typeface="Garamond"/>
              <a:cs typeface="Garamond"/>
            </a:endParaRPr>
          </a:p>
        </p:txBody>
      </p:sp>
      <p:pic>
        <p:nvPicPr>
          <p:cNvPr id="5" name="Picture 6" descr="http://www.defensaverbal.es/images/layer-gallery/atencion_publico_2.jpg"/>
          <p:cNvPicPr>
            <a:picLocks noChangeAspect="1" noChangeArrowheads="1"/>
          </p:cNvPicPr>
          <p:nvPr/>
        </p:nvPicPr>
        <p:blipFill>
          <a:blip r:embed="rId2"/>
          <a:srcRect/>
          <a:stretch>
            <a:fillRect/>
          </a:stretch>
        </p:blipFill>
        <p:spPr bwMode="auto">
          <a:xfrm>
            <a:off x="2843808" y="1700808"/>
            <a:ext cx="3744416" cy="2573339"/>
          </a:xfrm>
          <a:prstGeom prst="rect">
            <a:avLst/>
          </a:prstGeom>
          <a:noFill/>
          <a:ln w="9525">
            <a:noFill/>
            <a:miter lim="800000"/>
            <a:headEnd/>
            <a:tailEnd/>
          </a:ln>
        </p:spPr>
      </p:pic>
    </p:spTree>
    <p:extLst>
      <p:ext uri="{BB962C8B-B14F-4D97-AF65-F5344CB8AC3E}">
        <p14:creationId xmlns:p14="http://schemas.microsoft.com/office/powerpoint/2010/main" val="1207640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MX" sz="2800" b="1" dirty="0">
                <a:solidFill>
                  <a:srgbClr val="31859C"/>
                </a:solidFill>
                <a:latin typeface="Garamond"/>
                <a:cs typeface="Garamond"/>
              </a:rPr>
              <a:t>¿Qué debe </a:t>
            </a:r>
            <a:r>
              <a:rPr lang="es-MX" sz="2800" b="1" dirty="0" smtClean="0">
                <a:solidFill>
                  <a:srgbClr val="31859C"/>
                </a:solidFill>
                <a:latin typeface="Garamond"/>
                <a:cs typeface="Garamond"/>
              </a:rPr>
              <a:t>contener </a:t>
            </a:r>
            <a:r>
              <a:rPr lang="es-MX" sz="2800" b="1" dirty="0">
                <a:solidFill>
                  <a:srgbClr val="31859C"/>
                </a:solidFill>
                <a:latin typeface="Garamond"/>
                <a:cs typeface="Garamond"/>
              </a:rPr>
              <a:t>el escrito de presentación del recurso de revisión? </a:t>
            </a:r>
            <a:endParaRPr lang="es-ES" sz="2800" b="1" dirty="0">
              <a:solidFill>
                <a:srgbClr val="31859C"/>
              </a:solidFill>
              <a:latin typeface="Garamond"/>
              <a:cs typeface="Garamond"/>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50288286"/>
              </p:ext>
            </p:extLst>
          </p:nvPr>
        </p:nvGraphicFramePr>
        <p:xfrm>
          <a:off x="457200"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243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74638"/>
            <a:ext cx="6203032" cy="1143000"/>
          </a:xfrm>
        </p:spPr>
        <p:txBody>
          <a:bodyPr>
            <a:normAutofit fontScale="90000"/>
          </a:bodyPr>
          <a:lstStyle/>
          <a:p>
            <a:r>
              <a:rPr lang="es-MX" b="1" dirty="0">
                <a:solidFill>
                  <a:srgbClr val="31859C"/>
                </a:solidFill>
                <a:latin typeface="Garamond"/>
                <a:cs typeface="Garamond"/>
              </a:rPr>
              <a:t>¿Cuándo se sobresee un recurso de revisión? </a:t>
            </a:r>
            <a:endParaRPr lang="es-ES" b="1" dirty="0">
              <a:solidFill>
                <a:srgbClr val="31859C"/>
              </a:solidFill>
              <a:latin typeface="Garamond"/>
              <a:cs typeface="Garamond"/>
            </a:endParaRPr>
          </a:p>
        </p:txBody>
      </p:sp>
      <p:sp>
        <p:nvSpPr>
          <p:cNvPr id="3" name="Marcador de contenido 2"/>
          <p:cNvSpPr>
            <a:spLocks noGrp="1"/>
          </p:cNvSpPr>
          <p:nvPr>
            <p:ph idx="1"/>
          </p:nvPr>
        </p:nvSpPr>
        <p:spPr>
          <a:xfrm>
            <a:off x="457200" y="1600201"/>
            <a:ext cx="8229600" cy="1396751"/>
          </a:xfrm>
        </p:spPr>
        <p:txBody>
          <a:bodyPr>
            <a:normAutofit/>
          </a:bodyPr>
          <a:lstStyle/>
          <a:p>
            <a:pPr marL="0" indent="0" algn="just">
              <a:buNone/>
              <a:defRPr/>
            </a:pPr>
            <a:r>
              <a:rPr lang="es-MX" sz="2200" dirty="0">
                <a:solidFill>
                  <a:srgbClr val="31859C"/>
                </a:solidFill>
                <a:latin typeface="Garamond"/>
                <a:cs typeface="Garamond"/>
              </a:rPr>
              <a:t>Sobreseer un recurso significa no </a:t>
            </a:r>
            <a:r>
              <a:rPr lang="es-MX" sz="2200" dirty="0" smtClean="0">
                <a:solidFill>
                  <a:srgbClr val="31859C"/>
                </a:solidFill>
                <a:latin typeface="Garamond"/>
                <a:cs typeface="Garamond"/>
              </a:rPr>
              <a:t>entrar al estudio del mismo, </a:t>
            </a:r>
            <a:r>
              <a:rPr lang="es-MX" sz="2200" dirty="0">
                <a:solidFill>
                  <a:srgbClr val="31859C"/>
                </a:solidFill>
                <a:latin typeface="Garamond"/>
                <a:cs typeface="Garamond"/>
              </a:rPr>
              <a:t>y dejar las cosas tal como estaban antes de la interposición del mismo.</a:t>
            </a:r>
          </a:p>
          <a:p>
            <a:pPr marL="0" indent="0" algn="just">
              <a:buNone/>
              <a:defRPr/>
            </a:pPr>
            <a:r>
              <a:rPr lang="es-MX" sz="2200" dirty="0" smtClean="0">
                <a:solidFill>
                  <a:srgbClr val="31859C"/>
                </a:solidFill>
                <a:latin typeface="Garamond"/>
                <a:cs typeface="Garamond"/>
              </a:rPr>
              <a:t>Las </a:t>
            </a:r>
            <a:r>
              <a:rPr lang="es-MX" sz="2200" dirty="0">
                <a:solidFill>
                  <a:srgbClr val="31859C"/>
                </a:solidFill>
                <a:latin typeface="Garamond"/>
                <a:cs typeface="Garamond"/>
              </a:rPr>
              <a:t>causas para sobreseer son:</a:t>
            </a:r>
            <a:endParaRPr lang="es-ES" sz="2200" dirty="0">
              <a:solidFill>
                <a:srgbClr val="31859C"/>
              </a:solidFill>
              <a:latin typeface="Garamond"/>
              <a:cs typeface="Garamond"/>
            </a:endParaRPr>
          </a:p>
        </p:txBody>
      </p:sp>
      <p:graphicFrame>
        <p:nvGraphicFramePr>
          <p:cNvPr id="4" name="Diagrama 3"/>
          <p:cNvGraphicFramePr/>
          <p:nvPr>
            <p:extLst>
              <p:ext uri="{D42A27DB-BD31-4B8C-83A1-F6EECF244321}">
                <p14:modId xmlns:p14="http://schemas.microsoft.com/office/powerpoint/2010/main" val="3170185368"/>
              </p:ext>
            </p:extLst>
          </p:nvPr>
        </p:nvGraphicFramePr>
        <p:xfrm>
          <a:off x="537650" y="2663405"/>
          <a:ext cx="8430698" cy="3645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CuadroTexto"/>
          <p:cNvSpPr txBox="1"/>
          <p:nvPr/>
        </p:nvSpPr>
        <p:spPr>
          <a:xfrm>
            <a:off x="395536" y="6381328"/>
            <a:ext cx="3014505"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dirty="0" smtClean="0">
                <a:solidFill>
                  <a:schemeClr val="accent5">
                    <a:lumMod val="75000"/>
                  </a:schemeClr>
                </a:solidFill>
                <a:latin typeface="Garamond"/>
                <a:cs typeface="Garamond"/>
              </a:rPr>
              <a:t>99</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621925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188640"/>
            <a:ext cx="6203032" cy="1143000"/>
          </a:xfrm>
        </p:spPr>
        <p:txBody>
          <a:bodyPr>
            <a:noAutofit/>
          </a:bodyPr>
          <a:lstStyle/>
          <a:p>
            <a:r>
              <a:rPr lang="es-MX" sz="3600" dirty="0">
                <a:solidFill>
                  <a:srgbClr val="31859C"/>
                </a:solidFill>
                <a:latin typeface="Garamond"/>
                <a:cs typeface="Garamond"/>
              </a:rPr>
              <a:t>Resolución del recurso de </a:t>
            </a:r>
            <a:r>
              <a:rPr lang="es-MX" sz="3600" dirty="0" smtClean="0">
                <a:solidFill>
                  <a:srgbClr val="31859C"/>
                </a:solidFill>
                <a:latin typeface="Garamond"/>
                <a:cs typeface="Garamond"/>
              </a:rPr>
              <a:t>revisión</a:t>
            </a:r>
            <a:endParaRPr lang="es-ES" sz="3600" dirty="0">
              <a:solidFill>
                <a:srgbClr val="31859C"/>
              </a:solidFill>
              <a:latin typeface="Garamond"/>
              <a:cs typeface="Garamond"/>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16034753"/>
              </p:ext>
            </p:extLst>
          </p:nvPr>
        </p:nvGraphicFramePr>
        <p:xfrm>
          <a:off x="457200" y="1456184"/>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CuadroTexto"/>
          <p:cNvSpPr txBox="1"/>
          <p:nvPr/>
        </p:nvSpPr>
        <p:spPr>
          <a:xfrm>
            <a:off x="395536" y="6516052"/>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102</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3821297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440" y="260648"/>
            <a:ext cx="6203032" cy="1143000"/>
          </a:xfrm>
        </p:spPr>
        <p:txBody>
          <a:bodyPr>
            <a:normAutofit fontScale="90000"/>
          </a:bodyPr>
          <a:lstStyle/>
          <a:p>
            <a:r>
              <a:rPr lang="es-MX" sz="3600" b="1" dirty="0">
                <a:solidFill>
                  <a:srgbClr val="31859C"/>
                </a:solidFill>
                <a:latin typeface="Garamond"/>
                <a:cs typeface="Garamond"/>
              </a:rPr>
              <a:t>Ejecución del recurso de revisión</a:t>
            </a:r>
            <a:endParaRPr lang="es-ES" sz="3600" b="1" dirty="0">
              <a:solidFill>
                <a:srgbClr val="31859C"/>
              </a:solidFill>
              <a:latin typeface="Garamond"/>
              <a:cs typeface="Garamond"/>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630068"/>
              </p:ext>
            </p:extLst>
          </p:nvPr>
        </p:nvGraphicFramePr>
        <p:xfrm>
          <a:off x="457200" y="1384176"/>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CuadroTexto"/>
          <p:cNvSpPr txBox="1"/>
          <p:nvPr/>
        </p:nvSpPr>
        <p:spPr>
          <a:xfrm>
            <a:off x="-36512" y="6516052"/>
            <a:ext cx="2794739" cy="338554"/>
          </a:xfrm>
          <a:prstGeom prst="rect">
            <a:avLst/>
          </a:prstGeom>
          <a:noFill/>
        </p:spPr>
        <p:txBody>
          <a:bodyPr wrap="none" rtlCol="0">
            <a:spAutoFit/>
          </a:bodyPr>
          <a:lstStyle/>
          <a:p>
            <a:r>
              <a:rPr lang="en-US" altLang="es-MX" sz="1600" dirty="0" err="1" smtClean="0">
                <a:solidFill>
                  <a:schemeClr val="accent1"/>
                </a:solidFill>
                <a:latin typeface="Garamond"/>
                <a:cs typeface="Garamond"/>
              </a:rPr>
              <a:t>Referencia</a:t>
            </a:r>
            <a:r>
              <a:rPr lang="en-US" altLang="es-MX" sz="1600" dirty="0" smtClean="0">
                <a:solidFill>
                  <a:schemeClr val="accent1"/>
                </a:solidFill>
                <a:latin typeface="Garamond"/>
                <a:cs typeface="Garamond"/>
              </a:rPr>
              <a:t>: LTAIPEJM, </a:t>
            </a:r>
            <a:r>
              <a:rPr lang="en-US" altLang="es-MX" sz="1600" dirty="0" smtClean="0">
                <a:solidFill>
                  <a:schemeClr val="accent5">
                    <a:lumMod val="75000"/>
                  </a:schemeClr>
                </a:solidFill>
                <a:latin typeface="Garamond"/>
                <a:cs typeface="Garamond"/>
              </a:rPr>
              <a:t>Art. </a:t>
            </a:r>
            <a:r>
              <a:rPr lang="es-MX" altLang="es-MX" sz="1600" dirty="0" smtClean="0">
                <a:solidFill>
                  <a:schemeClr val="accent5">
                    <a:lumMod val="75000"/>
                  </a:schemeClr>
                </a:solidFill>
                <a:latin typeface="Garamond"/>
                <a:cs typeface="Garamond"/>
              </a:rPr>
              <a:t>103</a:t>
            </a:r>
            <a:endParaRPr lang="es-ES" sz="1600"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2762541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¿Qué es la información pública?</a:t>
            </a:r>
            <a:endParaRPr lang="es-ES" sz="2800" b="1" dirty="0" smtClean="0">
              <a:latin typeface="Garamond" pitchFamily="18" charset="0"/>
            </a:endParaRPr>
          </a:p>
        </p:txBody>
      </p:sp>
      <p:sp>
        <p:nvSpPr>
          <p:cNvPr id="10" name="Rectangle 2"/>
          <p:cNvSpPr txBox="1">
            <a:spLocks noChangeArrowheads="1"/>
          </p:cNvSpPr>
          <p:nvPr/>
        </p:nvSpPr>
        <p:spPr>
          <a:xfrm>
            <a:off x="467544" y="1700808"/>
            <a:ext cx="8208912" cy="1512168"/>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Font typeface="Times New Roman"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800" dirty="0" smtClean="0">
                <a:solidFill>
                  <a:srgbClr val="00A3B4"/>
                </a:solidFill>
                <a:latin typeface="Garamond" pitchFamily="18" charset="0"/>
              </a:rPr>
              <a:t>Toda aquella que generen, posan o administren los sujetos obligados, como consecuencia del ejercicio de sus facultades o atribuciones, o en cumplimiento de sus obligaciones.</a:t>
            </a:r>
          </a:p>
        </p:txBody>
      </p:sp>
      <p:pic>
        <p:nvPicPr>
          <p:cNvPr id="6" name="Picture 13" descr="si3-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633" y="3436753"/>
            <a:ext cx="2435184" cy="272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3059832" y="3360181"/>
            <a:ext cx="5760640" cy="2733115"/>
          </a:xfrm>
          <a:prstGeom prst="rect">
            <a:avLst/>
          </a:prstGeom>
        </p:spPr>
        <p:txBody>
          <a:bodyPr vert="horz" lIns="91440" tIns="14112"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Font typeface="Times New Roman"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dirty="0" smtClean="0">
                <a:solidFill>
                  <a:srgbClr val="00A3B4"/>
                </a:solidFill>
                <a:latin typeface="Garamond" pitchFamily="18" charset="0"/>
              </a:rPr>
              <a:t>Respecto de lo anterior, no importa el origen, utilización o el medio en que se contenga o almacene tal información, pudiendo ser:</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dirty="0" smtClean="0">
                <a:solidFill>
                  <a:srgbClr val="00A3B4"/>
                </a:solidFill>
                <a:latin typeface="Garamond" pitchFamily="18" charset="0"/>
              </a:rPr>
              <a:t>Documentos.</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dirty="0" smtClean="0">
                <a:solidFill>
                  <a:srgbClr val="00A3B4"/>
                </a:solidFill>
                <a:latin typeface="Garamond" pitchFamily="18" charset="0"/>
              </a:rPr>
              <a:t>Fotografías.</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dirty="0" smtClean="0">
                <a:solidFill>
                  <a:srgbClr val="00A3B4"/>
                </a:solidFill>
                <a:latin typeface="Garamond" pitchFamily="18" charset="0"/>
              </a:rPr>
              <a:t>Grabaciones.</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dirty="0" smtClean="0">
                <a:solidFill>
                  <a:srgbClr val="00A3B4"/>
                </a:solidFill>
                <a:latin typeface="Garamond" pitchFamily="18" charset="0"/>
              </a:rPr>
              <a:t>Soporte magnético, digital, sonoro, visual, electrónico, informático, holográfico.</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dirty="0" smtClean="0">
                <a:solidFill>
                  <a:srgbClr val="00A3B4"/>
                </a:solidFill>
                <a:latin typeface="Garamond" pitchFamily="18" charset="0"/>
              </a:rPr>
              <a:t>O en cualquier otro elemento existente.</a:t>
            </a:r>
          </a:p>
        </p:txBody>
      </p:sp>
    </p:spTree>
    <p:extLst>
      <p:ext uri="{BB962C8B-B14F-4D97-AF65-F5344CB8AC3E}">
        <p14:creationId xmlns:p14="http://schemas.microsoft.com/office/powerpoint/2010/main" val="578953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86043322"/>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CuadroTexto"/>
          <p:cNvSpPr txBox="1"/>
          <p:nvPr/>
        </p:nvSpPr>
        <p:spPr>
          <a:xfrm>
            <a:off x="35496" y="6588060"/>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103</a:t>
            </a:r>
            <a:endParaRPr lang="es-ES" dirty="0">
              <a:solidFill>
                <a:schemeClr val="accent5">
                  <a:lumMod val="75000"/>
                </a:schemeClr>
              </a:solidFill>
              <a:latin typeface="Garamond"/>
              <a:cs typeface="Garamond"/>
            </a:endParaRPr>
          </a:p>
        </p:txBody>
      </p:sp>
      <p:sp>
        <p:nvSpPr>
          <p:cNvPr id="8" name="Título 1"/>
          <p:cNvSpPr>
            <a:spLocks noGrp="1"/>
          </p:cNvSpPr>
          <p:nvPr>
            <p:ph type="title"/>
          </p:nvPr>
        </p:nvSpPr>
        <p:spPr>
          <a:xfrm>
            <a:off x="2617440" y="260648"/>
            <a:ext cx="6203032" cy="1143000"/>
          </a:xfrm>
        </p:spPr>
        <p:txBody>
          <a:bodyPr>
            <a:normAutofit fontScale="90000"/>
          </a:bodyPr>
          <a:lstStyle/>
          <a:p>
            <a:r>
              <a:rPr lang="es-MX" sz="3600" b="1" dirty="0">
                <a:solidFill>
                  <a:srgbClr val="31859C"/>
                </a:solidFill>
                <a:latin typeface="Garamond"/>
                <a:cs typeface="Garamond"/>
              </a:rPr>
              <a:t>Ejecución del recurso de revisión</a:t>
            </a:r>
            <a:endParaRPr lang="es-ES" sz="3600" b="1" dirty="0">
              <a:solidFill>
                <a:srgbClr val="31859C"/>
              </a:solidFill>
              <a:latin typeface="Garamond"/>
              <a:cs typeface="Garamond"/>
            </a:endParaRPr>
          </a:p>
        </p:txBody>
      </p:sp>
      <p:sp>
        <p:nvSpPr>
          <p:cNvPr id="2" name="1 CuadroTexto"/>
          <p:cNvSpPr txBox="1"/>
          <p:nvPr/>
        </p:nvSpPr>
        <p:spPr>
          <a:xfrm>
            <a:off x="7668344" y="1556792"/>
            <a:ext cx="1296144" cy="1477328"/>
          </a:xfrm>
          <a:prstGeom prst="rect">
            <a:avLst/>
          </a:prstGeom>
          <a:noFill/>
        </p:spPr>
        <p:txBody>
          <a:bodyPr wrap="square" rtlCol="0">
            <a:spAutoFit/>
          </a:bodyPr>
          <a:lstStyle/>
          <a:p>
            <a:pPr algn="just"/>
            <a:r>
              <a:rPr lang="es-MX" dirty="0" smtClean="0">
                <a:latin typeface="Garamond" panose="02020404030301010803" pitchFamily="18" charset="0"/>
              </a:rPr>
              <a:t>Antes de la reforma era de 20 a 100 días de salario</a:t>
            </a:r>
            <a:endParaRPr lang="es-MX" dirty="0">
              <a:latin typeface="Garamond" panose="02020404030301010803" pitchFamily="18" charset="0"/>
            </a:endParaRPr>
          </a:p>
        </p:txBody>
      </p:sp>
      <p:cxnSp>
        <p:nvCxnSpPr>
          <p:cNvPr id="5" name="4 Conector recto de flecha"/>
          <p:cNvCxnSpPr/>
          <p:nvPr/>
        </p:nvCxnSpPr>
        <p:spPr>
          <a:xfrm>
            <a:off x="5364088" y="206084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5364088" y="1988840"/>
            <a:ext cx="14401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a:off x="5508104" y="1869976"/>
            <a:ext cx="2160240" cy="0"/>
          </a:xfrm>
          <a:prstGeom prst="straightConnector1">
            <a:avLst/>
          </a:prstGeom>
          <a:ln w="254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595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rmAutofit/>
          </a:bodyPr>
          <a:lstStyle/>
          <a:p>
            <a:r>
              <a:rPr lang="es-MX" sz="4000" b="1" dirty="0">
                <a:solidFill>
                  <a:srgbClr val="31859C"/>
                </a:solidFill>
                <a:latin typeface="Garamond"/>
                <a:cs typeface="Garamond"/>
              </a:rPr>
              <a:t>Recurso de Transparencia</a:t>
            </a:r>
            <a:endParaRPr lang="es-ES" sz="4000" b="1" dirty="0">
              <a:solidFill>
                <a:srgbClr val="31859C"/>
              </a:solidFill>
              <a:latin typeface="Garamond"/>
              <a:cs typeface="Garamond"/>
            </a:endParaRPr>
          </a:p>
        </p:txBody>
      </p:sp>
      <p:sp>
        <p:nvSpPr>
          <p:cNvPr id="3" name="Marcador de contenido 2"/>
          <p:cNvSpPr>
            <a:spLocks noGrp="1"/>
          </p:cNvSpPr>
          <p:nvPr>
            <p:ph idx="1"/>
          </p:nvPr>
        </p:nvSpPr>
        <p:spPr>
          <a:xfrm>
            <a:off x="457200" y="1600200"/>
            <a:ext cx="8229600" cy="4853136"/>
          </a:xfrm>
        </p:spPr>
        <p:txBody>
          <a:bodyPr>
            <a:normAutofit fontScale="70000" lnSpcReduction="20000"/>
          </a:bodyPr>
          <a:lstStyle/>
          <a:p>
            <a:pPr marL="0" indent="0" algn="just">
              <a:lnSpc>
                <a:spcPct val="110000"/>
              </a:lnSpc>
              <a:buNone/>
              <a:defRPr/>
            </a:pPr>
            <a:r>
              <a:rPr lang="es-ES" sz="4000" dirty="0" smtClean="0">
                <a:solidFill>
                  <a:srgbClr val="31859C"/>
                </a:solidFill>
                <a:latin typeface="Garamond"/>
                <a:cs typeface="Garamond"/>
              </a:rPr>
              <a:t>¿</a:t>
            </a:r>
            <a:r>
              <a:rPr lang="es-ES" sz="4000" dirty="0">
                <a:solidFill>
                  <a:srgbClr val="31859C"/>
                </a:solidFill>
                <a:latin typeface="Garamond"/>
                <a:cs typeface="Garamond"/>
              </a:rPr>
              <a:t>Qué es?</a:t>
            </a:r>
          </a:p>
          <a:p>
            <a:pPr marL="514350" indent="-514350" algn="just">
              <a:lnSpc>
                <a:spcPct val="110000"/>
              </a:lnSpc>
              <a:defRPr/>
            </a:pPr>
            <a:endParaRPr lang="es-ES" sz="4000" dirty="0">
              <a:solidFill>
                <a:srgbClr val="31859C"/>
              </a:solidFill>
              <a:latin typeface="Garamond"/>
              <a:cs typeface="Garamond"/>
            </a:endParaRPr>
          </a:p>
          <a:p>
            <a:pPr marL="514350" indent="-514350" algn="just">
              <a:lnSpc>
                <a:spcPct val="110000"/>
              </a:lnSpc>
              <a:defRPr/>
            </a:pPr>
            <a:r>
              <a:rPr lang="es-ES" sz="4000" dirty="0" smtClean="0">
                <a:solidFill>
                  <a:srgbClr val="31859C"/>
                </a:solidFill>
                <a:latin typeface="Garamond"/>
                <a:cs typeface="Garamond"/>
              </a:rPr>
              <a:t>Un </a:t>
            </a:r>
            <a:r>
              <a:rPr lang="es-ES" sz="4000" dirty="0">
                <a:solidFill>
                  <a:srgbClr val="31859C"/>
                </a:solidFill>
                <a:latin typeface="Garamond"/>
                <a:cs typeface="Garamond"/>
              </a:rPr>
              <a:t>medio de defensa </a:t>
            </a:r>
            <a:r>
              <a:rPr lang="es-ES" sz="4000" dirty="0" smtClean="0">
                <a:solidFill>
                  <a:srgbClr val="31859C"/>
                </a:solidFill>
                <a:latin typeface="Garamond"/>
                <a:cs typeface="Garamond"/>
              </a:rPr>
              <a:t>que </a:t>
            </a:r>
            <a:r>
              <a:rPr lang="es-ES" sz="4000" dirty="0">
                <a:solidFill>
                  <a:srgbClr val="31859C"/>
                </a:solidFill>
                <a:latin typeface="Garamond"/>
                <a:cs typeface="Garamond"/>
              </a:rPr>
              <a:t>puede presentar cualquier persona cuando un sujeto obligado no publique la información fundamental al que está obligado.</a:t>
            </a:r>
          </a:p>
          <a:p>
            <a:pPr marL="514350" indent="-514350" algn="just">
              <a:lnSpc>
                <a:spcPct val="110000"/>
              </a:lnSpc>
              <a:defRPr/>
            </a:pPr>
            <a:endParaRPr lang="es-ES" sz="4000" dirty="0">
              <a:solidFill>
                <a:srgbClr val="31859C"/>
              </a:solidFill>
              <a:latin typeface="Garamond"/>
              <a:cs typeface="Garamond"/>
            </a:endParaRPr>
          </a:p>
          <a:p>
            <a:pPr marL="0" indent="0" algn="just">
              <a:lnSpc>
                <a:spcPct val="110000"/>
              </a:lnSpc>
              <a:buNone/>
              <a:defRPr/>
            </a:pPr>
            <a:r>
              <a:rPr lang="es-ES" sz="4000" dirty="0">
                <a:solidFill>
                  <a:srgbClr val="31859C"/>
                </a:solidFill>
                <a:latin typeface="Garamond"/>
                <a:cs typeface="Garamond"/>
              </a:rPr>
              <a:t>¿Cuándo se puede presentar un recurso de transparencia? </a:t>
            </a:r>
          </a:p>
          <a:p>
            <a:pPr marL="514350" indent="-514350" algn="just">
              <a:lnSpc>
                <a:spcPct val="110000"/>
              </a:lnSpc>
              <a:defRPr/>
            </a:pPr>
            <a:endParaRPr lang="es-ES" sz="4000" dirty="0">
              <a:solidFill>
                <a:srgbClr val="31859C"/>
              </a:solidFill>
              <a:latin typeface="Garamond"/>
              <a:cs typeface="Garamond"/>
            </a:endParaRPr>
          </a:p>
          <a:p>
            <a:pPr marL="514350" indent="-514350" algn="just">
              <a:lnSpc>
                <a:spcPct val="110000"/>
              </a:lnSpc>
              <a:defRPr/>
            </a:pPr>
            <a:r>
              <a:rPr lang="es-ES" sz="4000" dirty="0" smtClean="0">
                <a:solidFill>
                  <a:srgbClr val="31859C"/>
                </a:solidFill>
                <a:latin typeface="Garamond"/>
                <a:cs typeface="Garamond"/>
              </a:rPr>
              <a:t>En </a:t>
            </a:r>
            <a:r>
              <a:rPr lang="es-ES" sz="4000" dirty="0">
                <a:solidFill>
                  <a:srgbClr val="31859C"/>
                </a:solidFill>
                <a:latin typeface="Garamond"/>
                <a:cs typeface="Garamond"/>
              </a:rPr>
              <a:t>cualquier tiempo, y lo puede presentar cualquier persona.</a:t>
            </a:r>
          </a:p>
          <a:p>
            <a:pPr marL="0" indent="0">
              <a:buNone/>
            </a:pPr>
            <a:endParaRPr lang="es-ES" dirty="0"/>
          </a:p>
        </p:txBody>
      </p:sp>
      <p:sp>
        <p:nvSpPr>
          <p:cNvPr id="4"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109</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3335298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MX" sz="3600" b="1" dirty="0">
                <a:solidFill>
                  <a:srgbClr val="31859C"/>
                </a:solidFill>
                <a:latin typeface="Garamond"/>
                <a:cs typeface="Garamond"/>
              </a:rPr>
              <a:t>Presentación del Recurso de Transparencia</a:t>
            </a:r>
            <a:endParaRPr lang="es-ES" sz="3600" b="1" dirty="0">
              <a:solidFill>
                <a:srgbClr val="31859C"/>
              </a:solidFill>
              <a:latin typeface="Garamond"/>
              <a:cs typeface="Garamond"/>
            </a:endParaRPr>
          </a:p>
        </p:txBody>
      </p:sp>
      <p:sp>
        <p:nvSpPr>
          <p:cNvPr id="3" name="Marcador de contenido 2"/>
          <p:cNvSpPr>
            <a:spLocks noGrp="1"/>
          </p:cNvSpPr>
          <p:nvPr>
            <p:ph idx="1"/>
          </p:nvPr>
        </p:nvSpPr>
        <p:spPr>
          <a:xfrm>
            <a:off x="457200" y="1600201"/>
            <a:ext cx="8229600" cy="676672"/>
          </a:xfrm>
        </p:spPr>
        <p:txBody>
          <a:bodyPr/>
          <a:lstStyle/>
          <a:p>
            <a:pPr marL="0" indent="0">
              <a:buNone/>
            </a:pPr>
            <a:r>
              <a:rPr lang="es-ES" dirty="0">
                <a:solidFill>
                  <a:srgbClr val="31859C"/>
                </a:solidFill>
                <a:latin typeface="Garamond"/>
                <a:cs typeface="Garamond"/>
              </a:rPr>
              <a:t>Este recurso debe de presentarse:</a:t>
            </a:r>
          </a:p>
          <a:p>
            <a:pPr marL="0" indent="0">
              <a:buNone/>
            </a:pPr>
            <a:endParaRPr lang="es-ES" dirty="0">
              <a:solidFill>
                <a:srgbClr val="31859C"/>
              </a:solidFill>
              <a:latin typeface="Garamond"/>
              <a:cs typeface="Garamond"/>
            </a:endParaRPr>
          </a:p>
        </p:txBody>
      </p:sp>
      <p:graphicFrame>
        <p:nvGraphicFramePr>
          <p:cNvPr id="5" name="Diagrama 4"/>
          <p:cNvGraphicFramePr/>
          <p:nvPr>
            <p:extLst>
              <p:ext uri="{D42A27DB-BD31-4B8C-83A1-F6EECF244321}">
                <p14:modId xmlns:p14="http://schemas.microsoft.com/office/powerpoint/2010/main" val="633380650"/>
              </p:ext>
            </p:extLst>
          </p:nvPr>
        </p:nvGraphicFramePr>
        <p:xfrm>
          <a:off x="467544" y="2204864"/>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111</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804838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Autofit/>
          </a:bodyPr>
          <a:lstStyle/>
          <a:p>
            <a:r>
              <a:rPr lang="es-MX" sz="3600" b="1" dirty="0">
                <a:solidFill>
                  <a:srgbClr val="31859C"/>
                </a:solidFill>
                <a:latin typeface="Garamond"/>
                <a:cs typeface="Garamond"/>
              </a:rPr>
              <a:t>Requisitos del Recurso de Transparencia</a:t>
            </a:r>
            <a:endParaRPr lang="es-ES" sz="3600" b="1" dirty="0">
              <a:solidFill>
                <a:srgbClr val="31859C"/>
              </a:solidFill>
              <a:latin typeface="Garamond"/>
              <a:cs typeface="Garamond"/>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54006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112</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3487530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MX" sz="3600" b="1" dirty="0">
                <a:solidFill>
                  <a:srgbClr val="31859C"/>
                </a:solidFill>
                <a:latin typeface="Garamond"/>
                <a:cs typeface="Garamond"/>
              </a:rPr>
              <a:t>Contestación del Recurso de Transparencia</a:t>
            </a:r>
            <a:endParaRPr lang="es-ES" sz="3600" b="1" dirty="0">
              <a:solidFill>
                <a:srgbClr val="31859C"/>
              </a:solidFill>
              <a:latin typeface="Garamond"/>
              <a:cs typeface="Garamond"/>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71289805"/>
              </p:ext>
            </p:extLst>
          </p:nvPr>
        </p:nvGraphicFramePr>
        <p:xfrm>
          <a:off x="457200" y="175893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114</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669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74638"/>
            <a:ext cx="6203032" cy="1143000"/>
          </a:xfrm>
        </p:spPr>
        <p:txBody>
          <a:bodyPr>
            <a:noAutofit/>
          </a:bodyPr>
          <a:lstStyle/>
          <a:p>
            <a:r>
              <a:rPr lang="es-MX" sz="3600" b="1" dirty="0">
                <a:solidFill>
                  <a:srgbClr val="31859C"/>
                </a:solidFill>
                <a:latin typeface="Garamond"/>
                <a:cs typeface="Garamond"/>
              </a:rPr>
              <a:t>Instrucción o diligencias del Recurso de Transparencia</a:t>
            </a:r>
            <a:endParaRPr lang="es-ES" sz="3600" b="1" dirty="0">
              <a:solidFill>
                <a:srgbClr val="31859C"/>
              </a:solidFill>
              <a:latin typeface="Garamond"/>
              <a:cs typeface="Garamond"/>
            </a:endParaRPr>
          </a:p>
        </p:txBody>
      </p:sp>
      <p:sp>
        <p:nvSpPr>
          <p:cNvPr id="3" name="Marcador de contenido 2"/>
          <p:cNvSpPr>
            <a:spLocks noGrp="1"/>
          </p:cNvSpPr>
          <p:nvPr>
            <p:ph idx="1"/>
          </p:nvPr>
        </p:nvSpPr>
        <p:spPr>
          <a:xfrm>
            <a:off x="467544" y="2348880"/>
            <a:ext cx="4464496" cy="3024336"/>
          </a:xfrm>
        </p:spPr>
        <p:txBody>
          <a:bodyPr>
            <a:normAutofit/>
          </a:bodyPr>
          <a:lstStyle/>
          <a:p>
            <a:pPr marL="0" indent="0" algn="just">
              <a:buNone/>
            </a:pPr>
            <a:r>
              <a:rPr lang="es-ES" dirty="0" smtClean="0">
                <a:solidFill>
                  <a:srgbClr val="31859C"/>
                </a:solidFill>
                <a:latin typeface="Garamond"/>
                <a:cs typeface="Garamond"/>
              </a:rPr>
              <a:t>El </a:t>
            </a:r>
            <a:r>
              <a:rPr lang="es-ES" dirty="0">
                <a:solidFill>
                  <a:srgbClr val="31859C"/>
                </a:solidFill>
                <a:latin typeface="Garamond"/>
                <a:cs typeface="Garamond"/>
              </a:rPr>
              <a:t>ITEI puede realizar diligencias o solicitar informes complementarios al sujeto obligado, para poder estar en condiciones de resolver.</a:t>
            </a:r>
            <a:endParaRPr lang="es-ES" i="1" dirty="0">
              <a:solidFill>
                <a:srgbClr val="31859C"/>
              </a:solidFill>
              <a:latin typeface="Garamond"/>
              <a:cs typeface="Garamond"/>
            </a:endParaRPr>
          </a:p>
          <a:p>
            <a:pPr marL="0" indent="0">
              <a:buNone/>
            </a:pPr>
            <a:endParaRPr lang="es-ES" dirty="0"/>
          </a:p>
        </p:txBody>
      </p:sp>
      <p:pic>
        <p:nvPicPr>
          <p:cNvPr id="4" name="Picture 5" descr="si3-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628800"/>
            <a:ext cx="3571900" cy="471490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115</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690209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Autofit/>
          </a:bodyPr>
          <a:lstStyle/>
          <a:p>
            <a:r>
              <a:rPr lang="es-MX" sz="3600" b="1" dirty="0">
                <a:solidFill>
                  <a:srgbClr val="31859C"/>
                </a:solidFill>
                <a:latin typeface="Garamond"/>
                <a:cs typeface="Garamond"/>
              </a:rPr>
              <a:t>Resolución del Recurso de Transparencia</a:t>
            </a:r>
            <a:endParaRPr lang="es-ES" sz="3600" b="1" dirty="0">
              <a:solidFill>
                <a:srgbClr val="31859C"/>
              </a:solidFill>
              <a:latin typeface="Garamond"/>
              <a:cs typeface="Garamond"/>
            </a:endParaRPr>
          </a:p>
        </p:txBody>
      </p:sp>
      <p:sp>
        <p:nvSpPr>
          <p:cNvPr id="3" name="Marcador de contenido 2"/>
          <p:cNvSpPr>
            <a:spLocks noGrp="1"/>
          </p:cNvSpPr>
          <p:nvPr>
            <p:ph idx="1"/>
          </p:nvPr>
        </p:nvSpPr>
        <p:spPr>
          <a:xfrm>
            <a:off x="323528" y="1888232"/>
            <a:ext cx="8568952" cy="4997152"/>
          </a:xfrm>
        </p:spPr>
        <p:txBody>
          <a:bodyPr>
            <a:normAutofit fontScale="70000" lnSpcReduction="20000"/>
          </a:bodyPr>
          <a:lstStyle/>
          <a:p>
            <a:pPr algn="just">
              <a:buFont typeface="Wingdings" charset="2"/>
              <a:buChar char="Ø"/>
              <a:defRPr/>
            </a:pPr>
            <a:r>
              <a:rPr lang="es-ES" dirty="0">
                <a:solidFill>
                  <a:srgbClr val="31859C"/>
                </a:solidFill>
                <a:latin typeface="Garamond"/>
                <a:cs typeface="Garamond"/>
              </a:rPr>
              <a:t>El ITEI debe resolver el recurso, </a:t>
            </a:r>
            <a:r>
              <a:rPr lang="es-ES" u="sng" dirty="0">
                <a:solidFill>
                  <a:srgbClr val="31859C"/>
                </a:solidFill>
                <a:latin typeface="Garamond"/>
                <a:cs typeface="Garamond"/>
              </a:rPr>
              <a:t>dentro de los veinte días hábiles</a:t>
            </a:r>
            <a:r>
              <a:rPr lang="es-ES" dirty="0">
                <a:solidFill>
                  <a:srgbClr val="31859C"/>
                </a:solidFill>
                <a:latin typeface="Garamond"/>
                <a:cs typeface="Garamond"/>
              </a:rPr>
              <a:t> siguientes al término del plazo en que el sujeto obligado debe presentar su informe o, en su caso, los informes complementarios.</a:t>
            </a:r>
          </a:p>
          <a:p>
            <a:pPr algn="just">
              <a:buFont typeface="Wingdings" charset="2"/>
              <a:buChar char="Ø"/>
              <a:defRPr/>
            </a:pPr>
            <a:endParaRPr lang="es-ES" dirty="0">
              <a:solidFill>
                <a:srgbClr val="31859C"/>
              </a:solidFill>
              <a:latin typeface="Garamond"/>
              <a:cs typeface="Garamond"/>
            </a:endParaRPr>
          </a:p>
          <a:p>
            <a:pPr algn="just">
              <a:buFont typeface="Wingdings" charset="2"/>
              <a:buChar char="Ø"/>
              <a:defRPr/>
            </a:pPr>
            <a:r>
              <a:rPr lang="es-ES" dirty="0" smtClean="0">
                <a:solidFill>
                  <a:srgbClr val="31859C"/>
                </a:solidFill>
                <a:latin typeface="Garamond"/>
                <a:cs typeface="Garamond"/>
              </a:rPr>
              <a:t>La </a:t>
            </a:r>
            <a:r>
              <a:rPr lang="es-ES" dirty="0">
                <a:solidFill>
                  <a:srgbClr val="31859C"/>
                </a:solidFill>
                <a:latin typeface="Garamond"/>
                <a:cs typeface="Garamond"/>
              </a:rPr>
              <a:t>resolución debe ser fundada y motivada </a:t>
            </a:r>
            <a:r>
              <a:rPr lang="es-ES" dirty="0" smtClean="0">
                <a:solidFill>
                  <a:srgbClr val="31859C"/>
                </a:solidFill>
                <a:latin typeface="Garamond"/>
                <a:cs typeface="Garamond"/>
              </a:rPr>
              <a:t>y debe </a:t>
            </a:r>
            <a:r>
              <a:rPr lang="es-ES" dirty="0">
                <a:solidFill>
                  <a:srgbClr val="31859C"/>
                </a:solidFill>
                <a:latin typeface="Garamond"/>
                <a:cs typeface="Garamond"/>
              </a:rPr>
              <a:t>pronunciarse sobre el cumplimiento de la publicación de la información fundamental del sujeto obligado.</a:t>
            </a:r>
          </a:p>
          <a:p>
            <a:pPr algn="just">
              <a:buFont typeface="Wingdings" charset="2"/>
              <a:buChar char="Ø"/>
              <a:defRPr/>
            </a:pPr>
            <a:endParaRPr lang="es-ES" dirty="0">
              <a:solidFill>
                <a:srgbClr val="31859C"/>
              </a:solidFill>
              <a:latin typeface="Garamond"/>
              <a:cs typeface="Garamond"/>
            </a:endParaRPr>
          </a:p>
          <a:p>
            <a:pPr algn="just">
              <a:buFont typeface="Wingdings" charset="2"/>
              <a:buChar char="Ø"/>
              <a:defRPr/>
            </a:pPr>
            <a:r>
              <a:rPr lang="es-ES" dirty="0" smtClean="0">
                <a:solidFill>
                  <a:srgbClr val="31859C"/>
                </a:solidFill>
                <a:latin typeface="Garamond"/>
                <a:cs typeface="Garamond"/>
              </a:rPr>
              <a:t>El </a:t>
            </a:r>
            <a:r>
              <a:rPr lang="es-ES" dirty="0">
                <a:solidFill>
                  <a:srgbClr val="31859C"/>
                </a:solidFill>
                <a:latin typeface="Garamond"/>
                <a:cs typeface="Garamond"/>
              </a:rPr>
              <a:t>ITEI debe notificar la resolución del recurso de transparencia al promotor y al sujeto obligado, dentro de los dos días hábiles siguientes a su emisión.</a:t>
            </a:r>
          </a:p>
          <a:p>
            <a:pPr algn="just">
              <a:buFont typeface="Wingdings" charset="2"/>
              <a:buChar char="Ø"/>
              <a:defRPr/>
            </a:pPr>
            <a:endParaRPr lang="es-ES" dirty="0">
              <a:solidFill>
                <a:srgbClr val="31859C"/>
              </a:solidFill>
              <a:latin typeface="Garamond"/>
              <a:cs typeface="Garamond"/>
            </a:endParaRPr>
          </a:p>
          <a:p>
            <a:pPr algn="just">
              <a:buFont typeface="Wingdings" charset="2"/>
              <a:buChar char="Ø"/>
              <a:defRPr/>
            </a:pPr>
            <a:r>
              <a:rPr lang="es-ES" dirty="0" smtClean="0">
                <a:solidFill>
                  <a:srgbClr val="31859C"/>
                </a:solidFill>
                <a:latin typeface="Garamond"/>
                <a:cs typeface="Garamond"/>
              </a:rPr>
              <a:t>Las </a:t>
            </a:r>
            <a:r>
              <a:rPr lang="es-ES" dirty="0">
                <a:solidFill>
                  <a:srgbClr val="31859C"/>
                </a:solidFill>
                <a:latin typeface="Garamond"/>
                <a:cs typeface="Garamond"/>
              </a:rPr>
              <a:t>resoluciones del ITEI en el recurso de transparencia son inatacables, por lo que no procede recurso o juicio ordinario o administrativo alguno</a:t>
            </a:r>
            <a:r>
              <a:rPr lang="es-ES" dirty="0" smtClean="0">
                <a:solidFill>
                  <a:srgbClr val="31859C"/>
                </a:solidFill>
                <a:latin typeface="Garamond"/>
                <a:cs typeface="Garamond"/>
              </a:rPr>
              <a:t>.</a:t>
            </a:r>
            <a:endParaRPr lang="es-ES" dirty="0">
              <a:solidFill>
                <a:srgbClr val="31859C"/>
              </a:solidFill>
              <a:latin typeface="Garamond"/>
              <a:cs typeface="Garamond"/>
            </a:endParaRPr>
          </a:p>
        </p:txBody>
      </p:sp>
      <p:sp>
        <p:nvSpPr>
          <p:cNvPr id="4"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116</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419767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MX" sz="3600" b="1" dirty="0">
                <a:solidFill>
                  <a:srgbClr val="31859C"/>
                </a:solidFill>
                <a:latin typeface="Garamond"/>
                <a:cs typeface="Garamond"/>
              </a:rPr>
              <a:t>Ejecución del recurso de transparencia</a:t>
            </a:r>
            <a:endParaRPr lang="es-ES" sz="3600" b="1" dirty="0">
              <a:solidFill>
                <a:srgbClr val="31859C"/>
              </a:solidFill>
              <a:latin typeface="Garamond"/>
              <a:cs typeface="Garamond"/>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957381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CuadroTexto"/>
          <p:cNvSpPr txBox="1"/>
          <p:nvPr/>
        </p:nvSpPr>
        <p:spPr>
          <a:xfrm>
            <a:off x="81141"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117</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875963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55776" y="274638"/>
            <a:ext cx="6131024" cy="1143000"/>
          </a:xfrm>
        </p:spPr>
        <p:txBody>
          <a:bodyPr>
            <a:noAutofit/>
          </a:bodyPr>
          <a:lstStyle/>
          <a:p>
            <a:r>
              <a:rPr lang="es-MX" sz="3600" b="1" dirty="0">
                <a:solidFill>
                  <a:srgbClr val="31859C"/>
                </a:solidFill>
                <a:latin typeface="Garamond"/>
                <a:cs typeface="Garamond"/>
              </a:rPr>
              <a:t>Ejecución del recurso de transparencia</a:t>
            </a:r>
            <a:endParaRPr lang="es-ES" sz="3600" b="1" dirty="0">
              <a:solidFill>
                <a:srgbClr val="31859C"/>
              </a:solidFill>
              <a:latin typeface="Garamond"/>
              <a:cs typeface="Garamond"/>
            </a:endParaRPr>
          </a:p>
        </p:txBody>
      </p:sp>
      <p:graphicFrame>
        <p:nvGraphicFramePr>
          <p:cNvPr id="5" name="Marcador de contenido 5"/>
          <p:cNvGraphicFramePr>
            <a:graphicFrameLocks noGrp="1"/>
          </p:cNvGraphicFramePr>
          <p:nvPr>
            <p:ph idx="1"/>
            <p:extLst>
              <p:ext uri="{D42A27DB-BD31-4B8C-83A1-F6EECF244321}">
                <p14:modId xmlns:p14="http://schemas.microsoft.com/office/powerpoint/2010/main" val="768150483"/>
              </p:ext>
            </p:extLst>
          </p:nvPr>
        </p:nvGraphicFramePr>
        <p:xfrm>
          <a:off x="457200" y="1528192"/>
          <a:ext cx="82296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81141" y="6516052"/>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117</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059922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9448" y="332656"/>
            <a:ext cx="6059016" cy="1143000"/>
          </a:xfrm>
        </p:spPr>
        <p:txBody>
          <a:bodyPr>
            <a:noAutofit/>
          </a:bodyPr>
          <a:lstStyle/>
          <a:p>
            <a:r>
              <a:rPr lang="es-MX" sz="3600" b="1" dirty="0">
                <a:solidFill>
                  <a:srgbClr val="31859C"/>
                </a:solidFill>
                <a:latin typeface="Garamond"/>
                <a:cs typeface="Garamond"/>
              </a:rPr>
              <a:t>Ejemplo de un recurso de transparencia</a:t>
            </a:r>
            <a:endParaRPr lang="es-ES" sz="3600" b="1" dirty="0">
              <a:solidFill>
                <a:srgbClr val="31859C"/>
              </a:solidFill>
              <a:latin typeface="Garamond"/>
              <a:cs typeface="Garamond"/>
            </a:endParaRPr>
          </a:p>
        </p:txBody>
      </p:sp>
      <p:sp>
        <p:nvSpPr>
          <p:cNvPr id="3" name="Marcador de contenido 2"/>
          <p:cNvSpPr>
            <a:spLocks noGrp="1"/>
          </p:cNvSpPr>
          <p:nvPr>
            <p:ph idx="1"/>
          </p:nvPr>
        </p:nvSpPr>
        <p:spPr>
          <a:xfrm>
            <a:off x="457200" y="1927373"/>
            <a:ext cx="8229600" cy="4525963"/>
          </a:xfrm>
        </p:spPr>
        <p:txBody>
          <a:bodyPr>
            <a:normAutofit fontScale="85000" lnSpcReduction="20000"/>
          </a:bodyPr>
          <a:lstStyle/>
          <a:p>
            <a:pPr marL="0" indent="0" algn="just">
              <a:buNone/>
              <a:defRPr/>
            </a:pPr>
            <a:r>
              <a:rPr lang="es-ES" dirty="0">
                <a:solidFill>
                  <a:srgbClr val="31859C"/>
                </a:solidFill>
                <a:latin typeface="Garamond"/>
                <a:cs typeface="Garamond"/>
              </a:rPr>
              <a:t>El 27 de junio del año 2013, un ciudadano presentó un recurso de transparencia en el ITEI, contra el Municipio de Ojuelos de Jalisco.</a:t>
            </a:r>
          </a:p>
          <a:p>
            <a:pPr marL="514350" indent="-514350" algn="just">
              <a:defRPr/>
            </a:pPr>
            <a:endParaRPr lang="es-ES"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Denunció </a:t>
            </a:r>
            <a:r>
              <a:rPr lang="es-ES" dirty="0">
                <a:solidFill>
                  <a:srgbClr val="31859C"/>
                </a:solidFill>
                <a:latin typeface="Garamond"/>
                <a:cs typeface="Garamond"/>
              </a:rPr>
              <a:t>que no publicaba ninguna información fundamental a la cual está obligado.</a:t>
            </a:r>
          </a:p>
          <a:p>
            <a:pPr marL="514350" indent="-514350" algn="just">
              <a:defRPr/>
            </a:pPr>
            <a:endParaRPr lang="es-ES"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El </a:t>
            </a:r>
            <a:r>
              <a:rPr lang="es-ES" dirty="0">
                <a:solidFill>
                  <a:srgbClr val="31859C"/>
                </a:solidFill>
                <a:latin typeface="Garamond"/>
                <a:cs typeface="Garamond"/>
              </a:rPr>
              <a:t>ITEI admitió el recurso y notificó al sujeto obligado. Le requirió o pidió un informe.</a:t>
            </a:r>
          </a:p>
          <a:p>
            <a:pPr marL="514350" indent="-514350" algn="just">
              <a:defRPr/>
            </a:pPr>
            <a:endParaRPr lang="es-ES"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El </a:t>
            </a:r>
            <a:r>
              <a:rPr lang="es-ES" dirty="0">
                <a:solidFill>
                  <a:srgbClr val="31859C"/>
                </a:solidFill>
                <a:latin typeface="Garamond"/>
                <a:cs typeface="Garamond"/>
              </a:rPr>
              <a:t>sujeto obligado no envió ningún informe.</a:t>
            </a:r>
            <a:endParaRPr lang="es-MX" dirty="0">
              <a:solidFill>
                <a:srgbClr val="31859C"/>
              </a:solidFill>
              <a:latin typeface="Garamond"/>
              <a:cs typeface="Garamond"/>
            </a:endParaRPr>
          </a:p>
          <a:p>
            <a:pPr marL="0" indent="0">
              <a:buNone/>
            </a:pPr>
            <a:endParaRPr lang="es-ES" dirty="0"/>
          </a:p>
        </p:txBody>
      </p:sp>
    </p:spTree>
    <p:extLst>
      <p:ext uri="{BB962C8B-B14F-4D97-AF65-F5344CB8AC3E}">
        <p14:creationId xmlns:p14="http://schemas.microsoft.com/office/powerpoint/2010/main" val="148580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Etapas del Procedimiento de Acceso a Información</a:t>
            </a:r>
            <a:endParaRPr lang="es-ES" sz="2800" b="1" dirty="0" smtClean="0">
              <a:latin typeface="Garamond" pitchFamily="18" charset="0"/>
            </a:endParaRPr>
          </a:p>
        </p:txBody>
      </p:sp>
      <p:sp>
        <p:nvSpPr>
          <p:cNvPr id="8" name="object 10"/>
          <p:cNvSpPr>
            <a:spLocks noChangeArrowheads="1"/>
          </p:cNvSpPr>
          <p:nvPr/>
        </p:nvSpPr>
        <p:spPr bwMode="auto">
          <a:xfrm>
            <a:off x="1481251" y="2970676"/>
            <a:ext cx="1342581" cy="1178404"/>
          </a:xfrm>
          <a:custGeom>
            <a:avLst/>
            <a:gdLst>
              <a:gd name="T0" fmla="*/ 0 w 1788693"/>
              <a:gd name="T1" fmla="*/ 0 h 1571116"/>
              <a:gd name="T2" fmla="*/ 0 w 1788693"/>
              <a:gd name="T3" fmla="*/ 1436242 h 1571116"/>
              <a:gd name="T4" fmla="*/ 1226464 w 1788693"/>
              <a:gd name="T5" fmla="*/ 1436242 h 1571116"/>
              <a:gd name="T6" fmla="*/ 1226464 w 1788693"/>
              <a:gd name="T7" fmla="*/ 1571116 h 1571116"/>
              <a:gd name="T8" fmla="*/ 1788693 w 1788693"/>
              <a:gd name="T9" fmla="*/ 1178305 h 1571116"/>
              <a:gd name="T10" fmla="*/ 1226464 w 1788693"/>
              <a:gd name="T11" fmla="*/ 785494 h 1571116"/>
              <a:gd name="T12" fmla="*/ 1226464 w 1788693"/>
              <a:gd name="T13" fmla="*/ 920368 h 1571116"/>
              <a:gd name="T14" fmla="*/ 515899 w 1788693"/>
              <a:gd name="T15" fmla="*/ 920368 h 1571116"/>
              <a:gd name="T16" fmla="*/ 515899 w 1788693"/>
              <a:gd name="T17" fmla="*/ 0 h 1571116"/>
              <a:gd name="T18" fmla="*/ 0 w 1788693"/>
              <a:gd name="T19" fmla="*/ 0 h 1571116"/>
              <a:gd name="T20" fmla="*/ 0 w 1788693"/>
              <a:gd name="T21" fmla="*/ 0 h 1571116"/>
              <a:gd name="T22" fmla="*/ 1788693 w 1788693"/>
              <a:gd name="T23" fmla="*/ 1571116 h 157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788693" h="1571116">
                <a:moveTo>
                  <a:pt x="0" y="0"/>
                </a:moveTo>
                <a:lnTo>
                  <a:pt x="0" y="1436242"/>
                </a:lnTo>
                <a:lnTo>
                  <a:pt x="1226464" y="1436242"/>
                </a:lnTo>
                <a:lnTo>
                  <a:pt x="1226464" y="1571116"/>
                </a:lnTo>
                <a:lnTo>
                  <a:pt x="1788693" y="1178305"/>
                </a:lnTo>
                <a:lnTo>
                  <a:pt x="1226464" y="785494"/>
                </a:lnTo>
                <a:lnTo>
                  <a:pt x="1226464" y="920368"/>
                </a:lnTo>
                <a:lnTo>
                  <a:pt x="515899" y="920368"/>
                </a:lnTo>
                <a:lnTo>
                  <a:pt x="515899" y="0"/>
                </a:lnTo>
                <a:lnTo>
                  <a:pt x="0" y="0"/>
                </a:lnTo>
                <a:close/>
              </a:path>
            </a:pathLst>
          </a:custGeom>
          <a:solidFill>
            <a:schemeClr val="tx2"/>
          </a:solidFill>
          <a:ln>
            <a:noFill/>
          </a:ln>
          <a:extLst/>
        </p:spPr>
        <p:txBody>
          <a:bodyPr lIns="0" tIns="0" rIns="0" bIns="0"/>
          <a:lstStyle/>
          <a:p>
            <a:endParaRPr lang="es-MX" dirty="0">
              <a:latin typeface="Arial" panose="020B0604020202020204" pitchFamily="34" charset="0"/>
              <a:cs typeface="Arial" panose="020B0604020202020204" pitchFamily="34" charset="0"/>
            </a:endParaRPr>
          </a:p>
        </p:txBody>
      </p:sp>
      <p:sp>
        <p:nvSpPr>
          <p:cNvPr id="9" name="object 11"/>
          <p:cNvSpPr>
            <a:spLocks noChangeArrowheads="1"/>
          </p:cNvSpPr>
          <p:nvPr/>
        </p:nvSpPr>
        <p:spPr bwMode="auto">
          <a:xfrm>
            <a:off x="401130" y="1628800"/>
            <a:ext cx="2946733" cy="1187224"/>
          </a:xfrm>
          <a:custGeom>
            <a:avLst/>
            <a:gdLst>
              <a:gd name="T0" fmla="*/ 0 w 2644813"/>
              <a:gd name="T1" fmla="*/ 308610 h 1851279"/>
              <a:gd name="T2" fmla="*/ 0 w 2644813"/>
              <a:gd name="T3" fmla="*/ 1542669 h 1851279"/>
              <a:gd name="T4" fmla="*/ 1022 w 2644813"/>
              <a:gd name="T5" fmla="*/ 1567978 h 1851279"/>
              <a:gd name="T6" fmla="*/ 8968 w 2644813"/>
              <a:gd name="T7" fmla="*/ 1616829 h 1851279"/>
              <a:gd name="T8" fmla="*/ 24251 w 2644813"/>
              <a:gd name="T9" fmla="*/ 1662791 h 1851279"/>
              <a:gd name="T10" fmla="*/ 46235 w 2644813"/>
              <a:gd name="T11" fmla="*/ 1705228 h 1851279"/>
              <a:gd name="T12" fmla="*/ 74285 w 2644813"/>
              <a:gd name="T13" fmla="*/ 1743506 h 1851279"/>
              <a:gd name="T14" fmla="*/ 107767 w 2644813"/>
              <a:gd name="T15" fmla="*/ 1776988 h 1851279"/>
              <a:gd name="T16" fmla="*/ 146044 w 2644813"/>
              <a:gd name="T17" fmla="*/ 1805040 h 1851279"/>
              <a:gd name="T18" fmla="*/ 188482 w 2644813"/>
              <a:gd name="T19" fmla="*/ 1827025 h 1851279"/>
              <a:gd name="T20" fmla="*/ 234445 w 2644813"/>
              <a:gd name="T21" fmla="*/ 1842309 h 1851279"/>
              <a:gd name="T22" fmla="*/ 283298 w 2644813"/>
              <a:gd name="T23" fmla="*/ 1850255 h 1851279"/>
              <a:gd name="T24" fmla="*/ 308609 w 2644813"/>
              <a:gd name="T25" fmla="*/ 1851279 h 1851279"/>
              <a:gd name="T26" fmla="*/ 2336203 w 2644813"/>
              <a:gd name="T27" fmla="*/ 1851279 h 1851279"/>
              <a:gd name="T28" fmla="*/ 2386259 w 2644813"/>
              <a:gd name="T29" fmla="*/ 1847239 h 1851279"/>
              <a:gd name="T30" fmla="*/ 2433745 w 2644813"/>
              <a:gd name="T31" fmla="*/ 1835545 h 1851279"/>
              <a:gd name="T32" fmla="*/ 2478024 w 2644813"/>
              <a:gd name="T33" fmla="*/ 1816831 h 1851279"/>
              <a:gd name="T34" fmla="*/ 2518461 w 2644813"/>
              <a:gd name="T35" fmla="*/ 1791733 h 1851279"/>
              <a:gd name="T36" fmla="*/ 2554420 w 2644813"/>
              <a:gd name="T37" fmla="*/ 1760886 h 1851279"/>
              <a:gd name="T38" fmla="*/ 2585267 w 2644813"/>
              <a:gd name="T39" fmla="*/ 1724927 h 1851279"/>
              <a:gd name="T40" fmla="*/ 2610365 w 2644813"/>
              <a:gd name="T41" fmla="*/ 1684490 h 1851279"/>
              <a:gd name="T42" fmla="*/ 2629079 w 2644813"/>
              <a:gd name="T43" fmla="*/ 1640211 h 1851279"/>
              <a:gd name="T44" fmla="*/ 2640773 w 2644813"/>
              <a:gd name="T45" fmla="*/ 1592725 h 1851279"/>
              <a:gd name="T46" fmla="*/ 2644813 w 2644813"/>
              <a:gd name="T47" fmla="*/ 1542669 h 1851279"/>
              <a:gd name="T48" fmla="*/ 2644813 w 2644813"/>
              <a:gd name="T49" fmla="*/ 308610 h 1851279"/>
              <a:gd name="T50" fmla="*/ 2640773 w 2644813"/>
              <a:gd name="T51" fmla="*/ 258553 h 1851279"/>
              <a:gd name="T52" fmla="*/ 2629079 w 2644813"/>
              <a:gd name="T53" fmla="*/ 211067 h 1851279"/>
              <a:gd name="T54" fmla="*/ 2610365 w 2644813"/>
              <a:gd name="T55" fmla="*/ 166788 h 1851279"/>
              <a:gd name="T56" fmla="*/ 2585267 w 2644813"/>
              <a:gd name="T57" fmla="*/ 126351 h 1851279"/>
              <a:gd name="T58" fmla="*/ 2554420 w 2644813"/>
              <a:gd name="T59" fmla="*/ 90392 h 1851279"/>
              <a:gd name="T60" fmla="*/ 2518461 w 2644813"/>
              <a:gd name="T61" fmla="*/ 59545 h 1851279"/>
              <a:gd name="T62" fmla="*/ 2478024 w 2644813"/>
              <a:gd name="T63" fmla="*/ 34447 h 1851279"/>
              <a:gd name="T64" fmla="*/ 2433745 w 2644813"/>
              <a:gd name="T65" fmla="*/ 15733 h 1851279"/>
              <a:gd name="T66" fmla="*/ 2386259 w 2644813"/>
              <a:gd name="T67" fmla="*/ 4039 h 1851279"/>
              <a:gd name="T68" fmla="*/ 2336203 w 2644813"/>
              <a:gd name="T69" fmla="*/ 0 h 1851279"/>
              <a:gd name="T70" fmla="*/ 308609 w 2644813"/>
              <a:gd name="T71" fmla="*/ 0 h 1851279"/>
              <a:gd name="T72" fmla="*/ 258550 w 2644813"/>
              <a:gd name="T73" fmla="*/ 4039 h 1851279"/>
              <a:gd name="T74" fmla="*/ 211063 w 2644813"/>
              <a:gd name="T75" fmla="*/ 15733 h 1851279"/>
              <a:gd name="T76" fmla="*/ 166783 w 2644813"/>
              <a:gd name="T77" fmla="*/ 34447 h 1851279"/>
              <a:gd name="T78" fmla="*/ 126346 w 2644813"/>
              <a:gd name="T79" fmla="*/ 59545 h 1851279"/>
              <a:gd name="T80" fmla="*/ 90387 w 2644813"/>
              <a:gd name="T81" fmla="*/ 90392 h 1851279"/>
              <a:gd name="T82" fmla="*/ 59542 w 2644813"/>
              <a:gd name="T83" fmla="*/ 126351 h 1851279"/>
              <a:gd name="T84" fmla="*/ 34445 w 2644813"/>
              <a:gd name="T85" fmla="*/ 166788 h 1851279"/>
              <a:gd name="T86" fmla="*/ 15732 w 2644813"/>
              <a:gd name="T87" fmla="*/ 211067 h 1851279"/>
              <a:gd name="T88" fmla="*/ 4039 w 2644813"/>
              <a:gd name="T89" fmla="*/ 258553 h 1851279"/>
              <a:gd name="T90" fmla="*/ 0 w 2644813"/>
              <a:gd name="T91" fmla="*/ 308610 h 1851279"/>
              <a:gd name="T92" fmla="*/ 0 w 2644813"/>
              <a:gd name="T93" fmla="*/ 0 h 1851279"/>
              <a:gd name="T94" fmla="*/ 2644813 w 2644813"/>
              <a:gd name="T95" fmla="*/ 1851279 h 185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2644813" h="1851279">
                <a:moveTo>
                  <a:pt x="0" y="308610"/>
                </a:moveTo>
                <a:lnTo>
                  <a:pt x="0" y="1542669"/>
                </a:lnTo>
                <a:lnTo>
                  <a:pt x="1022" y="1567978"/>
                </a:lnTo>
                <a:lnTo>
                  <a:pt x="8968" y="1616829"/>
                </a:lnTo>
                <a:lnTo>
                  <a:pt x="24251" y="1662791"/>
                </a:lnTo>
                <a:lnTo>
                  <a:pt x="46235" y="1705228"/>
                </a:lnTo>
                <a:lnTo>
                  <a:pt x="74285" y="1743506"/>
                </a:lnTo>
                <a:lnTo>
                  <a:pt x="107767" y="1776988"/>
                </a:lnTo>
                <a:lnTo>
                  <a:pt x="146044" y="1805040"/>
                </a:lnTo>
                <a:lnTo>
                  <a:pt x="188482" y="1827025"/>
                </a:lnTo>
                <a:lnTo>
                  <a:pt x="234445" y="1842309"/>
                </a:lnTo>
                <a:lnTo>
                  <a:pt x="283298" y="1850255"/>
                </a:lnTo>
                <a:lnTo>
                  <a:pt x="308609" y="1851279"/>
                </a:lnTo>
                <a:lnTo>
                  <a:pt x="2336203" y="1851279"/>
                </a:lnTo>
                <a:lnTo>
                  <a:pt x="2386259" y="1847239"/>
                </a:lnTo>
                <a:lnTo>
                  <a:pt x="2433745" y="1835545"/>
                </a:lnTo>
                <a:lnTo>
                  <a:pt x="2478024" y="1816831"/>
                </a:lnTo>
                <a:lnTo>
                  <a:pt x="2518461" y="1791733"/>
                </a:lnTo>
                <a:lnTo>
                  <a:pt x="2554420" y="1760886"/>
                </a:lnTo>
                <a:lnTo>
                  <a:pt x="2585267" y="1724927"/>
                </a:lnTo>
                <a:lnTo>
                  <a:pt x="2610365" y="1684490"/>
                </a:lnTo>
                <a:lnTo>
                  <a:pt x="2629079" y="1640211"/>
                </a:lnTo>
                <a:lnTo>
                  <a:pt x="2640773" y="1592725"/>
                </a:lnTo>
                <a:lnTo>
                  <a:pt x="2644813" y="1542669"/>
                </a:lnTo>
                <a:lnTo>
                  <a:pt x="2644813" y="308610"/>
                </a:lnTo>
                <a:lnTo>
                  <a:pt x="2640773" y="258553"/>
                </a:lnTo>
                <a:lnTo>
                  <a:pt x="2629079" y="211067"/>
                </a:lnTo>
                <a:lnTo>
                  <a:pt x="2610365" y="166788"/>
                </a:lnTo>
                <a:lnTo>
                  <a:pt x="2585267" y="126351"/>
                </a:lnTo>
                <a:lnTo>
                  <a:pt x="2554420" y="90392"/>
                </a:lnTo>
                <a:lnTo>
                  <a:pt x="2518461" y="59545"/>
                </a:lnTo>
                <a:lnTo>
                  <a:pt x="2478024" y="34447"/>
                </a:lnTo>
                <a:lnTo>
                  <a:pt x="2433745" y="15733"/>
                </a:lnTo>
                <a:lnTo>
                  <a:pt x="2386259" y="4039"/>
                </a:lnTo>
                <a:lnTo>
                  <a:pt x="2336203" y="0"/>
                </a:lnTo>
                <a:lnTo>
                  <a:pt x="308609" y="0"/>
                </a:lnTo>
                <a:lnTo>
                  <a:pt x="258550" y="4039"/>
                </a:lnTo>
                <a:lnTo>
                  <a:pt x="211063" y="15733"/>
                </a:lnTo>
                <a:lnTo>
                  <a:pt x="166783" y="34447"/>
                </a:lnTo>
                <a:lnTo>
                  <a:pt x="126346" y="59545"/>
                </a:lnTo>
                <a:lnTo>
                  <a:pt x="90387" y="90392"/>
                </a:lnTo>
                <a:lnTo>
                  <a:pt x="59542" y="126351"/>
                </a:lnTo>
                <a:lnTo>
                  <a:pt x="34445" y="166788"/>
                </a:lnTo>
                <a:lnTo>
                  <a:pt x="15732" y="211067"/>
                </a:lnTo>
                <a:lnTo>
                  <a:pt x="4039" y="258553"/>
                </a:lnTo>
                <a:lnTo>
                  <a:pt x="0" y="308610"/>
                </a:lnTo>
                <a:close/>
              </a:path>
            </a:pathLst>
          </a:custGeom>
          <a:solidFill>
            <a:srgbClr val="2CA1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endParaRPr lang="es-ES_tradnl" dirty="0" smtClean="0"/>
          </a:p>
          <a:p>
            <a:pPr lvl="0" algn="ctr"/>
            <a:r>
              <a:rPr lang="es-ES_tradnl" sz="2400" b="1" dirty="0" smtClean="0">
                <a:solidFill>
                  <a:schemeClr val="bg1"/>
                </a:solidFill>
                <a:latin typeface="Garamond" pitchFamily="18" charset="0"/>
              </a:rPr>
              <a:t>Presentación</a:t>
            </a:r>
            <a:r>
              <a:rPr lang="es-MX" sz="2400" b="1" dirty="0" smtClean="0">
                <a:solidFill>
                  <a:schemeClr val="bg1"/>
                </a:solidFill>
                <a:latin typeface="Garamond" pitchFamily="18" charset="0"/>
              </a:rPr>
              <a:t> </a:t>
            </a:r>
            <a:r>
              <a:rPr lang="es-MX" sz="2400" b="1" dirty="0">
                <a:solidFill>
                  <a:schemeClr val="bg1"/>
                </a:solidFill>
                <a:latin typeface="Garamond" pitchFamily="18" charset="0"/>
              </a:rPr>
              <a:t>de la solicitud</a:t>
            </a:r>
            <a:endParaRPr lang="es-ES_tradnl" sz="2400" b="1" dirty="0">
              <a:solidFill>
                <a:schemeClr val="bg1"/>
              </a:solidFill>
              <a:latin typeface="Garamond" pitchFamily="18" charset="0"/>
            </a:endParaRPr>
          </a:p>
          <a:p>
            <a:endParaRPr lang="es-MX" dirty="0"/>
          </a:p>
        </p:txBody>
      </p:sp>
      <p:sp>
        <p:nvSpPr>
          <p:cNvPr id="11" name="object 12"/>
          <p:cNvSpPr>
            <a:spLocks noChangeArrowheads="1"/>
          </p:cNvSpPr>
          <p:nvPr/>
        </p:nvSpPr>
        <p:spPr bwMode="auto">
          <a:xfrm>
            <a:off x="4166603" y="4914892"/>
            <a:ext cx="1341501" cy="1178404"/>
          </a:xfrm>
          <a:custGeom>
            <a:avLst/>
            <a:gdLst>
              <a:gd name="T0" fmla="*/ 0 w 1788667"/>
              <a:gd name="T1" fmla="*/ 0 h 1571078"/>
              <a:gd name="T2" fmla="*/ 0 w 1788667"/>
              <a:gd name="T3" fmla="*/ 1436268 h 1571078"/>
              <a:gd name="T4" fmla="*/ 1226565 w 1788667"/>
              <a:gd name="T5" fmla="*/ 1436268 h 1571078"/>
              <a:gd name="T6" fmla="*/ 1226565 w 1788667"/>
              <a:gd name="T7" fmla="*/ 1571078 h 1571078"/>
              <a:gd name="T8" fmla="*/ 1788667 w 1788667"/>
              <a:gd name="T9" fmla="*/ 1178305 h 1571078"/>
              <a:gd name="T10" fmla="*/ 1226565 w 1788667"/>
              <a:gd name="T11" fmla="*/ 785494 h 1571078"/>
              <a:gd name="T12" fmla="*/ 1226565 w 1788667"/>
              <a:gd name="T13" fmla="*/ 920368 h 1571078"/>
              <a:gd name="T14" fmla="*/ 516000 w 1788667"/>
              <a:gd name="T15" fmla="*/ 920368 h 1571078"/>
              <a:gd name="T16" fmla="*/ 516000 w 1788667"/>
              <a:gd name="T17" fmla="*/ 0 h 1571078"/>
              <a:gd name="T18" fmla="*/ 0 w 1788667"/>
              <a:gd name="T19" fmla="*/ 0 h 1571078"/>
              <a:gd name="T20" fmla="*/ 0 w 1788667"/>
              <a:gd name="T21" fmla="*/ 0 h 1571078"/>
              <a:gd name="T22" fmla="*/ 1788667 w 1788667"/>
              <a:gd name="T23" fmla="*/ 1571078 h 157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788667" h="1571078">
                <a:moveTo>
                  <a:pt x="0" y="0"/>
                </a:moveTo>
                <a:lnTo>
                  <a:pt x="0" y="1436268"/>
                </a:lnTo>
                <a:lnTo>
                  <a:pt x="1226565" y="1436268"/>
                </a:lnTo>
                <a:lnTo>
                  <a:pt x="1226565" y="1571078"/>
                </a:lnTo>
                <a:lnTo>
                  <a:pt x="1788667" y="1178305"/>
                </a:lnTo>
                <a:lnTo>
                  <a:pt x="1226565" y="785494"/>
                </a:lnTo>
                <a:lnTo>
                  <a:pt x="1226565" y="920368"/>
                </a:lnTo>
                <a:lnTo>
                  <a:pt x="516000" y="920368"/>
                </a:lnTo>
                <a:lnTo>
                  <a:pt x="516000" y="0"/>
                </a:lnTo>
                <a:lnTo>
                  <a:pt x="0" y="0"/>
                </a:lnTo>
                <a:close/>
              </a:path>
            </a:pathLst>
          </a:custGeom>
          <a:solidFill>
            <a:schemeClr val="tx2"/>
          </a:solidFill>
          <a:ln>
            <a:noFill/>
          </a:ln>
          <a:extLst/>
        </p:spPr>
        <p:txBody>
          <a:bodyPr lIns="0" tIns="0" rIns="0" bIns="0"/>
          <a:lstStyle/>
          <a:p>
            <a:endParaRPr lang="es-MX" dirty="0">
              <a:latin typeface="Arial" panose="020B0604020202020204" pitchFamily="34" charset="0"/>
              <a:cs typeface="Arial" panose="020B0604020202020204" pitchFamily="34" charset="0"/>
            </a:endParaRPr>
          </a:p>
        </p:txBody>
      </p:sp>
      <p:graphicFrame>
        <p:nvGraphicFramePr>
          <p:cNvPr id="12" name="11 Diagrama"/>
          <p:cNvGraphicFramePr/>
          <p:nvPr>
            <p:extLst>
              <p:ext uri="{D42A27DB-BD31-4B8C-83A1-F6EECF244321}">
                <p14:modId xmlns:p14="http://schemas.microsoft.com/office/powerpoint/2010/main" val="2051540276"/>
              </p:ext>
            </p:extLst>
          </p:nvPr>
        </p:nvGraphicFramePr>
        <p:xfrm>
          <a:off x="3101431" y="3081500"/>
          <a:ext cx="4134865" cy="1833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bject 11"/>
          <p:cNvSpPr>
            <a:spLocks noChangeArrowheads="1"/>
          </p:cNvSpPr>
          <p:nvPr/>
        </p:nvSpPr>
        <p:spPr bwMode="auto">
          <a:xfrm>
            <a:off x="5805652" y="5134700"/>
            <a:ext cx="3230844" cy="1318636"/>
          </a:xfrm>
          <a:custGeom>
            <a:avLst/>
            <a:gdLst>
              <a:gd name="T0" fmla="*/ 0 w 2644813"/>
              <a:gd name="T1" fmla="*/ 308610 h 1851279"/>
              <a:gd name="T2" fmla="*/ 0 w 2644813"/>
              <a:gd name="T3" fmla="*/ 1542669 h 1851279"/>
              <a:gd name="T4" fmla="*/ 1022 w 2644813"/>
              <a:gd name="T5" fmla="*/ 1567978 h 1851279"/>
              <a:gd name="T6" fmla="*/ 8968 w 2644813"/>
              <a:gd name="T7" fmla="*/ 1616829 h 1851279"/>
              <a:gd name="T8" fmla="*/ 24251 w 2644813"/>
              <a:gd name="T9" fmla="*/ 1662791 h 1851279"/>
              <a:gd name="T10" fmla="*/ 46235 w 2644813"/>
              <a:gd name="T11" fmla="*/ 1705228 h 1851279"/>
              <a:gd name="T12" fmla="*/ 74285 w 2644813"/>
              <a:gd name="T13" fmla="*/ 1743506 h 1851279"/>
              <a:gd name="T14" fmla="*/ 107767 w 2644813"/>
              <a:gd name="T15" fmla="*/ 1776988 h 1851279"/>
              <a:gd name="T16" fmla="*/ 146044 w 2644813"/>
              <a:gd name="T17" fmla="*/ 1805040 h 1851279"/>
              <a:gd name="T18" fmla="*/ 188482 w 2644813"/>
              <a:gd name="T19" fmla="*/ 1827025 h 1851279"/>
              <a:gd name="T20" fmla="*/ 234445 w 2644813"/>
              <a:gd name="T21" fmla="*/ 1842309 h 1851279"/>
              <a:gd name="T22" fmla="*/ 283298 w 2644813"/>
              <a:gd name="T23" fmla="*/ 1850255 h 1851279"/>
              <a:gd name="T24" fmla="*/ 308609 w 2644813"/>
              <a:gd name="T25" fmla="*/ 1851279 h 1851279"/>
              <a:gd name="T26" fmla="*/ 2336203 w 2644813"/>
              <a:gd name="T27" fmla="*/ 1851279 h 1851279"/>
              <a:gd name="T28" fmla="*/ 2386259 w 2644813"/>
              <a:gd name="T29" fmla="*/ 1847239 h 1851279"/>
              <a:gd name="T30" fmla="*/ 2433745 w 2644813"/>
              <a:gd name="T31" fmla="*/ 1835545 h 1851279"/>
              <a:gd name="T32" fmla="*/ 2478024 w 2644813"/>
              <a:gd name="T33" fmla="*/ 1816831 h 1851279"/>
              <a:gd name="T34" fmla="*/ 2518461 w 2644813"/>
              <a:gd name="T35" fmla="*/ 1791733 h 1851279"/>
              <a:gd name="T36" fmla="*/ 2554420 w 2644813"/>
              <a:gd name="T37" fmla="*/ 1760886 h 1851279"/>
              <a:gd name="T38" fmla="*/ 2585267 w 2644813"/>
              <a:gd name="T39" fmla="*/ 1724927 h 1851279"/>
              <a:gd name="T40" fmla="*/ 2610365 w 2644813"/>
              <a:gd name="T41" fmla="*/ 1684490 h 1851279"/>
              <a:gd name="T42" fmla="*/ 2629079 w 2644813"/>
              <a:gd name="T43" fmla="*/ 1640211 h 1851279"/>
              <a:gd name="T44" fmla="*/ 2640773 w 2644813"/>
              <a:gd name="T45" fmla="*/ 1592725 h 1851279"/>
              <a:gd name="T46" fmla="*/ 2644813 w 2644813"/>
              <a:gd name="T47" fmla="*/ 1542669 h 1851279"/>
              <a:gd name="T48" fmla="*/ 2644813 w 2644813"/>
              <a:gd name="T49" fmla="*/ 308610 h 1851279"/>
              <a:gd name="T50" fmla="*/ 2640773 w 2644813"/>
              <a:gd name="T51" fmla="*/ 258553 h 1851279"/>
              <a:gd name="T52" fmla="*/ 2629079 w 2644813"/>
              <a:gd name="T53" fmla="*/ 211067 h 1851279"/>
              <a:gd name="T54" fmla="*/ 2610365 w 2644813"/>
              <a:gd name="T55" fmla="*/ 166788 h 1851279"/>
              <a:gd name="T56" fmla="*/ 2585267 w 2644813"/>
              <a:gd name="T57" fmla="*/ 126351 h 1851279"/>
              <a:gd name="T58" fmla="*/ 2554420 w 2644813"/>
              <a:gd name="T59" fmla="*/ 90392 h 1851279"/>
              <a:gd name="T60" fmla="*/ 2518461 w 2644813"/>
              <a:gd name="T61" fmla="*/ 59545 h 1851279"/>
              <a:gd name="T62" fmla="*/ 2478024 w 2644813"/>
              <a:gd name="T63" fmla="*/ 34447 h 1851279"/>
              <a:gd name="T64" fmla="*/ 2433745 w 2644813"/>
              <a:gd name="T65" fmla="*/ 15733 h 1851279"/>
              <a:gd name="T66" fmla="*/ 2386259 w 2644813"/>
              <a:gd name="T67" fmla="*/ 4039 h 1851279"/>
              <a:gd name="T68" fmla="*/ 2336203 w 2644813"/>
              <a:gd name="T69" fmla="*/ 0 h 1851279"/>
              <a:gd name="T70" fmla="*/ 308609 w 2644813"/>
              <a:gd name="T71" fmla="*/ 0 h 1851279"/>
              <a:gd name="T72" fmla="*/ 258550 w 2644813"/>
              <a:gd name="T73" fmla="*/ 4039 h 1851279"/>
              <a:gd name="T74" fmla="*/ 211063 w 2644813"/>
              <a:gd name="T75" fmla="*/ 15733 h 1851279"/>
              <a:gd name="T76" fmla="*/ 166783 w 2644813"/>
              <a:gd name="T77" fmla="*/ 34447 h 1851279"/>
              <a:gd name="T78" fmla="*/ 126346 w 2644813"/>
              <a:gd name="T79" fmla="*/ 59545 h 1851279"/>
              <a:gd name="T80" fmla="*/ 90387 w 2644813"/>
              <a:gd name="T81" fmla="*/ 90392 h 1851279"/>
              <a:gd name="T82" fmla="*/ 59542 w 2644813"/>
              <a:gd name="T83" fmla="*/ 126351 h 1851279"/>
              <a:gd name="T84" fmla="*/ 34445 w 2644813"/>
              <a:gd name="T85" fmla="*/ 166788 h 1851279"/>
              <a:gd name="T86" fmla="*/ 15732 w 2644813"/>
              <a:gd name="T87" fmla="*/ 211067 h 1851279"/>
              <a:gd name="T88" fmla="*/ 4039 w 2644813"/>
              <a:gd name="T89" fmla="*/ 258553 h 1851279"/>
              <a:gd name="T90" fmla="*/ 0 w 2644813"/>
              <a:gd name="T91" fmla="*/ 308610 h 1851279"/>
              <a:gd name="T92" fmla="*/ 0 w 2644813"/>
              <a:gd name="T93" fmla="*/ 0 h 1851279"/>
              <a:gd name="T94" fmla="*/ 2644813 w 2644813"/>
              <a:gd name="T95" fmla="*/ 1851279 h 185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2644813" h="1851279">
                <a:moveTo>
                  <a:pt x="0" y="308610"/>
                </a:moveTo>
                <a:lnTo>
                  <a:pt x="0" y="1542669"/>
                </a:lnTo>
                <a:lnTo>
                  <a:pt x="1022" y="1567978"/>
                </a:lnTo>
                <a:lnTo>
                  <a:pt x="8968" y="1616829"/>
                </a:lnTo>
                <a:lnTo>
                  <a:pt x="24251" y="1662791"/>
                </a:lnTo>
                <a:lnTo>
                  <a:pt x="46235" y="1705228"/>
                </a:lnTo>
                <a:lnTo>
                  <a:pt x="74285" y="1743506"/>
                </a:lnTo>
                <a:lnTo>
                  <a:pt x="107767" y="1776988"/>
                </a:lnTo>
                <a:lnTo>
                  <a:pt x="146044" y="1805040"/>
                </a:lnTo>
                <a:lnTo>
                  <a:pt x="188482" y="1827025"/>
                </a:lnTo>
                <a:lnTo>
                  <a:pt x="234445" y="1842309"/>
                </a:lnTo>
                <a:lnTo>
                  <a:pt x="283298" y="1850255"/>
                </a:lnTo>
                <a:lnTo>
                  <a:pt x="308609" y="1851279"/>
                </a:lnTo>
                <a:lnTo>
                  <a:pt x="2336203" y="1851279"/>
                </a:lnTo>
                <a:lnTo>
                  <a:pt x="2386259" y="1847239"/>
                </a:lnTo>
                <a:lnTo>
                  <a:pt x="2433745" y="1835545"/>
                </a:lnTo>
                <a:lnTo>
                  <a:pt x="2478024" y="1816831"/>
                </a:lnTo>
                <a:lnTo>
                  <a:pt x="2518461" y="1791733"/>
                </a:lnTo>
                <a:lnTo>
                  <a:pt x="2554420" y="1760886"/>
                </a:lnTo>
                <a:lnTo>
                  <a:pt x="2585267" y="1724927"/>
                </a:lnTo>
                <a:lnTo>
                  <a:pt x="2610365" y="1684490"/>
                </a:lnTo>
                <a:lnTo>
                  <a:pt x="2629079" y="1640211"/>
                </a:lnTo>
                <a:lnTo>
                  <a:pt x="2640773" y="1592725"/>
                </a:lnTo>
                <a:lnTo>
                  <a:pt x="2644813" y="1542669"/>
                </a:lnTo>
                <a:lnTo>
                  <a:pt x="2644813" y="308610"/>
                </a:lnTo>
                <a:lnTo>
                  <a:pt x="2640773" y="258553"/>
                </a:lnTo>
                <a:lnTo>
                  <a:pt x="2629079" y="211067"/>
                </a:lnTo>
                <a:lnTo>
                  <a:pt x="2610365" y="166788"/>
                </a:lnTo>
                <a:lnTo>
                  <a:pt x="2585267" y="126351"/>
                </a:lnTo>
                <a:lnTo>
                  <a:pt x="2554420" y="90392"/>
                </a:lnTo>
                <a:lnTo>
                  <a:pt x="2518461" y="59545"/>
                </a:lnTo>
                <a:lnTo>
                  <a:pt x="2478024" y="34447"/>
                </a:lnTo>
                <a:lnTo>
                  <a:pt x="2433745" y="15733"/>
                </a:lnTo>
                <a:lnTo>
                  <a:pt x="2386259" y="4039"/>
                </a:lnTo>
                <a:lnTo>
                  <a:pt x="2336203" y="0"/>
                </a:lnTo>
                <a:lnTo>
                  <a:pt x="308609" y="0"/>
                </a:lnTo>
                <a:lnTo>
                  <a:pt x="258550" y="4039"/>
                </a:lnTo>
                <a:lnTo>
                  <a:pt x="211063" y="15733"/>
                </a:lnTo>
                <a:lnTo>
                  <a:pt x="166783" y="34447"/>
                </a:lnTo>
                <a:lnTo>
                  <a:pt x="126346" y="59545"/>
                </a:lnTo>
                <a:lnTo>
                  <a:pt x="90387" y="90392"/>
                </a:lnTo>
                <a:lnTo>
                  <a:pt x="59542" y="126351"/>
                </a:lnTo>
                <a:lnTo>
                  <a:pt x="34445" y="166788"/>
                </a:lnTo>
                <a:lnTo>
                  <a:pt x="15732" y="211067"/>
                </a:lnTo>
                <a:lnTo>
                  <a:pt x="4039" y="258553"/>
                </a:lnTo>
                <a:lnTo>
                  <a:pt x="0" y="308610"/>
                </a:lnTo>
                <a:close/>
              </a:path>
            </a:pathLst>
          </a:custGeom>
          <a:solidFill>
            <a:srgbClr val="2CA1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endParaRPr lang="es-ES_tradnl" dirty="0" smtClean="0"/>
          </a:p>
          <a:p>
            <a:pPr lvl="0" algn="ctr"/>
            <a:r>
              <a:rPr lang="es-MX" sz="2400" b="1" dirty="0" smtClean="0">
                <a:solidFill>
                  <a:schemeClr val="bg1"/>
                </a:solidFill>
                <a:latin typeface="Garamond" pitchFamily="18" charset="0"/>
              </a:rPr>
              <a:t>Acceso a la información pública, en su caso.</a:t>
            </a:r>
            <a:endParaRPr lang="es-MX" dirty="0"/>
          </a:p>
        </p:txBody>
      </p:sp>
      <p:sp>
        <p:nvSpPr>
          <p:cNvPr id="15" name="TextBox 7"/>
          <p:cNvSpPr txBox="1">
            <a:spLocks noChangeArrowheads="1"/>
          </p:cNvSpPr>
          <p:nvPr/>
        </p:nvSpPr>
        <p:spPr bwMode="auto">
          <a:xfrm>
            <a:off x="-14607" y="6299447"/>
            <a:ext cx="2570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s-ES_tradnl" altLang="es-MX" sz="1400" b="1" dirty="0" smtClean="0">
                <a:solidFill>
                  <a:schemeClr val="accent1"/>
                </a:solidFill>
                <a:latin typeface="Garamond" pitchFamily="18" charset="0"/>
              </a:rPr>
              <a:t>77</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2494314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5069160"/>
          </a:xfrm>
        </p:spPr>
        <p:txBody>
          <a:bodyPr>
            <a:normAutofit fontScale="85000" lnSpcReduction="10000"/>
          </a:bodyPr>
          <a:lstStyle/>
          <a:p>
            <a:pPr marL="0" indent="0" algn="just">
              <a:buNone/>
              <a:defRPr/>
            </a:pPr>
            <a:r>
              <a:rPr lang="es-ES" dirty="0">
                <a:solidFill>
                  <a:srgbClr val="31859C"/>
                </a:solidFill>
                <a:latin typeface="Garamond"/>
                <a:cs typeface="Garamond"/>
              </a:rPr>
              <a:t>Dentro del periodo de instrucción (diligencias), el ITEI realizó una diligencia de inspección ocular al sitio </a:t>
            </a:r>
            <a:r>
              <a:rPr lang="es-ES" i="1" dirty="0">
                <a:solidFill>
                  <a:srgbClr val="31859C"/>
                </a:solidFill>
                <a:latin typeface="Garamond"/>
                <a:cs typeface="Garamond"/>
              </a:rPr>
              <a:t>web </a:t>
            </a:r>
            <a:r>
              <a:rPr lang="es-ES" dirty="0">
                <a:solidFill>
                  <a:srgbClr val="31859C"/>
                </a:solidFill>
                <a:latin typeface="Garamond"/>
                <a:cs typeface="Garamond"/>
              </a:rPr>
              <a:t>del sujeto obligado.</a:t>
            </a:r>
          </a:p>
          <a:p>
            <a:pPr marL="514350" indent="-514350" algn="just">
              <a:defRPr/>
            </a:pPr>
            <a:endParaRPr lang="es-ES"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En </a:t>
            </a:r>
            <a:r>
              <a:rPr lang="es-ES" dirty="0">
                <a:solidFill>
                  <a:srgbClr val="31859C"/>
                </a:solidFill>
                <a:latin typeface="Garamond"/>
                <a:cs typeface="Garamond"/>
              </a:rPr>
              <a:t>esa diligencia se encontró que el sujeto obligado </a:t>
            </a:r>
            <a:r>
              <a:rPr lang="es-ES" u="sng" dirty="0">
                <a:solidFill>
                  <a:srgbClr val="31859C"/>
                </a:solidFill>
                <a:latin typeface="Garamond"/>
                <a:cs typeface="Garamond"/>
              </a:rPr>
              <a:t>sí</a:t>
            </a:r>
            <a:r>
              <a:rPr lang="es-ES" dirty="0">
                <a:solidFill>
                  <a:srgbClr val="31859C"/>
                </a:solidFill>
                <a:latin typeface="Garamond"/>
                <a:cs typeface="Garamond"/>
              </a:rPr>
              <a:t> publicaba lo siguiente:</a:t>
            </a:r>
          </a:p>
          <a:p>
            <a:pPr marL="514350" indent="-514350" algn="just">
              <a:defRPr/>
            </a:pPr>
            <a:endParaRPr lang="es-ES" u="sng" dirty="0">
              <a:solidFill>
                <a:srgbClr val="31859C"/>
              </a:solidFill>
              <a:latin typeface="Garamond"/>
              <a:cs typeface="Garamond"/>
            </a:endParaRPr>
          </a:p>
          <a:p>
            <a:pPr marL="514350" indent="-514350" algn="just">
              <a:buAutoNum type="alphaLcParenR"/>
              <a:defRPr/>
            </a:pPr>
            <a:r>
              <a:rPr lang="es-ES" dirty="0">
                <a:solidFill>
                  <a:srgbClr val="31859C"/>
                </a:solidFill>
                <a:latin typeface="Garamond"/>
                <a:cs typeface="Garamond"/>
              </a:rPr>
              <a:t>La Ley en materia de acceso a la información pública.</a:t>
            </a:r>
          </a:p>
          <a:p>
            <a:pPr marL="514350" indent="-514350" algn="just">
              <a:buAutoNum type="alphaLcParenR"/>
              <a:defRPr/>
            </a:pPr>
            <a:r>
              <a:rPr lang="es-ES" dirty="0">
                <a:solidFill>
                  <a:srgbClr val="31859C"/>
                </a:solidFill>
                <a:latin typeface="Garamond"/>
                <a:cs typeface="Garamond"/>
              </a:rPr>
              <a:t>Los lineamientos generales de clasificación de información pública.</a:t>
            </a:r>
          </a:p>
          <a:p>
            <a:pPr marL="514350" indent="-514350" algn="just">
              <a:buAutoNum type="alphaLcParenR"/>
              <a:defRPr/>
            </a:pPr>
            <a:r>
              <a:rPr lang="es-ES" dirty="0">
                <a:solidFill>
                  <a:srgbClr val="31859C"/>
                </a:solidFill>
                <a:latin typeface="Garamond"/>
                <a:cs typeface="Garamond"/>
              </a:rPr>
              <a:t>Los lineamientos generales de publicación y actualización de información fundamental.</a:t>
            </a:r>
            <a:endParaRPr lang="es-MX" dirty="0">
              <a:solidFill>
                <a:srgbClr val="31859C"/>
              </a:solidFill>
              <a:latin typeface="Garamond"/>
              <a:cs typeface="Garamond"/>
            </a:endParaRPr>
          </a:p>
          <a:p>
            <a:pPr marL="0" indent="0">
              <a:buNone/>
            </a:pPr>
            <a:endParaRPr lang="es-ES" dirty="0"/>
          </a:p>
        </p:txBody>
      </p:sp>
      <p:sp>
        <p:nvSpPr>
          <p:cNvPr id="4" name="Título 1"/>
          <p:cNvSpPr>
            <a:spLocks noGrp="1"/>
          </p:cNvSpPr>
          <p:nvPr>
            <p:ph type="title"/>
          </p:nvPr>
        </p:nvSpPr>
        <p:spPr>
          <a:xfrm>
            <a:off x="2627784" y="274638"/>
            <a:ext cx="6059016" cy="1143000"/>
          </a:xfrm>
        </p:spPr>
        <p:txBody>
          <a:bodyPr>
            <a:noAutofit/>
          </a:bodyPr>
          <a:lstStyle/>
          <a:p>
            <a:r>
              <a:rPr lang="es-MX" sz="3600" b="1" dirty="0">
                <a:solidFill>
                  <a:srgbClr val="31859C"/>
                </a:solidFill>
                <a:latin typeface="Garamond"/>
                <a:cs typeface="Garamond"/>
              </a:rPr>
              <a:t>Ejemplo de un recurso de transparencia</a:t>
            </a:r>
            <a:endParaRPr lang="es-ES" sz="3600" b="1" dirty="0">
              <a:solidFill>
                <a:srgbClr val="31859C"/>
              </a:solidFill>
              <a:latin typeface="Garamond"/>
              <a:cs typeface="Garamond"/>
            </a:endParaRPr>
          </a:p>
        </p:txBody>
      </p:sp>
    </p:spTree>
    <p:extLst>
      <p:ext uri="{BB962C8B-B14F-4D97-AF65-F5344CB8AC3E}">
        <p14:creationId xmlns:p14="http://schemas.microsoft.com/office/powerpoint/2010/main" val="2535559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39341"/>
            <a:ext cx="8229600" cy="4525963"/>
          </a:xfrm>
        </p:spPr>
        <p:txBody>
          <a:bodyPr>
            <a:normAutofit fontScale="85000" lnSpcReduction="20000"/>
          </a:bodyPr>
          <a:lstStyle/>
          <a:p>
            <a:pPr marL="0" indent="0" algn="just">
              <a:buNone/>
              <a:defRPr/>
            </a:pPr>
            <a:r>
              <a:rPr lang="es-ES" dirty="0">
                <a:solidFill>
                  <a:srgbClr val="31859C"/>
                </a:solidFill>
                <a:latin typeface="Garamond"/>
                <a:cs typeface="Garamond"/>
              </a:rPr>
              <a:t>También se encontró lo siguiente:</a:t>
            </a:r>
          </a:p>
          <a:p>
            <a:pPr marL="514350" indent="-514350" algn="just">
              <a:defRPr/>
            </a:pPr>
            <a:endParaRPr lang="es-ES"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Al </a:t>
            </a:r>
            <a:r>
              <a:rPr lang="es-ES" dirty="0">
                <a:solidFill>
                  <a:srgbClr val="31859C"/>
                </a:solidFill>
                <a:latin typeface="Garamond"/>
                <a:cs typeface="Garamond"/>
              </a:rPr>
              <a:t>abrir los </a:t>
            </a:r>
            <a:r>
              <a:rPr lang="es-ES" i="1" dirty="0">
                <a:solidFill>
                  <a:srgbClr val="31859C"/>
                </a:solidFill>
                <a:latin typeface="Garamond"/>
                <a:cs typeface="Garamond"/>
              </a:rPr>
              <a:t>links </a:t>
            </a:r>
            <a:r>
              <a:rPr lang="es-ES" dirty="0">
                <a:solidFill>
                  <a:srgbClr val="31859C"/>
                </a:solidFill>
                <a:latin typeface="Garamond"/>
                <a:cs typeface="Garamond"/>
              </a:rPr>
              <a:t>para acceder a la información, gran parte de la información disponible </a:t>
            </a:r>
            <a:r>
              <a:rPr lang="es-ES" u="sng" dirty="0">
                <a:solidFill>
                  <a:srgbClr val="31859C"/>
                </a:solidFill>
                <a:latin typeface="Garamond"/>
                <a:cs typeface="Garamond"/>
              </a:rPr>
              <a:t>no correspondía a ese municipio.</a:t>
            </a:r>
          </a:p>
          <a:p>
            <a:pPr marL="514350" indent="-514350" algn="just">
              <a:defRPr/>
            </a:pPr>
            <a:endParaRPr lang="es-ES" u="sng"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Ojuelos </a:t>
            </a:r>
            <a:r>
              <a:rPr lang="es-ES" dirty="0">
                <a:solidFill>
                  <a:srgbClr val="31859C"/>
                </a:solidFill>
                <a:latin typeface="Garamond"/>
                <a:cs typeface="Garamond"/>
              </a:rPr>
              <a:t>publicaba información </a:t>
            </a:r>
            <a:r>
              <a:rPr lang="es-ES" u="sng" dirty="0">
                <a:solidFill>
                  <a:srgbClr val="31859C"/>
                </a:solidFill>
                <a:latin typeface="Garamond"/>
                <a:cs typeface="Garamond"/>
              </a:rPr>
              <a:t>otro municipio</a:t>
            </a:r>
            <a:r>
              <a:rPr lang="es-ES" dirty="0">
                <a:solidFill>
                  <a:srgbClr val="31859C"/>
                </a:solidFill>
                <a:latin typeface="Garamond"/>
                <a:cs typeface="Garamond"/>
              </a:rPr>
              <a:t>: San Ignacio Cerro Gordo.</a:t>
            </a:r>
          </a:p>
          <a:p>
            <a:pPr marL="514350" indent="-514350" algn="just">
              <a:defRPr/>
            </a:pPr>
            <a:endParaRPr lang="es-ES" dirty="0">
              <a:solidFill>
                <a:srgbClr val="31859C"/>
              </a:solidFill>
              <a:latin typeface="Garamond"/>
              <a:cs typeface="Garamond"/>
            </a:endParaRPr>
          </a:p>
          <a:p>
            <a:pPr marL="0" indent="0" algn="just">
              <a:buNone/>
              <a:defRPr/>
            </a:pPr>
            <a:r>
              <a:rPr lang="es-ES" dirty="0" smtClean="0">
                <a:solidFill>
                  <a:srgbClr val="31859C"/>
                </a:solidFill>
                <a:latin typeface="Garamond"/>
                <a:cs typeface="Garamond"/>
              </a:rPr>
              <a:t>Y </a:t>
            </a:r>
            <a:r>
              <a:rPr lang="es-ES" dirty="0">
                <a:solidFill>
                  <a:srgbClr val="31859C"/>
                </a:solidFill>
                <a:latin typeface="Garamond"/>
                <a:cs typeface="Garamond"/>
              </a:rPr>
              <a:t>respecto a gran parte de la información que debía publicar, simplemente no estaba publicada.</a:t>
            </a:r>
          </a:p>
          <a:p>
            <a:pPr marL="0" indent="0">
              <a:buNone/>
            </a:pPr>
            <a:endParaRPr lang="es-ES" dirty="0"/>
          </a:p>
        </p:txBody>
      </p:sp>
      <p:sp>
        <p:nvSpPr>
          <p:cNvPr id="4" name="Título 1"/>
          <p:cNvSpPr>
            <a:spLocks noGrp="1"/>
          </p:cNvSpPr>
          <p:nvPr>
            <p:ph type="title"/>
          </p:nvPr>
        </p:nvSpPr>
        <p:spPr>
          <a:xfrm>
            <a:off x="2627784" y="274638"/>
            <a:ext cx="6059016" cy="1143000"/>
          </a:xfrm>
        </p:spPr>
        <p:txBody>
          <a:bodyPr>
            <a:noAutofit/>
          </a:bodyPr>
          <a:lstStyle/>
          <a:p>
            <a:r>
              <a:rPr lang="es-MX" sz="3600" b="1" dirty="0">
                <a:solidFill>
                  <a:srgbClr val="31859C"/>
                </a:solidFill>
                <a:latin typeface="Garamond"/>
                <a:cs typeface="Garamond"/>
              </a:rPr>
              <a:t>Ejemplo de un recurso de transparencia</a:t>
            </a:r>
            <a:endParaRPr lang="es-ES" sz="3600" b="1" dirty="0">
              <a:solidFill>
                <a:srgbClr val="31859C"/>
              </a:solidFill>
              <a:latin typeface="Garamond"/>
              <a:cs typeface="Garamond"/>
            </a:endParaRPr>
          </a:p>
        </p:txBody>
      </p:sp>
    </p:spTree>
    <p:extLst>
      <p:ext uri="{BB962C8B-B14F-4D97-AF65-F5344CB8AC3E}">
        <p14:creationId xmlns:p14="http://schemas.microsoft.com/office/powerpoint/2010/main" val="1109789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676672"/>
          </a:xfrm>
        </p:spPr>
        <p:txBody>
          <a:bodyPr/>
          <a:lstStyle/>
          <a:p>
            <a:pPr marL="0" indent="0">
              <a:buNone/>
            </a:pPr>
            <a:r>
              <a:rPr lang="es-ES" sz="2800" dirty="0">
                <a:solidFill>
                  <a:srgbClr val="31859C"/>
                </a:solidFill>
                <a:latin typeface="Garamond"/>
                <a:cs typeface="Garamond"/>
              </a:rPr>
              <a:t>¿Qué resolvió el ITEI? </a:t>
            </a:r>
          </a:p>
          <a:p>
            <a:pPr marL="0" indent="0">
              <a:buNone/>
            </a:pPr>
            <a:endParaRPr lang="es-ES" dirty="0"/>
          </a:p>
        </p:txBody>
      </p:sp>
      <p:sp>
        <p:nvSpPr>
          <p:cNvPr id="4" name="Título 1"/>
          <p:cNvSpPr>
            <a:spLocks noGrp="1"/>
          </p:cNvSpPr>
          <p:nvPr>
            <p:ph type="title"/>
          </p:nvPr>
        </p:nvSpPr>
        <p:spPr>
          <a:xfrm>
            <a:off x="2627784" y="274638"/>
            <a:ext cx="6059016" cy="1143000"/>
          </a:xfrm>
        </p:spPr>
        <p:txBody>
          <a:bodyPr>
            <a:noAutofit/>
          </a:bodyPr>
          <a:lstStyle/>
          <a:p>
            <a:r>
              <a:rPr lang="es-MX" sz="3600" b="1" dirty="0">
                <a:solidFill>
                  <a:srgbClr val="31859C"/>
                </a:solidFill>
                <a:latin typeface="Garamond"/>
                <a:cs typeface="Garamond"/>
              </a:rPr>
              <a:t>Ejemplo de un recurso de transparencia</a:t>
            </a:r>
            <a:endParaRPr lang="es-ES" sz="3600" b="1" dirty="0">
              <a:solidFill>
                <a:srgbClr val="31859C"/>
              </a:solidFill>
              <a:latin typeface="Garamond"/>
              <a:cs typeface="Garamond"/>
            </a:endParaRPr>
          </a:p>
        </p:txBody>
      </p:sp>
      <p:graphicFrame>
        <p:nvGraphicFramePr>
          <p:cNvPr id="6" name="Diagrama 5"/>
          <p:cNvGraphicFramePr/>
          <p:nvPr>
            <p:extLst>
              <p:ext uri="{D42A27DB-BD31-4B8C-83A1-F6EECF244321}">
                <p14:modId xmlns:p14="http://schemas.microsoft.com/office/powerpoint/2010/main" val="2671777980"/>
              </p:ext>
            </p:extLst>
          </p:nvPr>
        </p:nvGraphicFramePr>
        <p:xfrm>
          <a:off x="107504" y="1412776"/>
          <a:ext cx="8712968"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366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74638"/>
            <a:ext cx="6203032" cy="1143000"/>
          </a:xfrm>
        </p:spPr>
        <p:txBody>
          <a:bodyPr>
            <a:normAutofit fontScale="90000"/>
          </a:bodyPr>
          <a:lstStyle/>
          <a:p>
            <a:r>
              <a:rPr lang="es-ES" b="1" dirty="0" smtClean="0">
                <a:solidFill>
                  <a:srgbClr val="31859C"/>
                </a:solidFill>
                <a:latin typeface="Garamond"/>
                <a:cs typeface="Garamond"/>
              </a:rPr>
              <a:t>Recurso de protección de datos personales</a:t>
            </a:r>
            <a:endParaRPr lang="es-ES" b="1" dirty="0">
              <a:solidFill>
                <a:srgbClr val="31859C"/>
              </a:solidFill>
              <a:latin typeface="Garamond"/>
              <a:cs typeface="Garamond"/>
            </a:endParaRPr>
          </a:p>
        </p:txBody>
      </p:sp>
      <p:sp>
        <p:nvSpPr>
          <p:cNvPr id="3" name="Marcador de contenido 2"/>
          <p:cNvSpPr>
            <a:spLocks noGrp="1"/>
          </p:cNvSpPr>
          <p:nvPr>
            <p:ph idx="1"/>
          </p:nvPr>
        </p:nvSpPr>
        <p:spPr>
          <a:xfrm>
            <a:off x="457200" y="1844824"/>
            <a:ext cx="8229600" cy="4525963"/>
          </a:xfrm>
        </p:spPr>
        <p:txBody>
          <a:bodyPr/>
          <a:lstStyle/>
          <a:p>
            <a:pPr marL="0" indent="0" algn="just">
              <a:buNone/>
            </a:pPr>
            <a:r>
              <a:rPr lang="es-MX" dirty="0">
                <a:solidFill>
                  <a:srgbClr val="31859C"/>
                </a:solidFill>
                <a:latin typeface="Garamond"/>
                <a:cs typeface="Garamond"/>
              </a:rPr>
              <a:t>El recurso de protección de datos </a:t>
            </a:r>
            <a:r>
              <a:rPr lang="es-MX" dirty="0" smtClean="0">
                <a:solidFill>
                  <a:srgbClr val="31859C"/>
                </a:solidFill>
                <a:latin typeface="Garamond"/>
                <a:cs typeface="Garamond"/>
              </a:rPr>
              <a:t>personales, procede </a:t>
            </a:r>
            <a:r>
              <a:rPr lang="es-MX" dirty="0">
                <a:solidFill>
                  <a:srgbClr val="31859C"/>
                </a:solidFill>
                <a:latin typeface="Garamond"/>
                <a:cs typeface="Garamond"/>
              </a:rPr>
              <a:t>cuando se declare parcialmente procedente o improcedente la solicitud de protección de información </a:t>
            </a:r>
            <a:r>
              <a:rPr lang="es-MX" dirty="0" smtClean="0">
                <a:solidFill>
                  <a:srgbClr val="31859C"/>
                </a:solidFill>
                <a:latin typeface="Garamond"/>
                <a:cs typeface="Garamond"/>
              </a:rPr>
              <a:t>confidencial, por parte de un sujeto obligado.</a:t>
            </a:r>
            <a:r>
              <a:rPr lang="es-ES_tradnl" dirty="0" smtClean="0">
                <a:solidFill>
                  <a:srgbClr val="31859C"/>
                </a:solidFill>
                <a:latin typeface="Garamond"/>
                <a:cs typeface="Garamond"/>
              </a:rPr>
              <a:t> </a:t>
            </a:r>
            <a:endParaRPr lang="es-ES" dirty="0">
              <a:solidFill>
                <a:srgbClr val="31859C"/>
              </a:solidFill>
              <a:latin typeface="Garamond"/>
              <a:cs typeface="Garamond"/>
            </a:endParaRPr>
          </a:p>
        </p:txBody>
      </p:sp>
      <p:pic>
        <p:nvPicPr>
          <p:cNvPr id="4" name="Imagen 3" descr="411f1ba04_normal_capital_huma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570983"/>
            <a:ext cx="3411120" cy="2264018"/>
          </a:xfrm>
          <a:prstGeom prst="rect">
            <a:avLst/>
          </a:prstGeom>
        </p:spPr>
      </p:pic>
      <p:sp>
        <p:nvSpPr>
          <p:cNvPr id="5" name="3 CuadroTexto"/>
          <p:cNvSpPr txBox="1"/>
          <p:nvPr/>
        </p:nvSpPr>
        <p:spPr>
          <a:xfrm>
            <a:off x="9133"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104</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1394859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Autofit/>
          </a:bodyPr>
          <a:lstStyle/>
          <a:p>
            <a:r>
              <a:rPr lang="es-ES" sz="3200" b="1" dirty="0" smtClean="0">
                <a:solidFill>
                  <a:srgbClr val="31859C"/>
                </a:solidFill>
                <a:latin typeface="Garamond"/>
                <a:cs typeface="Garamond"/>
              </a:rPr>
              <a:t>Procedimiento del recurso de protección de datos personales</a:t>
            </a:r>
            <a:endParaRPr lang="es-ES" sz="3200" b="1" dirty="0">
              <a:solidFill>
                <a:srgbClr val="31859C"/>
              </a:solidFill>
              <a:latin typeface="Garamond"/>
              <a:cs typeface="Garamond"/>
            </a:endParaRPr>
          </a:p>
        </p:txBody>
      </p:sp>
      <p:sp>
        <p:nvSpPr>
          <p:cNvPr id="3" name="Marcador de contenido 2"/>
          <p:cNvSpPr>
            <a:spLocks noGrp="1"/>
          </p:cNvSpPr>
          <p:nvPr>
            <p:ph idx="1"/>
          </p:nvPr>
        </p:nvSpPr>
        <p:spPr>
          <a:xfrm>
            <a:off x="457200" y="1600201"/>
            <a:ext cx="8229600" cy="1396752"/>
          </a:xfrm>
        </p:spPr>
        <p:txBody>
          <a:bodyPr>
            <a:normAutofit/>
          </a:bodyPr>
          <a:lstStyle/>
          <a:p>
            <a:pPr marL="0" indent="0" algn="just">
              <a:buNone/>
            </a:pPr>
            <a:r>
              <a:rPr lang="es-MX" sz="2800" dirty="0">
                <a:solidFill>
                  <a:srgbClr val="31859C"/>
                </a:solidFill>
                <a:latin typeface="Garamond"/>
                <a:cs typeface="Garamond"/>
              </a:rPr>
              <a:t>El procedimiento del recurso de protección de datos personales de resolución de protección se integra por las siguientes etapas:</a:t>
            </a:r>
            <a:r>
              <a:rPr lang="es-ES_tradnl" sz="2800" dirty="0">
                <a:solidFill>
                  <a:srgbClr val="31859C"/>
                </a:solidFill>
                <a:latin typeface="Garamond"/>
                <a:cs typeface="Garamond"/>
              </a:rPr>
              <a:t> </a:t>
            </a:r>
            <a:endParaRPr lang="es-ES" sz="2800" dirty="0">
              <a:solidFill>
                <a:srgbClr val="31859C"/>
              </a:solidFill>
              <a:latin typeface="Garamond"/>
              <a:cs typeface="Garamond"/>
            </a:endParaRPr>
          </a:p>
        </p:txBody>
      </p:sp>
      <p:graphicFrame>
        <p:nvGraphicFramePr>
          <p:cNvPr id="4" name="Diagrama 3"/>
          <p:cNvGraphicFramePr/>
          <p:nvPr>
            <p:extLst>
              <p:ext uri="{D42A27DB-BD31-4B8C-83A1-F6EECF244321}">
                <p14:modId xmlns:p14="http://schemas.microsoft.com/office/powerpoint/2010/main" val="3531879008"/>
              </p:ext>
            </p:extLst>
          </p:nvPr>
        </p:nvGraphicFramePr>
        <p:xfrm>
          <a:off x="539552" y="2492896"/>
          <a:ext cx="820891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CuadroTexto"/>
          <p:cNvSpPr txBox="1"/>
          <p:nvPr/>
        </p:nvSpPr>
        <p:spPr>
          <a:xfrm>
            <a:off x="9133"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105</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4168869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627784" y="274638"/>
            <a:ext cx="6059016" cy="1143000"/>
          </a:xfrm>
        </p:spPr>
        <p:txBody>
          <a:bodyPr>
            <a:noAutofit/>
          </a:bodyPr>
          <a:lstStyle/>
          <a:p>
            <a:r>
              <a:rPr lang="es-ES" sz="3200" b="1" dirty="0" smtClean="0">
                <a:solidFill>
                  <a:srgbClr val="31859C"/>
                </a:solidFill>
                <a:latin typeface="Garamond"/>
                <a:cs typeface="Garamond"/>
              </a:rPr>
              <a:t>Procedimiento del recurso de protección de datos personales</a:t>
            </a:r>
            <a:endParaRPr lang="es-ES" sz="3200" b="1" dirty="0">
              <a:solidFill>
                <a:srgbClr val="31859C"/>
              </a:solidFill>
              <a:latin typeface="Garamond"/>
              <a:cs typeface="Garamond"/>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655781742"/>
              </p:ext>
            </p:extLst>
          </p:nvPr>
        </p:nvGraphicFramePr>
        <p:xfrm>
          <a:off x="457200" y="171134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3 CuadroTexto"/>
          <p:cNvSpPr txBox="1"/>
          <p:nvPr/>
        </p:nvSpPr>
        <p:spPr>
          <a:xfrm>
            <a:off x="9133"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105</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26319885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2685502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2627784" y="274638"/>
            <a:ext cx="6059016" cy="1143000"/>
          </a:xfrm>
        </p:spPr>
        <p:txBody>
          <a:bodyPr>
            <a:noAutofit/>
          </a:bodyPr>
          <a:lstStyle/>
          <a:p>
            <a:r>
              <a:rPr lang="es-ES" sz="3200" b="1" dirty="0" smtClean="0">
                <a:solidFill>
                  <a:srgbClr val="31859C"/>
                </a:solidFill>
                <a:latin typeface="Garamond"/>
                <a:cs typeface="Garamond"/>
              </a:rPr>
              <a:t>Resolución del recurso de protección de datos personales</a:t>
            </a:r>
            <a:endParaRPr lang="es-ES" sz="3200" b="1" dirty="0">
              <a:solidFill>
                <a:srgbClr val="31859C"/>
              </a:solidFill>
              <a:latin typeface="Garamond"/>
              <a:cs typeface="Garamond"/>
            </a:endParaRPr>
          </a:p>
        </p:txBody>
      </p:sp>
      <p:sp>
        <p:nvSpPr>
          <p:cNvPr id="6" name="3 CuadroTexto"/>
          <p:cNvSpPr txBox="1"/>
          <p:nvPr/>
        </p:nvSpPr>
        <p:spPr>
          <a:xfrm>
            <a:off x="9133"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106</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283208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lstStyle/>
          <a:p>
            <a:r>
              <a:rPr lang="es-ES" b="1" dirty="0" smtClean="0">
                <a:solidFill>
                  <a:srgbClr val="31859C"/>
                </a:solidFill>
                <a:latin typeface="Garamond"/>
                <a:cs typeface="Garamond"/>
              </a:rPr>
              <a:t>Definitiva</a:t>
            </a:r>
            <a:endParaRPr lang="es-ES" b="1" dirty="0">
              <a:solidFill>
                <a:srgbClr val="31859C"/>
              </a:solidFill>
              <a:latin typeface="Garamond"/>
              <a:cs typeface="Garamond"/>
            </a:endParaRPr>
          </a:p>
        </p:txBody>
      </p:sp>
      <p:sp>
        <p:nvSpPr>
          <p:cNvPr id="3" name="Marcador de contenido 2"/>
          <p:cNvSpPr>
            <a:spLocks noGrp="1"/>
          </p:cNvSpPr>
          <p:nvPr>
            <p:ph idx="1"/>
          </p:nvPr>
        </p:nvSpPr>
        <p:spPr>
          <a:xfrm>
            <a:off x="467544" y="1844824"/>
            <a:ext cx="8229600" cy="2476872"/>
          </a:xfrm>
        </p:spPr>
        <p:txBody>
          <a:bodyPr/>
          <a:lstStyle/>
          <a:p>
            <a:pPr marL="0" indent="0" algn="just">
              <a:buNone/>
            </a:pPr>
            <a:r>
              <a:rPr lang="es-MX" dirty="0">
                <a:solidFill>
                  <a:srgbClr val="31859C"/>
                </a:solidFill>
                <a:latin typeface="Garamond"/>
                <a:cs typeface="Garamond"/>
              </a:rPr>
              <a:t>Contra la resolución del </a:t>
            </a:r>
            <a:r>
              <a:rPr lang="es-MX" dirty="0" smtClean="0">
                <a:solidFill>
                  <a:srgbClr val="31859C"/>
                </a:solidFill>
                <a:latin typeface="Garamond"/>
                <a:cs typeface="Garamond"/>
              </a:rPr>
              <a:t>ITEI </a:t>
            </a:r>
            <a:r>
              <a:rPr lang="es-MX" dirty="0">
                <a:solidFill>
                  <a:srgbClr val="31859C"/>
                </a:solidFill>
                <a:latin typeface="Garamond"/>
                <a:cs typeface="Garamond"/>
              </a:rPr>
              <a:t>en materia del recurso de protección de datos personales no procede ningún medio de impugnación estatal.</a:t>
            </a:r>
            <a:r>
              <a:rPr lang="es-ES_tradnl" dirty="0">
                <a:solidFill>
                  <a:srgbClr val="31859C"/>
                </a:solidFill>
                <a:latin typeface="Garamond"/>
                <a:cs typeface="Garamond"/>
              </a:rPr>
              <a:t> </a:t>
            </a:r>
            <a:endParaRPr lang="es-ES" dirty="0">
              <a:solidFill>
                <a:srgbClr val="31859C"/>
              </a:solidFill>
              <a:latin typeface="Garamond"/>
              <a:cs typeface="Garamond"/>
            </a:endParaRPr>
          </a:p>
        </p:txBody>
      </p:sp>
      <p:sp>
        <p:nvSpPr>
          <p:cNvPr id="5" name="3 CuadroTexto"/>
          <p:cNvSpPr txBox="1"/>
          <p:nvPr/>
        </p:nvSpPr>
        <p:spPr>
          <a:xfrm>
            <a:off x="9133" y="6444044"/>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107</a:t>
            </a:r>
            <a:endParaRPr lang="es-ES" dirty="0">
              <a:solidFill>
                <a:schemeClr val="accent5">
                  <a:lumMod val="75000"/>
                </a:schemeClr>
              </a:solidFill>
              <a:latin typeface="Garamond"/>
              <a:cs typeface="Garamond"/>
            </a:endParaRPr>
          </a:p>
        </p:txBody>
      </p:sp>
      <p:pic>
        <p:nvPicPr>
          <p:cNvPr id="1026" name="Picture 2" descr="http://cdn.lopezdoriga.com/wp-content/uploads/2015/01/13973975-juez-martillo-y-el-libro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3789040"/>
            <a:ext cx="345206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96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ES" sz="3200" b="1" dirty="0" smtClean="0">
                <a:solidFill>
                  <a:srgbClr val="31859C"/>
                </a:solidFill>
                <a:latin typeface="Garamond"/>
                <a:cs typeface="Garamond"/>
              </a:rPr>
              <a:t>Definitiva del recurso de protección de datos personales</a:t>
            </a:r>
            <a:endParaRPr lang="es-ES" sz="3200" b="1" dirty="0">
              <a:solidFill>
                <a:srgbClr val="31859C"/>
              </a:solidFill>
              <a:latin typeface="Garamond"/>
              <a:cs typeface="Garamond"/>
            </a:endParaRPr>
          </a:p>
        </p:txBody>
      </p:sp>
      <p:sp>
        <p:nvSpPr>
          <p:cNvPr id="3" name="Marcador de contenido 2"/>
          <p:cNvSpPr>
            <a:spLocks noGrp="1"/>
          </p:cNvSpPr>
          <p:nvPr>
            <p:ph idx="1"/>
          </p:nvPr>
        </p:nvSpPr>
        <p:spPr>
          <a:xfrm>
            <a:off x="251520" y="1700808"/>
            <a:ext cx="8640960" cy="4536504"/>
          </a:xfrm>
        </p:spPr>
        <p:txBody>
          <a:bodyPr>
            <a:noAutofit/>
          </a:bodyPr>
          <a:lstStyle/>
          <a:p>
            <a:pPr algn="just">
              <a:buFont typeface="Wingdings" charset="2"/>
              <a:buChar char="Ø"/>
            </a:pPr>
            <a:r>
              <a:rPr lang="es-MX" sz="2100" dirty="0">
                <a:solidFill>
                  <a:srgbClr val="31859C"/>
                </a:solidFill>
                <a:latin typeface="Garamond"/>
                <a:cs typeface="Garamond"/>
              </a:rPr>
              <a:t>El sujeto obligado debe ejecutar las acciones que le correspondan para el cumplimiento de la resolución en materia del recurso de protección de datos </a:t>
            </a:r>
            <a:r>
              <a:rPr lang="es-MX" sz="2100" dirty="0" smtClean="0">
                <a:solidFill>
                  <a:srgbClr val="31859C"/>
                </a:solidFill>
                <a:latin typeface="Garamond"/>
                <a:cs typeface="Garamond"/>
              </a:rPr>
              <a:t>personales</a:t>
            </a:r>
            <a:r>
              <a:rPr lang="es-ES_tradnl" sz="2100" dirty="0" smtClean="0">
                <a:solidFill>
                  <a:srgbClr val="31859C"/>
                </a:solidFill>
                <a:latin typeface="Garamond"/>
                <a:cs typeface="Garamond"/>
              </a:rPr>
              <a:t>.</a:t>
            </a:r>
          </a:p>
          <a:p>
            <a:pPr marL="0" indent="0" algn="just">
              <a:buNone/>
            </a:pPr>
            <a:endParaRPr lang="es-ES_tradnl" sz="2100" dirty="0" smtClean="0">
              <a:solidFill>
                <a:srgbClr val="31859C"/>
              </a:solidFill>
              <a:latin typeface="Garamond"/>
              <a:cs typeface="Garamond"/>
            </a:endParaRPr>
          </a:p>
          <a:p>
            <a:pPr algn="just">
              <a:buFont typeface="Wingdings" charset="2"/>
              <a:buChar char="Ø"/>
            </a:pPr>
            <a:r>
              <a:rPr lang="es-MX" sz="2100" dirty="0">
                <a:solidFill>
                  <a:srgbClr val="31859C"/>
                </a:solidFill>
                <a:latin typeface="Garamond"/>
                <a:cs typeface="Garamond"/>
              </a:rPr>
              <a:t>Si el sujeto obligado incumple con la resolución en el plazo anterior, el </a:t>
            </a:r>
            <a:r>
              <a:rPr lang="es-MX" sz="2100" dirty="0" smtClean="0">
                <a:solidFill>
                  <a:srgbClr val="31859C"/>
                </a:solidFill>
                <a:latin typeface="Garamond"/>
                <a:cs typeface="Garamond"/>
              </a:rPr>
              <a:t>ITEI </a:t>
            </a:r>
            <a:r>
              <a:rPr lang="es-MX" sz="2100" dirty="0">
                <a:solidFill>
                  <a:srgbClr val="31859C"/>
                </a:solidFill>
                <a:latin typeface="Garamond"/>
                <a:cs typeface="Garamond"/>
              </a:rPr>
              <a:t>le impondrá una amonestación pública con copia al expediente laboral del </a:t>
            </a:r>
            <a:r>
              <a:rPr lang="es-MX" sz="2100" dirty="0" smtClean="0">
                <a:solidFill>
                  <a:srgbClr val="31859C"/>
                </a:solidFill>
                <a:latin typeface="Garamond"/>
                <a:cs typeface="Garamond"/>
              </a:rPr>
              <a:t>responsable.</a:t>
            </a:r>
            <a:r>
              <a:rPr lang="es-ES_tradnl" sz="2100" dirty="0" smtClean="0">
                <a:solidFill>
                  <a:srgbClr val="31859C"/>
                </a:solidFill>
                <a:latin typeface="Garamond"/>
                <a:cs typeface="Garamond"/>
              </a:rPr>
              <a:t> </a:t>
            </a:r>
          </a:p>
          <a:p>
            <a:pPr marL="0" indent="0" algn="just">
              <a:buNone/>
            </a:pPr>
            <a:endParaRPr lang="es-ES_tradnl" sz="2100" dirty="0" smtClean="0">
              <a:solidFill>
                <a:srgbClr val="31859C"/>
              </a:solidFill>
              <a:latin typeface="Garamond"/>
              <a:cs typeface="Garamond"/>
            </a:endParaRPr>
          </a:p>
          <a:p>
            <a:pPr algn="just">
              <a:buFont typeface="Wingdings" charset="2"/>
              <a:buChar char="Ø"/>
            </a:pPr>
            <a:r>
              <a:rPr lang="es-MX" sz="2100" dirty="0">
                <a:solidFill>
                  <a:srgbClr val="31859C"/>
                </a:solidFill>
                <a:latin typeface="Garamond"/>
                <a:cs typeface="Garamond"/>
              </a:rPr>
              <a:t>Si el sujeto obligado persiste en el </a:t>
            </a:r>
            <a:r>
              <a:rPr lang="es-MX" sz="2100" dirty="0" smtClean="0">
                <a:solidFill>
                  <a:srgbClr val="31859C"/>
                </a:solidFill>
                <a:latin typeface="Garamond"/>
                <a:cs typeface="Garamond"/>
              </a:rPr>
              <a:t>incumplimiento, se le </a:t>
            </a:r>
            <a:r>
              <a:rPr lang="es-MX" sz="2100" dirty="0">
                <a:solidFill>
                  <a:srgbClr val="31859C"/>
                </a:solidFill>
                <a:latin typeface="Garamond"/>
                <a:cs typeface="Garamond"/>
              </a:rPr>
              <a:t>impondrá una multa de </a:t>
            </a:r>
            <a:r>
              <a:rPr lang="es-MX" sz="2100" dirty="0" smtClean="0">
                <a:solidFill>
                  <a:srgbClr val="31859C"/>
                </a:solidFill>
                <a:latin typeface="Garamond"/>
                <a:cs typeface="Garamond"/>
              </a:rPr>
              <a:t>20 </a:t>
            </a:r>
            <a:r>
              <a:rPr lang="es-MX" sz="2100" dirty="0">
                <a:solidFill>
                  <a:srgbClr val="31859C"/>
                </a:solidFill>
                <a:latin typeface="Garamond"/>
                <a:cs typeface="Garamond"/>
              </a:rPr>
              <a:t>a </a:t>
            </a:r>
            <a:r>
              <a:rPr lang="es-MX" sz="2100" dirty="0" smtClean="0">
                <a:solidFill>
                  <a:srgbClr val="31859C"/>
                </a:solidFill>
                <a:latin typeface="Garamond"/>
                <a:cs typeface="Garamond"/>
              </a:rPr>
              <a:t>100 días </a:t>
            </a:r>
            <a:r>
              <a:rPr lang="es-MX" sz="2100" dirty="0">
                <a:solidFill>
                  <a:srgbClr val="31859C"/>
                </a:solidFill>
                <a:latin typeface="Garamond"/>
                <a:cs typeface="Garamond"/>
              </a:rPr>
              <a:t>de salario mínimo general vigente en el </a:t>
            </a:r>
            <a:r>
              <a:rPr lang="es-MX" sz="2100" dirty="0" smtClean="0">
                <a:solidFill>
                  <a:srgbClr val="31859C"/>
                </a:solidFill>
                <a:latin typeface="Garamond"/>
                <a:cs typeface="Garamond"/>
              </a:rPr>
              <a:t>AMG.</a:t>
            </a:r>
          </a:p>
          <a:p>
            <a:pPr marL="0" indent="0" algn="just">
              <a:buNone/>
            </a:pPr>
            <a:endParaRPr lang="es-MX" sz="2100" dirty="0" smtClean="0">
              <a:solidFill>
                <a:srgbClr val="31859C"/>
              </a:solidFill>
              <a:latin typeface="Garamond"/>
              <a:cs typeface="Garamond"/>
            </a:endParaRPr>
          </a:p>
          <a:p>
            <a:pPr algn="just">
              <a:buFont typeface="Wingdings" charset="2"/>
              <a:buChar char="Ø"/>
            </a:pPr>
            <a:r>
              <a:rPr lang="es-MX" sz="2100" dirty="0">
                <a:solidFill>
                  <a:srgbClr val="31859C"/>
                </a:solidFill>
                <a:latin typeface="Garamond"/>
                <a:cs typeface="Garamond"/>
              </a:rPr>
              <a:t>Si el sujeto obligado incumple con la </a:t>
            </a:r>
            <a:r>
              <a:rPr lang="es-MX" sz="2100" dirty="0" smtClean="0">
                <a:solidFill>
                  <a:srgbClr val="31859C"/>
                </a:solidFill>
                <a:latin typeface="Garamond"/>
                <a:cs typeface="Garamond"/>
              </a:rPr>
              <a:t>resolución, el ITEI </a:t>
            </a:r>
            <a:r>
              <a:rPr lang="es-MX" sz="2100" dirty="0">
                <a:solidFill>
                  <a:srgbClr val="31859C"/>
                </a:solidFill>
                <a:latin typeface="Garamond"/>
                <a:cs typeface="Garamond"/>
              </a:rPr>
              <a:t>le impondrá arresto administrativo de hasta treinta y seis </a:t>
            </a:r>
            <a:r>
              <a:rPr lang="es-MX" sz="2100" dirty="0" smtClean="0">
                <a:solidFill>
                  <a:srgbClr val="31859C"/>
                </a:solidFill>
                <a:latin typeface="Garamond"/>
                <a:cs typeface="Garamond"/>
              </a:rPr>
              <a:t>horas. </a:t>
            </a:r>
            <a:endParaRPr lang="es-ES" sz="2100" dirty="0">
              <a:solidFill>
                <a:srgbClr val="31859C"/>
              </a:solidFill>
              <a:latin typeface="Garamond"/>
              <a:cs typeface="Garamond"/>
            </a:endParaRPr>
          </a:p>
        </p:txBody>
      </p:sp>
      <p:sp>
        <p:nvSpPr>
          <p:cNvPr id="4" name="3 CuadroTexto"/>
          <p:cNvSpPr txBox="1"/>
          <p:nvPr/>
        </p:nvSpPr>
        <p:spPr>
          <a:xfrm>
            <a:off x="9133" y="6453336"/>
            <a:ext cx="3122707" cy="369332"/>
          </a:xfrm>
          <a:prstGeom prst="rect">
            <a:avLst/>
          </a:prstGeom>
          <a:noFill/>
        </p:spPr>
        <p:txBody>
          <a:bodyPr wrap="none" rtlCol="0">
            <a:spAutoFit/>
          </a:bodyPr>
          <a:lstStyle/>
          <a:p>
            <a:r>
              <a:rPr lang="en-US" altLang="es-MX" dirty="0" err="1" smtClean="0">
                <a:solidFill>
                  <a:schemeClr val="accent1"/>
                </a:solidFill>
                <a:latin typeface="Garamond"/>
                <a:cs typeface="Garamond"/>
              </a:rPr>
              <a:t>Referencia</a:t>
            </a:r>
            <a:r>
              <a:rPr lang="en-US" altLang="es-MX" dirty="0" smtClean="0">
                <a:solidFill>
                  <a:schemeClr val="accent1"/>
                </a:solidFill>
                <a:latin typeface="Garamond"/>
                <a:cs typeface="Garamond"/>
              </a:rPr>
              <a:t>: LTAIPEJM, </a:t>
            </a:r>
            <a:r>
              <a:rPr lang="en-US" altLang="es-MX" dirty="0" smtClean="0">
                <a:solidFill>
                  <a:schemeClr val="accent5">
                    <a:lumMod val="75000"/>
                  </a:schemeClr>
                </a:solidFill>
                <a:latin typeface="Garamond"/>
                <a:cs typeface="Garamond"/>
              </a:rPr>
              <a:t>Art. </a:t>
            </a:r>
            <a:r>
              <a:rPr lang="es-MX" altLang="es-MX" dirty="0" smtClean="0">
                <a:solidFill>
                  <a:schemeClr val="accent5">
                    <a:lumMod val="75000"/>
                  </a:schemeClr>
                </a:solidFill>
                <a:latin typeface="Garamond"/>
                <a:cs typeface="Garamond"/>
              </a:rPr>
              <a:t>108</a:t>
            </a:r>
            <a:endParaRPr lang="es-ES" dirty="0">
              <a:solidFill>
                <a:schemeClr val="accent5">
                  <a:lumMod val="75000"/>
                </a:schemeClr>
              </a:solidFill>
              <a:latin typeface="Garamond"/>
              <a:cs typeface="Garamond"/>
            </a:endParaRPr>
          </a:p>
        </p:txBody>
      </p:sp>
    </p:spTree>
    <p:extLst>
      <p:ext uri="{BB962C8B-B14F-4D97-AF65-F5344CB8AC3E}">
        <p14:creationId xmlns:p14="http://schemas.microsoft.com/office/powerpoint/2010/main" val="2303476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737"/>
            <a:ext cx="2362572" cy="1968810"/>
          </a:xfrm>
          <a:prstGeom prst="rect">
            <a:avLst/>
          </a:prstGeom>
        </p:spPr>
      </p:pic>
      <p:sp>
        <p:nvSpPr>
          <p:cNvPr id="6" name="5 Rectángulo"/>
          <p:cNvSpPr/>
          <p:nvPr/>
        </p:nvSpPr>
        <p:spPr>
          <a:xfrm>
            <a:off x="460648" y="1980547"/>
            <a:ext cx="8346165" cy="2554545"/>
          </a:xfrm>
          <a:prstGeom prst="rect">
            <a:avLst/>
          </a:prstGeom>
        </p:spPr>
        <p:txBody>
          <a:bodyPr wrap="square">
            <a:spAutoFit/>
          </a:bodyPr>
          <a:lstStyle/>
          <a:p>
            <a:pPr algn="ctr"/>
            <a:r>
              <a:rPr lang="es-MX" sz="4000" b="1" dirty="0" smtClean="0">
                <a:solidFill>
                  <a:srgbClr val="2DA2BF">
                    <a:lumMod val="75000"/>
                  </a:srgbClr>
                </a:solidFill>
                <a:latin typeface="Tahoma" pitchFamily="34" charset="0"/>
                <a:ea typeface="Tahoma" pitchFamily="34" charset="0"/>
                <a:cs typeface="Tahoma" pitchFamily="34" charset="0"/>
              </a:rPr>
              <a:t>Casos </a:t>
            </a:r>
            <a:r>
              <a:rPr lang="es-MX" sz="4000" b="1" dirty="0">
                <a:solidFill>
                  <a:srgbClr val="2DA2BF">
                    <a:lumMod val="75000"/>
                  </a:srgbClr>
                </a:solidFill>
                <a:latin typeface="Tahoma" pitchFamily="34" charset="0"/>
                <a:ea typeface="Tahoma" pitchFamily="34" charset="0"/>
                <a:cs typeface="Tahoma" pitchFamily="34" charset="0"/>
              </a:rPr>
              <a:t>paradigmáticos del derecho de acceso a la información, así como de la protección de datos </a:t>
            </a:r>
            <a:r>
              <a:rPr lang="es-MX" sz="4000" b="1" dirty="0" smtClean="0">
                <a:solidFill>
                  <a:srgbClr val="2DA2BF">
                    <a:lumMod val="75000"/>
                  </a:srgbClr>
                </a:solidFill>
                <a:latin typeface="Tahoma" pitchFamily="34" charset="0"/>
                <a:ea typeface="Tahoma" pitchFamily="34" charset="0"/>
                <a:cs typeface="Tahoma" pitchFamily="34" charset="0"/>
              </a:rPr>
              <a:t>personales.</a:t>
            </a:r>
            <a:endParaRPr lang="es-MX" sz="4000" dirty="0">
              <a:solidFill>
                <a:srgbClr val="2DA2BF">
                  <a:lumMod val="75000"/>
                </a:srgbClr>
              </a:solidFill>
              <a:latin typeface="Tahoma" pitchFamily="34" charset="0"/>
              <a:ea typeface="Tahoma" pitchFamily="34" charset="0"/>
              <a:cs typeface="Tahoma" pitchFamily="34" charset="0"/>
            </a:endParaRPr>
          </a:p>
        </p:txBody>
      </p:sp>
      <p:sp>
        <p:nvSpPr>
          <p:cNvPr id="7" name="6 Rectángulo"/>
          <p:cNvSpPr/>
          <p:nvPr/>
        </p:nvSpPr>
        <p:spPr>
          <a:xfrm>
            <a:off x="2339752" y="597561"/>
            <a:ext cx="6408712" cy="400110"/>
          </a:xfrm>
          <a:prstGeom prst="rect">
            <a:avLst/>
          </a:prstGeom>
        </p:spPr>
        <p:txBody>
          <a:bodyPr wrap="square">
            <a:spAutoFit/>
          </a:bodyPr>
          <a:lstStyle/>
          <a:p>
            <a:pPr algn="ctr"/>
            <a:r>
              <a:rPr lang="es-MX" sz="2000" b="1" dirty="0">
                <a:solidFill>
                  <a:prstClr val="black"/>
                </a:solidFill>
                <a:latin typeface="Tahoma" pitchFamily="34" charset="0"/>
                <a:ea typeface="Tahoma" pitchFamily="34" charset="0"/>
                <a:cs typeface="Tahoma" pitchFamily="34" charset="0"/>
              </a:rPr>
              <a:t>TALLER PARA PERIODISTAS 2015 </a:t>
            </a:r>
            <a:endParaRPr lang="es-MX" sz="2000" dirty="0">
              <a:solidFill>
                <a:prstClr val="black"/>
              </a:solidFill>
              <a:latin typeface="Tahoma" pitchFamily="34" charset="0"/>
              <a:ea typeface="Tahoma" pitchFamily="34" charset="0"/>
              <a:cs typeface="Tahoma" pitchFamily="34" charset="0"/>
            </a:endParaRPr>
          </a:p>
        </p:txBody>
      </p:sp>
      <p:sp>
        <p:nvSpPr>
          <p:cNvPr id="9" name="8 Rectángulo"/>
          <p:cNvSpPr/>
          <p:nvPr/>
        </p:nvSpPr>
        <p:spPr>
          <a:xfrm>
            <a:off x="107504" y="5442228"/>
            <a:ext cx="8063052" cy="1415772"/>
          </a:xfrm>
          <a:prstGeom prst="rect">
            <a:avLst/>
          </a:prstGeom>
        </p:spPr>
        <p:txBody>
          <a:bodyPr wrap="square">
            <a:spAutoFit/>
          </a:bodyPr>
          <a:lstStyle/>
          <a:p>
            <a:r>
              <a:rPr lang="es-MX" sz="1600" b="1" dirty="0" smtClean="0">
                <a:solidFill>
                  <a:srgbClr val="EB641B">
                    <a:lumMod val="50000"/>
                  </a:srgbClr>
                </a:solidFill>
              </a:rPr>
              <a:t>    </a:t>
            </a:r>
            <a:r>
              <a:rPr lang="es-MX" sz="1600" b="1" dirty="0" smtClean="0">
                <a:solidFill>
                  <a:prstClr val="white">
                    <a:lumMod val="95000"/>
                  </a:prstClr>
                </a:solidFill>
              </a:rPr>
              <a:t>Subtemas</a:t>
            </a:r>
            <a:r>
              <a:rPr lang="es-MX" sz="1600" b="1" dirty="0">
                <a:solidFill>
                  <a:prstClr val="white">
                    <a:lumMod val="95000"/>
                  </a:prstClr>
                </a:solidFill>
              </a:rPr>
              <a:t>: </a:t>
            </a:r>
            <a:endParaRPr lang="es-MX" sz="1600" dirty="0">
              <a:solidFill>
                <a:prstClr val="white">
                  <a:lumMod val="95000"/>
                </a:prstClr>
              </a:solidFill>
            </a:endParaRPr>
          </a:p>
          <a:p>
            <a:pPr marL="285750" indent="-285750" algn="just" fontAlgn="base">
              <a:buFont typeface="Wingdings" pitchFamily="2" charset="2"/>
              <a:buChar char="§"/>
            </a:pPr>
            <a:r>
              <a:rPr lang="es-MX" sz="1400" dirty="0">
                <a:solidFill>
                  <a:prstClr val="white">
                    <a:lumMod val="95000"/>
                  </a:prstClr>
                </a:solidFill>
                <a:latin typeface="Tahoma" pitchFamily="34" charset="0"/>
                <a:ea typeface="Tahoma" pitchFamily="34" charset="0"/>
                <a:cs typeface="Tahoma" pitchFamily="34" charset="0"/>
              </a:rPr>
              <a:t>Resoluciones a casos paradigmáticos  </a:t>
            </a:r>
            <a:r>
              <a:rPr lang="es-MX" sz="1400" dirty="0" smtClean="0">
                <a:solidFill>
                  <a:prstClr val="white">
                    <a:lumMod val="95000"/>
                  </a:prstClr>
                </a:solidFill>
                <a:latin typeface="Tahoma" pitchFamily="34" charset="0"/>
                <a:ea typeface="Tahoma" pitchFamily="34" charset="0"/>
                <a:cs typeface="Tahoma" pitchFamily="34" charset="0"/>
              </a:rPr>
              <a:t>del ITEI </a:t>
            </a:r>
            <a:r>
              <a:rPr lang="es-MX" sz="1400" dirty="0">
                <a:solidFill>
                  <a:prstClr val="white">
                    <a:lumMod val="95000"/>
                  </a:prstClr>
                </a:solidFill>
                <a:latin typeface="Tahoma" pitchFamily="34" charset="0"/>
                <a:ea typeface="Tahoma" pitchFamily="34" charset="0"/>
                <a:cs typeface="Tahoma" pitchFamily="34" charset="0"/>
              </a:rPr>
              <a:t>en temas </a:t>
            </a:r>
            <a:r>
              <a:rPr lang="es-MX" sz="1400" dirty="0" smtClean="0">
                <a:solidFill>
                  <a:prstClr val="white">
                    <a:lumMod val="95000"/>
                  </a:prstClr>
                </a:solidFill>
                <a:latin typeface="Tahoma" pitchFamily="34" charset="0"/>
                <a:ea typeface="Tahoma" pitchFamily="34" charset="0"/>
                <a:cs typeface="Tahoma" pitchFamily="34" charset="0"/>
              </a:rPr>
              <a:t>referentes a la protección </a:t>
            </a:r>
            <a:r>
              <a:rPr lang="es-MX" sz="1400" dirty="0">
                <a:solidFill>
                  <a:prstClr val="white">
                    <a:lumMod val="95000"/>
                  </a:prstClr>
                </a:solidFill>
                <a:latin typeface="Tahoma" pitchFamily="34" charset="0"/>
                <a:ea typeface="Tahoma" pitchFamily="34" charset="0"/>
                <a:cs typeface="Tahoma" pitchFamily="34" charset="0"/>
              </a:rPr>
              <a:t>de los datos personales así como del ejercicio del derecho de acceso a la información. </a:t>
            </a:r>
            <a:endParaRPr lang="es-MX" sz="1400" dirty="0" smtClean="0">
              <a:solidFill>
                <a:prstClr val="white">
                  <a:lumMod val="95000"/>
                </a:prstClr>
              </a:solidFill>
              <a:latin typeface="Tahoma" pitchFamily="34" charset="0"/>
              <a:ea typeface="Tahoma" pitchFamily="34" charset="0"/>
              <a:cs typeface="Tahoma" pitchFamily="34" charset="0"/>
            </a:endParaRPr>
          </a:p>
          <a:p>
            <a:pPr marL="285750" indent="-285750" algn="just" fontAlgn="base">
              <a:buFont typeface="Wingdings" pitchFamily="2" charset="2"/>
              <a:buChar char="§"/>
            </a:pPr>
            <a:endParaRPr lang="es-MX" sz="1400" dirty="0">
              <a:solidFill>
                <a:prstClr val="white">
                  <a:lumMod val="95000"/>
                </a:prstClr>
              </a:solidFill>
              <a:latin typeface="Tahoma" pitchFamily="34" charset="0"/>
              <a:ea typeface="Tahoma" pitchFamily="34" charset="0"/>
              <a:cs typeface="Tahoma" pitchFamily="34" charset="0"/>
            </a:endParaRPr>
          </a:p>
          <a:p>
            <a:pPr marL="285750" indent="-285750" algn="just" fontAlgn="base">
              <a:buFont typeface="Wingdings" pitchFamily="2" charset="2"/>
              <a:buChar char="§"/>
            </a:pPr>
            <a:r>
              <a:rPr lang="es-MX" sz="1400" dirty="0">
                <a:solidFill>
                  <a:prstClr val="white">
                    <a:lumMod val="95000"/>
                  </a:prstClr>
                </a:solidFill>
                <a:latin typeface="Tahoma" pitchFamily="34" charset="0"/>
                <a:ea typeface="Tahoma" pitchFamily="34" charset="0"/>
                <a:cs typeface="Tahoma" pitchFamily="34" charset="0"/>
              </a:rPr>
              <a:t>Preguntas y respuestas de las principales dudas que le surgen  a los periodistas en el ejercicio del DAI para sus investigaciones periodísticas. </a:t>
            </a:r>
          </a:p>
        </p:txBody>
      </p:sp>
    </p:spTree>
    <p:extLst>
      <p:ext uri="{BB962C8B-B14F-4D97-AF65-F5344CB8AC3E}">
        <p14:creationId xmlns:p14="http://schemas.microsoft.com/office/powerpoint/2010/main" val="24013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Derecho de </a:t>
            </a:r>
            <a:r>
              <a:rPr lang="es-ES" sz="2800" b="1" smtClean="0">
                <a:solidFill>
                  <a:srgbClr val="00A3B4"/>
                </a:solidFill>
                <a:latin typeface="Garamond" pitchFamily="18" charset="0"/>
                <a:ea typeface="+mn-ea"/>
                <a:cs typeface="+mn-cs"/>
              </a:rPr>
              <a:t>solicitar información.</a:t>
            </a:r>
            <a:endParaRPr lang="es-ES" sz="2800" b="1" dirty="0" smtClean="0">
              <a:latin typeface="Garamond" pitchFamily="18" charset="0"/>
            </a:endParaRPr>
          </a:p>
        </p:txBody>
      </p:sp>
      <p:sp>
        <p:nvSpPr>
          <p:cNvPr id="13" name="Rectangle 2"/>
          <p:cNvSpPr txBox="1">
            <a:spLocks noChangeArrowheads="1"/>
          </p:cNvSpPr>
          <p:nvPr/>
        </p:nvSpPr>
        <p:spPr>
          <a:xfrm>
            <a:off x="2555776" y="1628800"/>
            <a:ext cx="6400863" cy="5112568"/>
          </a:xfrm>
          <a:prstGeom prst="rect">
            <a:avLst/>
          </a:prstGeom>
        </p:spPr>
        <p:txBody>
          <a:bodyPr vert="horz" lIns="91440" tIns="14112"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800" dirty="0" smtClean="0">
                <a:solidFill>
                  <a:srgbClr val="00A3B4"/>
                </a:solidFill>
                <a:latin typeface="Garamond" pitchFamily="18" charset="0"/>
              </a:rPr>
              <a:t>Toda persona por sí o por medio de representante legal, tiene derecho a presentar solicitud de información.</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800" dirty="0" smtClean="0">
                <a:solidFill>
                  <a:srgbClr val="00A3B4"/>
                </a:solidFill>
                <a:latin typeface="Garamond" pitchFamily="18" charset="0"/>
              </a:rPr>
              <a:t>No se requiere sustentar justificación o motivación.</a:t>
            </a:r>
          </a:p>
          <a:p>
            <a:pPr algn="just">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800" dirty="0" smtClean="0">
                <a:solidFill>
                  <a:srgbClr val="00A3B4"/>
                </a:solidFill>
                <a:latin typeface="Garamond" pitchFamily="18" charset="0"/>
              </a:rPr>
              <a:t>Los sujetos obligados deberán brindar facilidades necesarias para consulta o solicitud de información, a personas con discapacidad o que hablen lenguas indígenas.</a:t>
            </a:r>
          </a:p>
        </p:txBody>
      </p:sp>
      <p:pic>
        <p:nvPicPr>
          <p:cNvPr id="15" name="Picture 5" descr="si3-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5" y="2276872"/>
            <a:ext cx="2345715" cy="309634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Box 7"/>
          <p:cNvSpPr txBox="1">
            <a:spLocks noChangeArrowheads="1"/>
          </p:cNvSpPr>
          <p:nvPr/>
        </p:nvSpPr>
        <p:spPr bwMode="auto">
          <a:xfrm>
            <a:off x="-99566" y="6299447"/>
            <a:ext cx="265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s-ES_tradnl" altLang="es-MX" sz="1400" b="1" dirty="0" smtClean="0">
                <a:solidFill>
                  <a:schemeClr val="accent1"/>
                </a:solidFill>
                <a:latin typeface="Garamond" pitchFamily="18" charset="0"/>
              </a:rPr>
              <a:t>78</a:t>
            </a:r>
            <a:endParaRPr lang="en-US" altLang="es-MX" sz="1400" b="1" dirty="0">
              <a:solidFill>
                <a:schemeClr val="accent1"/>
              </a:solidFill>
              <a:latin typeface="Garamond" pitchFamily="18" charset="0"/>
            </a:endParaRPr>
          </a:p>
        </p:txBody>
      </p:sp>
    </p:spTree>
    <p:extLst>
      <p:ext uri="{BB962C8B-B14F-4D97-AF65-F5344CB8AC3E}">
        <p14:creationId xmlns:p14="http://schemas.microsoft.com/office/powerpoint/2010/main" val="3811159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908720"/>
            <a:ext cx="8229600" cy="1143000"/>
          </a:xfrm>
        </p:spPr>
        <p:txBody>
          <a:bodyPr>
            <a:normAutofit/>
          </a:bodyPr>
          <a:lstStyle/>
          <a:p>
            <a:r>
              <a:rPr lang="es-MX" sz="6000" dirty="0" smtClean="0">
                <a:latin typeface="Century Gothic" pitchFamily="34" charset="0"/>
              </a:rPr>
              <a:t>CASO 1</a:t>
            </a:r>
            <a:endParaRPr lang="es-MX" sz="6000" dirty="0">
              <a:latin typeface="Century Gothic" pitchFamily="34" charset="0"/>
            </a:endParaRPr>
          </a:p>
        </p:txBody>
      </p:sp>
      <p:pic>
        <p:nvPicPr>
          <p:cNvPr id="2050" name="Picture 2" descr="http://www.proyectodiez.mx/wp-content/uploads/2015/03/agreden-a-balazos-a-elementos-de-la-fiscal%C3%ADa-general-de-jalisco-en-el-diente-zapopan-jalisc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945603"/>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95536" y="2348880"/>
            <a:ext cx="7632848" cy="1754326"/>
          </a:xfrm>
          <a:prstGeom prst="rect">
            <a:avLst/>
          </a:prstGeom>
        </p:spPr>
        <p:txBody>
          <a:bodyPr wrap="square">
            <a:spAutoFit/>
          </a:bodyPr>
          <a:lstStyle/>
          <a:p>
            <a:r>
              <a:rPr lang="es-MX" sz="3600" dirty="0" smtClean="0">
                <a:solidFill>
                  <a:prstClr val="black"/>
                </a:solidFill>
                <a:latin typeface="Tahoma" pitchFamily="34" charset="0"/>
                <a:ea typeface="Tahoma" pitchFamily="34" charset="0"/>
                <a:cs typeface="Tahoma" pitchFamily="34" charset="0"/>
              </a:rPr>
              <a:t>Asignación de escoltas por </a:t>
            </a:r>
            <a:r>
              <a:rPr lang="es-MX" sz="3600" dirty="0">
                <a:solidFill>
                  <a:prstClr val="black"/>
                </a:solidFill>
                <a:latin typeface="Tahoma" pitchFamily="34" charset="0"/>
                <a:ea typeface="Tahoma" pitchFamily="34" charset="0"/>
                <a:cs typeface="Tahoma" pitchFamily="34" charset="0"/>
              </a:rPr>
              <a:t>la </a:t>
            </a:r>
            <a:endParaRPr lang="es-MX" sz="3600" dirty="0" smtClean="0">
              <a:solidFill>
                <a:prstClr val="black"/>
              </a:solidFill>
              <a:latin typeface="Tahoma" pitchFamily="34" charset="0"/>
              <a:ea typeface="Tahoma" pitchFamily="34" charset="0"/>
              <a:cs typeface="Tahoma" pitchFamily="34" charset="0"/>
            </a:endParaRPr>
          </a:p>
          <a:p>
            <a:r>
              <a:rPr lang="es-MX" sz="3600" dirty="0" smtClean="0">
                <a:solidFill>
                  <a:prstClr val="black"/>
                </a:solidFill>
                <a:latin typeface="Tahoma" pitchFamily="34" charset="0"/>
                <a:ea typeface="Tahoma" pitchFamily="34" charset="0"/>
                <a:cs typeface="Tahoma" pitchFamily="34" charset="0"/>
              </a:rPr>
              <a:t>Fiscalía General del Estado</a:t>
            </a:r>
          </a:p>
          <a:p>
            <a:r>
              <a:rPr lang="es-MX" sz="3600" dirty="0">
                <a:solidFill>
                  <a:prstClr val="black"/>
                </a:solidFill>
                <a:latin typeface="Tahoma" pitchFamily="34" charset="0"/>
                <a:ea typeface="Tahoma" pitchFamily="34" charset="0"/>
                <a:cs typeface="Tahoma" pitchFamily="34" charset="0"/>
              </a:rPr>
              <a:t>d</a:t>
            </a:r>
            <a:r>
              <a:rPr lang="es-MX" sz="3600" dirty="0" smtClean="0">
                <a:solidFill>
                  <a:prstClr val="black"/>
                </a:solidFill>
                <a:latin typeface="Tahoma" pitchFamily="34" charset="0"/>
                <a:ea typeface="Tahoma" pitchFamily="34" charset="0"/>
                <a:cs typeface="Tahoma" pitchFamily="34" charset="0"/>
              </a:rPr>
              <a:t>e Jalisco</a:t>
            </a:r>
            <a:endParaRPr lang="es-MX" sz="3600" dirty="0">
              <a:solidFill>
                <a:prstClr val="black"/>
              </a:solidFill>
              <a:latin typeface="Tahoma" pitchFamily="34" charset="0"/>
              <a:ea typeface="Tahoma" pitchFamily="34" charset="0"/>
              <a:cs typeface="Tahoma" pitchFamily="34" charset="0"/>
            </a:endParaRPr>
          </a:p>
        </p:txBody>
      </p:sp>
      <p:sp>
        <p:nvSpPr>
          <p:cNvPr id="6" name="5 Rectángulo"/>
          <p:cNvSpPr/>
          <p:nvPr/>
        </p:nvSpPr>
        <p:spPr>
          <a:xfrm>
            <a:off x="539552" y="4846689"/>
            <a:ext cx="3493264" cy="369332"/>
          </a:xfrm>
          <a:prstGeom prst="rect">
            <a:avLst/>
          </a:prstGeom>
        </p:spPr>
        <p:txBody>
          <a:bodyPr wrap="none">
            <a:spAutoFit/>
          </a:bodyPr>
          <a:lstStyle/>
          <a:p>
            <a:r>
              <a:rPr lang="es-MX" b="1" dirty="0" smtClean="0">
                <a:solidFill>
                  <a:prstClr val="black"/>
                </a:solidFill>
                <a:latin typeface="Arial" pitchFamily="34" charset="0"/>
                <a:ea typeface="Tahoma" pitchFamily="34" charset="0"/>
                <a:cs typeface="Arial" pitchFamily="34" charset="0"/>
              </a:rPr>
              <a:t>Recurso de Revisión 706/2015</a:t>
            </a:r>
            <a:endParaRPr lang="es-MX" dirty="0">
              <a:solidFill>
                <a:prstClr val="black"/>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1761353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11560" y="692696"/>
            <a:ext cx="7920880" cy="5184576"/>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Clr>
                <a:srgbClr val="2DA2BF"/>
              </a:buClr>
              <a:buFont typeface="Wingdings 3"/>
              <a:buNone/>
            </a:pPr>
            <a:endParaRPr lang="es-MX" sz="1800" dirty="0" smtClean="0">
              <a:solidFill>
                <a:srgbClr val="2DA2BF">
                  <a:lumMod val="75000"/>
                </a:srgbClr>
              </a:solidFill>
              <a:latin typeface="Arial Narrow" pitchFamily="34" charset="0"/>
            </a:endParaRPr>
          </a:p>
          <a:p>
            <a:pPr marL="0" indent="0" algn="just">
              <a:buClr>
                <a:srgbClr val="2DA2BF"/>
              </a:buClr>
              <a:buFont typeface="Wingdings 3"/>
              <a:buNone/>
            </a:pPr>
            <a:endParaRPr lang="es-MX" sz="1800" b="1" dirty="0" smtClean="0">
              <a:solidFill>
                <a:prstClr val="black"/>
              </a:solidFill>
              <a:latin typeface="Arial Narrow" pitchFamily="34" charset="0"/>
            </a:endParaRPr>
          </a:p>
          <a:p>
            <a:pPr marL="0" indent="0" algn="just">
              <a:buClr>
                <a:srgbClr val="2DA2BF"/>
              </a:buClr>
              <a:buFont typeface="Wingdings 3"/>
              <a:buNone/>
            </a:pPr>
            <a:r>
              <a:rPr lang="es-MX" sz="2400" b="1" dirty="0" smtClean="0">
                <a:solidFill>
                  <a:prstClr val="black"/>
                </a:solidFill>
                <a:latin typeface="Arial" pitchFamily="34" charset="0"/>
                <a:cs typeface="Arial" pitchFamily="34" charset="0"/>
              </a:rPr>
              <a:t>Cuántas y cuáles personas tienen escoltas asignados por la Fiscalía General, considerando servidores públicos, ex servidores públicos, empresarios, etc.</a:t>
            </a:r>
          </a:p>
          <a:p>
            <a:pPr marL="0" indent="0" algn="just">
              <a:buClr>
                <a:srgbClr val="2DA2BF"/>
              </a:buClr>
              <a:buFont typeface="Wingdings 3"/>
              <a:buNone/>
            </a:pPr>
            <a:endParaRPr lang="es-MX" sz="2200" dirty="0" smtClean="0">
              <a:solidFill>
                <a:prstClr val="black"/>
              </a:solidFill>
              <a:latin typeface="Arial" pitchFamily="34" charset="0"/>
              <a:cs typeface="Arial" pitchFamily="34" charset="0"/>
            </a:endParaRPr>
          </a:p>
          <a:p>
            <a:pPr marL="0" indent="0" algn="just">
              <a:lnSpc>
                <a:spcPct val="150000"/>
              </a:lnSpc>
              <a:buClr>
                <a:srgbClr val="2DA2BF"/>
              </a:buClr>
              <a:buFont typeface="Wingdings 3"/>
              <a:buNone/>
            </a:pPr>
            <a:r>
              <a:rPr lang="es-MX" sz="2200" dirty="0" smtClean="0">
                <a:solidFill>
                  <a:prstClr val="black"/>
                </a:solidFill>
                <a:latin typeface="Arial" pitchFamily="34" charset="0"/>
                <a:cs typeface="Arial" pitchFamily="34" charset="0"/>
              </a:rPr>
              <a:t>a) Nombre de la persona con escoltas</a:t>
            </a:r>
          </a:p>
          <a:p>
            <a:pPr marL="0" indent="0" algn="just">
              <a:lnSpc>
                <a:spcPct val="150000"/>
              </a:lnSpc>
              <a:buClr>
                <a:srgbClr val="2DA2BF"/>
              </a:buClr>
              <a:buFont typeface="Wingdings 3"/>
              <a:buNone/>
            </a:pPr>
            <a:r>
              <a:rPr lang="es-MX" sz="2200" dirty="0" smtClean="0">
                <a:solidFill>
                  <a:prstClr val="black"/>
                </a:solidFill>
                <a:latin typeface="Arial" pitchFamily="34" charset="0"/>
                <a:cs typeface="Arial" pitchFamily="34" charset="0"/>
              </a:rPr>
              <a:t>b) Función pública o privada o ámbito en el que se desempeña, e institución a la que pertenece (sea pública o privada)</a:t>
            </a:r>
          </a:p>
          <a:p>
            <a:pPr marL="0" indent="0" algn="just">
              <a:lnSpc>
                <a:spcPct val="150000"/>
              </a:lnSpc>
              <a:buClr>
                <a:srgbClr val="2DA2BF"/>
              </a:buClr>
              <a:buFont typeface="Wingdings 3"/>
              <a:buNone/>
            </a:pPr>
            <a:r>
              <a:rPr lang="es-MX" sz="2200" dirty="0" smtClean="0">
                <a:solidFill>
                  <a:prstClr val="black"/>
                </a:solidFill>
                <a:latin typeface="Arial" pitchFamily="34" charset="0"/>
                <a:cs typeface="Arial" pitchFamily="34" charset="0"/>
              </a:rPr>
              <a:t>c) Justificación de la asignación de escoltas por parte de la Fiscalía</a:t>
            </a:r>
          </a:p>
          <a:p>
            <a:pPr marL="0" indent="0" algn="just">
              <a:lnSpc>
                <a:spcPct val="150000"/>
              </a:lnSpc>
              <a:buClr>
                <a:srgbClr val="2DA2BF"/>
              </a:buClr>
              <a:buFont typeface="Wingdings 3"/>
              <a:buNone/>
            </a:pPr>
            <a:r>
              <a:rPr lang="es-MX" sz="2200" dirty="0" smtClean="0">
                <a:solidFill>
                  <a:prstClr val="black"/>
                </a:solidFill>
                <a:latin typeface="Arial" pitchFamily="34" charset="0"/>
                <a:cs typeface="Arial" pitchFamily="34" charset="0"/>
              </a:rPr>
              <a:t>d) Desde cuándo se le asignaron escoltas</a:t>
            </a:r>
          </a:p>
          <a:p>
            <a:pPr marL="0" indent="0" algn="just">
              <a:lnSpc>
                <a:spcPct val="150000"/>
              </a:lnSpc>
              <a:buClr>
                <a:srgbClr val="2DA2BF"/>
              </a:buClr>
              <a:buFont typeface="Wingdings 3"/>
              <a:buNone/>
            </a:pPr>
            <a:r>
              <a:rPr lang="es-MX" sz="2200" dirty="0" smtClean="0">
                <a:solidFill>
                  <a:prstClr val="black"/>
                </a:solidFill>
                <a:latin typeface="Arial" pitchFamily="34" charset="0"/>
                <a:cs typeface="Arial" pitchFamily="34" charset="0"/>
              </a:rPr>
              <a:t>e) Cuántos escoltas tiene asignados, precisando los sueldos de los escoltas y sus plazas operativas.</a:t>
            </a:r>
          </a:p>
          <a:p>
            <a:pPr marL="0" indent="0">
              <a:buClr>
                <a:srgbClr val="2DA2BF"/>
              </a:buClr>
              <a:buFont typeface="Wingdings 3"/>
              <a:buNone/>
            </a:pPr>
            <a:endParaRPr lang="es-MX" sz="1800" dirty="0">
              <a:solidFill>
                <a:prstClr val="black"/>
              </a:solidFill>
              <a:latin typeface="Arial Narrow" pitchFamily="34" charset="0"/>
            </a:endParaRPr>
          </a:p>
        </p:txBody>
      </p:sp>
      <p:sp>
        <p:nvSpPr>
          <p:cNvPr id="5" name="4 Rectángulo"/>
          <p:cNvSpPr/>
          <p:nvPr/>
        </p:nvSpPr>
        <p:spPr>
          <a:xfrm>
            <a:off x="827584" y="116632"/>
            <a:ext cx="4572000" cy="1200329"/>
          </a:xfrm>
          <a:prstGeom prst="rect">
            <a:avLst/>
          </a:prstGeom>
        </p:spPr>
        <p:txBody>
          <a:bodyPr>
            <a:spAutoFit/>
          </a:bodyPr>
          <a:lstStyle/>
          <a:p>
            <a:r>
              <a:rPr lang="es-MX" sz="3600" b="1" dirty="0">
                <a:solidFill>
                  <a:srgbClr val="2DA2BF">
                    <a:lumMod val="75000"/>
                  </a:srgbClr>
                </a:solidFill>
                <a:latin typeface="Century Gothic" pitchFamily="34" charset="0"/>
              </a:rPr>
              <a:t>¿Qué se solicitó?</a:t>
            </a:r>
          </a:p>
          <a:p>
            <a:pPr algn="just"/>
            <a:endParaRPr lang="es-MX" sz="3600" b="1" dirty="0">
              <a:solidFill>
                <a:srgbClr val="2DA2BF">
                  <a:lumMod val="75000"/>
                </a:srgbClr>
              </a:solidFill>
              <a:latin typeface="Century Gothic" pitchFamily="34" charset="0"/>
            </a:endParaRPr>
          </a:p>
        </p:txBody>
      </p:sp>
    </p:spTree>
    <p:extLst>
      <p:ext uri="{BB962C8B-B14F-4D97-AF65-F5344CB8AC3E}">
        <p14:creationId xmlns:p14="http://schemas.microsoft.com/office/powerpoint/2010/main" val="3303896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95536" y="1052736"/>
            <a:ext cx="8219256" cy="4968552"/>
          </a:xfrm>
        </p:spPr>
        <p:txBody>
          <a:bodyPr>
            <a:normAutofit lnSpcReduction="10000"/>
          </a:bodyPr>
          <a:lstStyle/>
          <a:p>
            <a:pPr marL="0" indent="0">
              <a:buNone/>
            </a:pPr>
            <a:endParaRPr lang="es-MX" sz="1800" b="1"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Resolvió de manera parcial la solicitud de información, argumentando que la información solicitada fue debidamente clasificada por el comité de clasificación pública como información reservada y confidencial.</a:t>
            </a:r>
          </a:p>
          <a:p>
            <a:pPr marL="0" indent="0" algn="just">
              <a:buNone/>
            </a:pPr>
            <a:endParaRPr lang="es-MX" sz="1800" dirty="0" smtClean="0">
              <a:latin typeface="Arial" pitchFamily="34" charset="0"/>
              <a:cs typeface="Arial" pitchFamily="34" charset="0"/>
            </a:endParaRPr>
          </a:p>
          <a:p>
            <a:pPr marL="0" indent="0" algn="just">
              <a:buNone/>
            </a:pPr>
            <a:r>
              <a:rPr lang="es-MX" sz="1800" b="1" dirty="0" smtClean="0">
                <a:latin typeface="Arial" pitchFamily="34" charset="0"/>
                <a:cs typeface="Arial" pitchFamily="34" charset="0"/>
              </a:rPr>
              <a:t> Consideraciones por parte de la ponencia (FJGV).</a:t>
            </a: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La </a:t>
            </a:r>
            <a:r>
              <a:rPr lang="es-MX" sz="1800" b="1" dirty="0" smtClean="0">
                <a:latin typeface="Arial" pitchFamily="34" charset="0"/>
                <a:cs typeface="Arial" pitchFamily="34" charset="0"/>
              </a:rPr>
              <a:t>Fiscalía General del Estado de Jalisco</a:t>
            </a:r>
            <a:r>
              <a:rPr lang="es-MX" sz="1800" dirty="0" smtClean="0">
                <a:latin typeface="Arial" pitchFamily="34" charset="0"/>
                <a:cs typeface="Arial" pitchFamily="34" charset="0"/>
              </a:rPr>
              <a:t>, no reservó la totalidad de la información solicitada, pues sí declaró procedente la solicitud en cuanto a los siguientes puntos: </a:t>
            </a:r>
          </a:p>
          <a:p>
            <a:pPr marL="0" indent="0" algn="just">
              <a:buNone/>
            </a:pPr>
            <a:endParaRPr lang="es-MX" sz="1800" dirty="0" smtClean="0">
              <a:latin typeface="Arial" pitchFamily="34" charset="0"/>
              <a:cs typeface="Arial" pitchFamily="34" charset="0"/>
            </a:endParaRPr>
          </a:p>
          <a:p>
            <a:pPr marL="342900" indent="-342900" algn="just"/>
            <a:r>
              <a:rPr lang="es-MX" sz="1800" dirty="0" smtClean="0">
                <a:latin typeface="Arial" pitchFamily="34" charset="0"/>
                <a:cs typeface="Arial" pitchFamily="34" charset="0"/>
              </a:rPr>
              <a:t>Función pública o privada o ámbito en el que se desempeña, e institución –pública o privada- a la que pertenece, </a:t>
            </a:r>
          </a:p>
          <a:p>
            <a:pPr marL="342900" indent="-342900" algn="just"/>
            <a:r>
              <a:rPr lang="es-MX" sz="1800" dirty="0" smtClean="0">
                <a:latin typeface="Arial" pitchFamily="34" charset="0"/>
                <a:cs typeface="Arial" pitchFamily="34" charset="0"/>
              </a:rPr>
              <a:t>Justificación de la asignación de escoltas por parte de la Fiscalía, </a:t>
            </a:r>
          </a:p>
          <a:p>
            <a:pPr marL="342900" indent="-342900" algn="just"/>
            <a:r>
              <a:rPr lang="es-MX" sz="1800" dirty="0" smtClean="0">
                <a:latin typeface="Arial" pitchFamily="34" charset="0"/>
                <a:cs typeface="Arial" pitchFamily="34" charset="0"/>
              </a:rPr>
              <a:t>Desde cuándo se le asignaron escoltas y parte del </a:t>
            </a:r>
          </a:p>
          <a:p>
            <a:pPr marL="342900" indent="-342900" algn="just"/>
            <a:r>
              <a:rPr lang="es-MX" sz="1800" dirty="0" smtClean="0">
                <a:latin typeface="Arial" pitchFamily="34" charset="0"/>
                <a:cs typeface="Arial" pitchFamily="34" charset="0"/>
              </a:rPr>
              <a:t>Cuántos escoltas tienen asignados, precisando los sueldos de los escoltas y su plazas operativas.</a:t>
            </a:r>
          </a:p>
          <a:p>
            <a:pPr marL="0" indent="0">
              <a:buNone/>
            </a:pPr>
            <a:endParaRPr lang="es-MX" sz="1800" dirty="0">
              <a:latin typeface="Arial Narrow" pitchFamily="34" charset="0"/>
            </a:endParaRPr>
          </a:p>
        </p:txBody>
      </p:sp>
      <p:sp>
        <p:nvSpPr>
          <p:cNvPr id="5" name="4 Rectángulo"/>
          <p:cNvSpPr/>
          <p:nvPr/>
        </p:nvSpPr>
        <p:spPr>
          <a:xfrm>
            <a:off x="323528" y="44624"/>
            <a:ext cx="6120680" cy="1754326"/>
          </a:xfrm>
          <a:prstGeom prst="rect">
            <a:avLst/>
          </a:prstGeom>
        </p:spPr>
        <p:txBody>
          <a:bodyPr wrap="square">
            <a:spAutoFit/>
          </a:bodyPr>
          <a:lstStyle/>
          <a:p>
            <a:r>
              <a:rPr lang="es-MX" sz="3600" b="1" dirty="0" smtClean="0">
                <a:solidFill>
                  <a:srgbClr val="2DA2BF">
                    <a:lumMod val="75000"/>
                  </a:srgbClr>
                </a:solidFill>
                <a:latin typeface="Century Gothic" pitchFamily="34" charset="0"/>
                <a:cs typeface="Arial" pitchFamily="34" charset="0"/>
              </a:rPr>
              <a:t>¿Qué respondió el sujeto obligado?</a:t>
            </a:r>
          </a:p>
          <a:p>
            <a:pPr algn="just"/>
            <a:endParaRPr lang="es-MX" sz="3600" b="1" dirty="0">
              <a:solidFill>
                <a:srgbClr val="2DA2BF">
                  <a:lumMod val="75000"/>
                </a:srgbClr>
              </a:solidFill>
              <a:latin typeface="Century Gothic" pitchFamily="34" charset="0"/>
            </a:endParaRPr>
          </a:p>
        </p:txBody>
      </p:sp>
    </p:spTree>
    <p:extLst>
      <p:ext uri="{BB962C8B-B14F-4D97-AF65-F5344CB8AC3E}">
        <p14:creationId xmlns:p14="http://schemas.microsoft.com/office/powerpoint/2010/main" val="4900902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7200" y="404664"/>
            <a:ext cx="8003232" cy="561662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Clr>
                <a:srgbClr val="2DA2BF"/>
              </a:buClr>
              <a:buFont typeface="Wingdings 3"/>
              <a:buNone/>
            </a:pPr>
            <a:endParaRPr lang="es-MX" sz="1800" dirty="0" smtClean="0">
              <a:solidFill>
                <a:prstClr val="black"/>
              </a:solidFill>
              <a:latin typeface="Arial Narrow" pitchFamily="34" charset="0"/>
            </a:endParaRPr>
          </a:p>
          <a:p>
            <a:pPr marL="0" indent="0" algn="just">
              <a:buClr>
                <a:srgbClr val="2DA2BF"/>
              </a:buClr>
              <a:buFont typeface="Wingdings 3"/>
              <a:buNone/>
            </a:pPr>
            <a:endParaRPr lang="es-MX" sz="1800" dirty="0" smtClean="0">
              <a:solidFill>
                <a:prstClr val="black"/>
              </a:solidFill>
              <a:latin typeface="Arial" pitchFamily="34" charset="0"/>
              <a:cs typeface="Arial" pitchFamily="34" charset="0"/>
            </a:endParaRPr>
          </a:p>
          <a:p>
            <a:pPr marL="0" indent="0" algn="just">
              <a:lnSpc>
                <a:spcPct val="150000"/>
              </a:lnSpc>
              <a:buClr>
                <a:srgbClr val="2DA2BF"/>
              </a:buClr>
              <a:buFont typeface="Wingdings 3"/>
              <a:buNone/>
            </a:pPr>
            <a:r>
              <a:rPr lang="es-MX" sz="1800" dirty="0" smtClean="0">
                <a:solidFill>
                  <a:prstClr val="black"/>
                </a:solidFill>
                <a:latin typeface="Arial" pitchFamily="34" charset="0"/>
                <a:cs typeface="Arial" pitchFamily="34" charset="0"/>
              </a:rPr>
              <a:t>La Fiscalía General del Estado de Jalisco manifestó que las personas que tienen escoltas asignadas por la dependencia son:</a:t>
            </a:r>
          </a:p>
          <a:p>
            <a:pPr marL="0" indent="0" algn="just">
              <a:buClr>
                <a:srgbClr val="2DA2BF"/>
              </a:buClr>
              <a:buFont typeface="Wingdings 3"/>
              <a:buNone/>
            </a:pPr>
            <a:endParaRPr lang="es-MX" sz="1800" dirty="0" smtClean="0">
              <a:solidFill>
                <a:prstClr val="black"/>
              </a:solidFill>
              <a:latin typeface="Arial" pitchFamily="34" charset="0"/>
              <a:cs typeface="Arial" pitchFamily="34" charset="0"/>
            </a:endParaRPr>
          </a:p>
          <a:p>
            <a:pPr marL="0" indent="0" algn="just">
              <a:buClr>
                <a:srgbClr val="2DA2BF"/>
              </a:buClr>
              <a:buFont typeface="Wingdings 3"/>
              <a:buNone/>
            </a:pPr>
            <a:r>
              <a:rPr lang="es-MX" sz="1800" dirty="0" smtClean="0">
                <a:solidFill>
                  <a:prstClr val="black"/>
                </a:solidFill>
                <a:latin typeface="Arial" pitchFamily="34" charset="0"/>
                <a:cs typeface="Arial" pitchFamily="34" charset="0"/>
              </a:rPr>
              <a:t>•	</a:t>
            </a:r>
            <a:r>
              <a:rPr lang="es-MX" sz="1800" b="1" dirty="0" smtClean="0">
                <a:solidFill>
                  <a:prstClr val="black"/>
                </a:solidFill>
                <a:latin typeface="Arial" pitchFamily="34" charset="0"/>
                <a:cs typeface="Arial" pitchFamily="34" charset="0"/>
              </a:rPr>
              <a:t>Servidores públicos.</a:t>
            </a:r>
          </a:p>
          <a:p>
            <a:pPr marL="0" indent="0" algn="just">
              <a:buClr>
                <a:srgbClr val="2DA2BF"/>
              </a:buClr>
              <a:buFont typeface="Wingdings 3"/>
              <a:buNone/>
            </a:pPr>
            <a:r>
              <a:rPr lang="es-MX" sz="1800" b="1" dirty="0" smtClean="0">
                <a:solidFill>
                  <a:prstClr val="black"/>
                </a:solidFill>
                <a:latin typeface="Arial" pitchFamily="34" charset="0"/>
                <a:cs typeface="Arial" pitchFamily="34" charset="0"/>
              </a:rPr>
              <a:t>•	Miembros de partidos políticos</a:t>
            </a:r>
          </a:p>
          <a:p>
            <a:pPr marL="0" indent="0" algn="just">
              <a:buClr>
                <a:srgbClr val="2DA2BF"/>
              </a:buClr>
              <a:buFont typeface="Wingdings 3"/>
              <a:buNone/>
            </a:pPr>
            <a:r>
              <a:rPr lang="es-MX" sz="1800" b="1" dirty="0" smtClean="0">
                <a:solidFill>
                  <a:prstClr val="black"/>
                </a:solidFill>
                <a:latin typeface="Arial" pitchFamily="34" charset="0"/>
                <a:cs typeface="Arial" pitchFamily="34" charset="0"/>
              </a:rPr>
              <a:t>•	Ex servidores públicos.</a:t>
            </a:r>
          </a:p>
          <a:p>
            <a:pPr marL="0" indent="0" algn="just">
              <a:buClr>
                <a:srgbClr val="2DA2BF"/>
              </a:buClr>
              <a:buFont typeface="Wingdings 3"/>
              <a:buNone/>
            </a:pPr>
            <a:r>
              <a:rPr lang="es-MX" sz="1800" b="1" dirty="0" smtClean="0">
                <a:solidFill>
                  <a:prstClr val="black"/>
                </a:solidFill>
                <a:latin typeface="Arial" pitchFamily="34" charset="0"/>
                <a:cs typeface="Arial" pitchFamily="34" charset="0"/>
              </a:rPr>
              <a:t>•	Empresarios dedicados a actividades comerciales e 	industriales.</a:t>
            </a:r>
          </a:p>
          <a:p>
            <a:pPr marL="0" indent="0" algn="just">
              <a:buClr>
                <a:srgbClr val="2DA2BF"/>
              </a:buClr>
              <a:buFont typeface="Wingdings 3"/>
              <a:buNone/>
            </a:pPr>
            <a:r>
              <a:rPr lang="es-MX" sz="1800" b="1" dirty="0" smtClean="0">
                <a:solidFill>
                  <a:prstClr val="black"/>
                </a:solidFill>
                <a:latin typeface="Arial" pitchFamily="34" charset="0"/>
                <a:cs typeface="Arial" pitchFamily="34" charset="0"/>
              </a:rPr>
              <a:t>•	Autoridades diplomáticas</a:t>
            </a:r>
          </a:p>
          <a:p>
            <a:pPr marL="0" indent="0" algn="just">
              <a:buClr>
                <a:srgbClr val="2DA2BF"/>
              </a:buClr>
              <a:buFont typeface="Wingdings 3"/>
              <a:buNone/>
            </a:pPr>
            <a:r>
              <a:rPr lang="es-MX" sz="1800" b="1" dirty="0" smtClean="0">
                <a:solidFill>
                  <a:prstClr val="black"/>
                </a:solidFill>
                <a:latin typeface="Arial" pitchFamily="34" charset="0"/>
                <a:cs typeface="Arial" pitchFamily="34" charset="0"/>
              </a:rPr>
              <a:t>•	Autoridades eclesiásticas.</a:t>
            </a:r>
          </a:p>
          <a:p>
            <a:pPr marL="0" indent="0">
              <a:buClr>
                <a:srgbClr val="2DA2BF"/>
              </a:buClr>
              <a:buFont typeface="Wingdings 3"/>
              <a:buNone/>
            </a:pPr>
            <a:endParaRPr lang="es-MX" sz="1800" dirty="0">
              <a:solidFill>
                <a:prstClr val="black"/>
              </a:solidFill>
              <a:latin typeface="Arial Narrow" pitchFamily="34" charset="0"/>
            </a:endParaRPr>
          </a:p>
        </p:txBody>
      </p:sp>
      <p:sp>
        <p:nvSpPr>
          <p:cNvPr id="5" name="4 Rectángulo"/>
          <p:cNvSpPr/>
          <p:nvPr/>
        </p:nvSpPr>
        <p:spPr>
          <a:xfrm>
            <a:off x="457200" y="260648"/>
            <a:ext cx="3650358" cy="646331"/>
          </a:xfrm>
          <a:prstGeom prst="rect">
            <a:avLst/>
          </a:prstGeom>
        </p:spPr>
        <p:txBody>
          <a:bodyPr wrap="none">
            <a:spAutoFit/>
          </a:bodyPr>
          <a:lstStyle/>
          <a:p>
            <a:r>
              <a:rPr lang="es-MX" sz="3600" b="1" dirty="0" smtClean="0">
                <a:solidFill>
                  <a:srgbClr val="2DA2BF">
                    <a:lumMod val="75000"/>
                  </a:srgbClr>
                </a:solidFill>
                <a:latin typeface="Century Gothic" pitchFamily="34" charset="0"/>
                <a:cs typeface="Arial" pitchFamily="34" charset="0"/>
              </a:rPr>
              <a:t>Informe de Ley</a:t>
            </a:r>
            <a:endParaRPr lang="es-MX" sz="3600" b="1" dirty="0">
              <a:solidFill>
                <a:srgbClr val="2DA2BF">
                  <a:lumMod val="75000"/>
                </a:srgbClr>
              </a:solidFill>
              <a:latin typeface="Century Gothic" pitchFamily="34" charset="0"/>
            </a:endParaRPr>
          </a:p>
        </p:txBody>
      </p:sp>
      <p:pic>
        <p:nvPicPr>
          <p:cNvPr id="3074" name="Picture 2" descr="imag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293096"/>
            <a:ext cx="3953644" cy="219646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860032" y="6489565"/>
            <a:ext cx="1641796" cy="253916"/>
          </a:xfrm>
          <a:prstGeom prst="rect">
            <a:avLst/>
          </a:prstGeom>
        </p:spPr>
        <p:txBody>
          <a:bodyPr wrap="none">
            <a:spAutoFit/>
          </a:bodyPr>
          <a:lstStyle/>
          <a:p>
            <a:r>
              <a:rPr lang="es-MX" sz="1050" b="1" dirty="0" smtClean="0">
                <a:solidFill>
                  <a:prstClr val="black"/>
                </a:solidFill>
                <a:latin typeface="Arial" pitchFamily="34" charset="0"/>
                <a:cs typeface="Arial" pitchFamily="34" charset="0"/>
              </a:rPr>
              <a:t>Fotografía: </a:t>
            </a:r>
            <a:r>
              <a:rPr lang="es-MX" sz="1050" b="1" dirty="0" err="1" smtClean="0">
                <a:solidFill>
                  <a:prstClr val="black"/>
                </a:solidFill>
                <a:latin typeface="Arial" pitchFamily="34" charset="0"/>
                <a:cs typeface="Arial" pitchFamily="34" charset="0"/>
              </a:rPr>
              <a:t>impactoMX</a:t>
            </a:r>
            <a:endParaRPr lang="es-MX" sz="1050" dirty="0">
              <a:solidFill>
                <a:prstClr val="black"/>
              </a:solidFill>
            </a:endParaRPr>
          </a:p>
        </p:txBody>
      </p:sp>
    </p:spTree>
    <p:extLst>
      <p:ext uri="{BB962C8B-B14F-4D97-AF65-F5344CB8AC3E}">
        <p14:creationId xmlns:p14="http://schemas.microsoft.com/office/powerpoint/2010/main" val="792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260648"/>
            <a:ext cx="8075240" cy="543346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just">
              <a:buClr>
                <a:srgbClr val="2DA2BF"/>
              </a:buClr>
              <a:buFont typeface="Wingdings 3"/>
              <a:buNone/>
            </a:pPr>
            <a:r>
              <a:rPr lang="es-MX" sz="2800" b="1" dirty="0" smtClean="0">
                <a:solidFill>
                  <a:srgbClr val="2DA2BF">
                    <a:lumMod val="75000"/>
                  </a:srgbClr>
                </a:solidFill>
                <a:latin typeface="Arial Narrow" pitchFamily="34" charset="0"/>
              </a:rPr>
              <a:t>¿</a:t>
            </a:r>
            <a:r>
              <a:rPr lang="es-MX" sz="3200" b="1" dirty="0" smtClean="0">
                <a:solidFill>
                  <a:srgbClr val="2DA2BF">
                    <a:lumMod val="75000"/>
                  </a:srgbClr>
                </a:solidFill>
                <a:latin typeface="Century Gothic" pitchFamily="34" charset="0"/>
              </a:rPr>
              <a:t>Por qué la ciudadanía debería conocer qué personas tienen asignados escoltas y cuántas tienen?</a:t>
            </a:r>
            <a:endParaRPr lang="es-MX" sz="1800" dirty="0" smtClean="0">
              <a:solidFill>
                <a:prstClr val="black"/>
              </a:solidFill>
              <a:latin typeface="Arial Narrow" pitchFamily="34" charset="0"/>
            </a:endParaRPr>
          </a:p>
          <a:p>
            <a:pPr marL="0" indent="0" algn="just">
              <a:buClr>
                <a:srgbClr val="2DA2BF"/>
              </a:buClr>
              <a:buFont typeface="Wingdings 3"/>
              <a:buNone/>
            </a:pPr>
            <a:endParaRPr lang="es-MX" sz="1800" dirty="0" smtClean="0">
              <a:solidFill>
                <a:prstClr val="black"/>
              </a:solidFill>
              <a:latin typeface="Arial Narrow" pitchFamily="34" charset="0"/>
            </a:endParaRPr>
          </a:p>
          <a:p>
            <a:pPr marL="0" indent="0" algn="just">
              <a:buClr>
                <a:srgbClr val="2DA2BF"/>
              </a:buClr>
              <a:buFont typeface="Wingdings 3"/>
              <a:buNone/>
            </a:pPr>
            <a:endParaRPr lang="es-MX" sz="1800" dirty="0" smtClean="0">
              <a:solidFill>
                <a:prstClr val="black"/>
              </a:solidFill>
              <a:latin typeface="Arial Narrow" pitchFamily="34" charset="0"/>
            </a:endParaRPr>
          </a:p>
          <a:p>
            <a:pPr marL="0" indent="0" algn="just">
              <a:buClr>
                <a:srgbClr val="2DA2BF"/>
              </a:buClr>
              <a:buFont typeface="Wingdings 3"/>
              <a:buNone/>
            </a:pPr>
            <a:r>
              <a:rPr lang="es-MX" sz="2400" dirty="0" smtClean="0">
                <a:solidFill>
                  <a:prstClr val="black"/>
                </a:solidFill>
                <a:latin typeface="Arial" pitchFamily="34" charset="0"/>
                <a:cs typeface="Arial" pitchFamily="34" charset="0"/>
              </a:rPr>
              <a:t>Todas las personas que hacen una función de escoltas ya sean elementos operativos, viales, policiales, investigadores de la Fiscalía General del Estado de Jalisco, son </a:t>
            </a:r>
            <a:r>
              <a:rPr lang="es-MX" sz="2400" b="1" dirty="0" smtClean="0">
                <a:solidFill>
                  <a:prstClr val="black"/>
                </a:solidFill>
                <a:latin typeface="Arial" pitchFamily="34" charset="0"/>
                <a:cs typeface="Arial" pitchFamily="34" charset="0"/>
              </a:rPr>
              <a:t>servidores públicos </a:t>
            </a:r>
            <a:r>
              <a:rPr lang="es-MX" sz="2400" dirty="0" smtClean="0">
                <a:solidFill>
                  <a:prstClr val="black"/>
                </a:solidFill>
                <a:latin typeface="Arial" pitchFamily="34" charset="0"/>
                <a:cs typeface="Arial" pitchFamily="34" charset="0"/>
              </a:rPr>
              <a:t>pagados con el dinero de los ciudadanos. </a:t>
            </a:r>
          </a:p>
          <a:p>
            <a:pPr marL="0" indent="0" algn="just">
              <a:buClr>
                <a:srgbClr val="2DA2BF"/>
              </a:buClr>
              <a:buFont typeface="Wingdings 3"/>
              <a:buNone/>
            </a:pPr>
            <a:endParaRPr lang="es-MX" sz="2400" dirty="0" smtClean="0">
              <a:solidFill>
                <a:prstClr val="black"/>
              </a:solidFill>
              <a:latin typeface="Arial" pitchFamily="34" charset="0"/>
              <a:cs typeface="Arial" pitchFamily="34" charset="0"/>
            </a:endParaRPr>
          </a:p>
          <a:p>
            <a:pPr marL="0" indent="0" algn="just">
              <a:buClr>
                <a:srgbClr val="2DA2BF"/>
              </a:buClr>
              <a:buFont typeface="Wingdings 3"/>
              <a:buNone/>
            </a:pPr>
            <a:r>
              <a:rPr lang="es-MX" sz="2400" dirty="0" smtClean="0">
                <a:solidFill>
                  <a:prstClr val="black"/>
                </a:solidFill>
                <a:latin typeface="Arial" pitchFamily="34" charset="0"/>
                <a:cs typeface="Arial" pitchFamily="34" charset="0"/>
              </a:rPr>
              <a:t>Por otra parte, desempeñan una función concedida por el Estado para la seguridad pública, no privada.</a:t>
            </a:r>
          </a:p>
          <a:p>
            <a:pPr marL="0" indent="0" algn="just">
              <a:buClr>
                <a:srgbClr val="2DA2BF"/>
              </a:buClr>
              <a:buFont typeface="Wingdings 3"/>
              <a:buNone/>
            </a:pPr>
            <a:endParaRPr lang="es-MX" sz="1800" dirty="0" smtClean="0">
              <a:solidFill>
                <a:prstClr val="black"/>
              </a:solidFill>
              <a:latin typeface="Arial" pitchFamily="34" charset="0"/>
              <a:cs typeface="Arial" pitchFamily="34" charset="0"/>
            </a:endParaRPr>
          </a:p>
          <a:p>
            <a:pPr marL="0" indent="0" algn="just">
              <a:buClr>
                <a:srgbClr val="2DA2BF"/>
              </a:buClr>
              <a:buFont typeface="Wingdings 3"/>
              <a:buNone/>
            </a:pPr>
            <a:endParaRPr lang="es-MX" sz="1800" dirty="0" smtClean="0">
              <a:solidFill>
                <a:prstClr val="black"/>
              </a:solidFill>
              <a:latin typeface="Arial Narrow" pitchFamily="34" charset="0"/>
            </a:endParaRPr>
          </a:p>
          <a:p>
            <a:pPr marL="0" indent="0">
              <a:buClr>
                <a:srgbClr val="2DA2BF"/>
              </a:buClr>
              <a:buFont typeface="Wingdings 3"/>
              <a:buNone/>
            </a:pPr>
            <a:endParaRPr lang="es-MX" sz="1800" dirty="0">
              <a:solidFill>
                <a:prstClr val="black"/>
              </a:solidFill>
              <a:latin typeface="Arial Narrow" pitchFamily="34" charset="0"/>
            </a:endParaRPr>
          </a:p>
        </p:txBody>
      </p:sp>
    </p:spTree>
    <p:extLst>
      <p:ext uri="{BB962C8B-B14F-4D97-AF65-F5344CB8AC3E}">
        <p14:creationId xmlns:p14="http://schemas.microsoft.com/office/powerpoint/2010/main" val="987590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sz="6000" dirty="0" smtClean="0">
                <a:latin typeface="Century Gothic" pitchFamily="34" charset="0"/>
              </a:rPr>
              <a:t>CASO</a:t>
            </a:r>
            <a:r>
              <a:rPr lang="es-MX" sz="5400" dirty="0" smtClean="0">
                <a:latin typeface="Century Gothic" pitchFamily="34" charset="0"/>
              </a:rPr>
              <a:t> </a:t>
            </a:r>
            <a:r>
              <a:rPr lang="es-MX" sz="6000" dirty="0" smtClean="0">
                <a:latin typeface="Century Gothic" pitchFamily="34" charset="0"/>
              </a:rPr>
              <a:t>2</a:t>
            </a:r>
            <a:endParaRPr lang="es-MX" sz="5400" dirty="0">
              <a:latin typeface="Century Gothic" pitchFamily="34" charset="0"/>
            </a:endParaRPr>
          </a:p>
        </p:txBody>
      </p:sp>
      <p:sp>
        <p:nvSpPr>
          <p:cNvPr id="4" name="3 Rectángulo"/>
          <p:cNvSpPr/>
          <p:nvPr/>
        </p:nvSpPr>
        <p:spPr>
          <a:xfrm>
            <a:off x="683568" y="2132856"/>
            <a:ext cx="8154155" cy="1938992"/>
          </a:xfrm>
          <a:prstGeom prst="rect">
            <a:avLst/>
          </a:prstGeom>
        </p:spPr>
        <p:txBody>
          <a:bodyPr wrap="none">
            <a:spAutoFit/>
          </a:bodyPr>
          <a:lstStyle/>
          <a:p>
            <a:r>
              <a:rPr lang="es-MX" sz="4000" dirty="0" smtClean="0">
                <a:solidFill>
                  <a:prstClr val="black"/>
                </a:solidFill>
                <a:latin typeface="Tahoma" pitchFamily="34" charset="0"/>
                <a:ea typeface="Tahoma" pitchFamily="34" charset="0"/>
                <a:cs typeface="Tahoma" pitchFamily="34" charset="0"/>
              </a:rPr>
              <a:t>Acceso a la información clasificada </a:t>
            </a:r>
          </a:p>
          <a:p>
            <a:r>
              <a:rPr lang="es-MX" sz="4000" dirty="0" smtClean="0">
                <a:solidFill>
                  <a:prstClr val="black"/>
                </a:solidFill>
                <a:latin typeface="Tahoma" pitchFamily="34" charset="0"/>
                <a:ea typeface="Tahoma" pitchFamily="34" charset="0"/>
                <a:cs typeface="Tahoma" pitchFamily="34" charset="0"/>
              </a:rPr>
              <a:t>como reservada: Casos de tortura </a:t>
            </a:r>
          </a:p>
          <a:p>
            <a:r>
              <a:rPr lang="es-MX" sz="4000" dirty="0" smtClean="0">
                <a:solidFill>
                  <a:prstClr val="black"/>
                </a:solidFill>
                <a:latin typeface="Tahoma" pitchFamily="34" charset="0"/>
                <a:ea typeface="Tahoma" pitchFamily="34" charset="0"/>
                <a:cs typeface="Tahoma" pitchFamily="34" charset="0"/>
              </a:rPr>
              <a:t>en Jalisco</a:t>
            </a:r>
            <a:endParaRPr lang="es-MX" sz="4000" dirty="0">
              <a:solidFill>
                <a:prstClr val="black"/>
              </a:solidFill>
              <a:latin typeface="Tahoma" pitchFamily="34" charset="0"/>
              <a:ea typeface="Tahoma" pitchFamily="34" charset="0"/>
              <a:cs typeface="Tahoma" pitchFamily="34" charset="0"/>
            </a:endParaRPr>
          </a:p>
        </p:txBody>
      </p:sp>
      <p:sp>
        <p:nvSpPr>
          <p:cNvPr id="5" name="4 Rectángulo"/>
          <p:cNvSpPr/>
          <p:nvPr/>
        </p:nvSpPr>
        <p:spPr>
          <a:xfrm>
            <a:off x="827584" y="4509120"/>
            <a:ext cx="3057247" cy="338554"/>
          </a:xfrm>
          <a:prstGeom prst="rect">
            <a:avLst/>
          </a:prstGeom>
        </p:spPr>
        <p:txBody>
          <a:bodyPr wrap="none">
            <a:spAutoFit/>
          </a:bodyPr>
          <a:lstStyle/>
          <a:p>
            <a:r>
              <a:rPr lang="es-MX" sz="1600" b="1" dirty="0" smtClean="0">
                <a:solidFill>
                  <a:prstClr val="black"/>
                </a:solidFill>
                <a:latin typeface="Arial" pitchFamily="34" charset="0"/>
                <a:ea typeface="Tahoma" pitchFamily="34" charset="0"/>
                <a:cs typeface="Arial" pitchFamily="34" charset="0"/>
              </a:rPr>
              <a:t>Recurso de revisión 628/2015</a:t>
            </a:r>
            <a:endParaRPr lang="es-MX" sz="1600" b="1" dirty="0">
              <a:solidFill>
                <a:prstClr val="black"/>
              </a:solidFill>
              <a:latin typeface="Arial" pitchFamily="34" charset="0"/>
              <a:cs typeface="Arial" pitchFamily="34" charset="0"/>
            </a:endParaRPr>
          </a:p>
        </p:txBody>
      </p:sp>
      <p:sp>
        <p:nvSpPr>
          <p:cNvPr id="6" name="AutoShape 2" descr="data:image/jpeg;base64,/9j/4AAQSkZJRgABAQAAAQABAAD/2wCEAAkGBxQSEBQUExEWFRMXFiIaFhUYGR0dHBoZHBQWHhscIBkYHCghGhwoGxgaIT0iJiwrLzAxHyAzOzUsNygtLiwBCgoKDg0OGxAQGS0kHyQ1NzIsLCw0LCwsNSstLC03LCwsLCwrNCwsLCwsNCwuLiwsLCwsNCwsLCwsLCwsMSwsLP/AABEIAFgAzAMBIgACEQEDEQH/xAAcAAACAwEBAQEAAAAAAAAAAAAABgQFBwMCAQj/xABFEAACAQIEAwUDBwkGBwEAAAABAgMAEQQFEiEGEzEiQVFhcQcygRQ1QnORobEWIyRSgpKywdEzQ2JyorM0NlOkw9LwFf/EABcBAQEBAQAAAAAAAAAAAAAAAAABAgP/xAAlEQACAgEDBAEFAAAAAAAAAAAAAQIREiExUQMyQXEzIoGRocH/2gAMAwEAAhEDEQA/ANxooooAopL9onFUmGMGFwtjjMUwWMncRqWClyPU/cT3VYYbgjCBBzohiZbdqebtux7zc+6L9y2AqWWtLYyUVn6ZXLFnEMMkjy4NsJNylckkEtGHVmvdrAixO9jbuNLkeAT8pjh7HkaL8rU2m/KB6X8d6jZpQvybHRSjxVwZh5MHMIkMUojYxujMCHCkr0O4uOlLPtHwyjJocQLiciFeYGYNYjpsaN0IxTrU1SikngzhzDy5bhZGRuY8CFpFkdWJKgk6g1wb1Gy/PZcDmYy/EyNLDML4Wd/fF7gRsfpbgi/X3fHZfIwu0vA/0VkXtmwqwyYZ4ro0sjcwqzDV7vXfzrTMuyqKODlomlHHaAJ3uoB3vcbUUrbRXCop3uWNFZDl8OriWbDF5DhwDaLmPpH6PG3TV4kmnX2gYNRl+IlGpZI4DoYOwK2G3Q9ailabK+lUkr3/AKNNFIvsjhD4BJnLvKWdS7OzG2s7do27qeq1F2rMTjjJx4CiilbPeLljJSEB272Puj0/WqmRpqPJjY1NmlQHwLAfiazaNpscXEmIYAC+kdNz+qCNvPfew76WsdgTG7Ky2Kmx8PLfwI3FAbjDiUf3HVv8pB/CutYXlOSmdzvoCi5e3QkHSB5mxPoCasMPxTisFM0YmMyI1tMm/wB97g91rmx8aA2Sil7hji6HGDSPzctt4yf4T9Iff5Uw0AUUUUAUUUUBjST/ACji7fcQXC/sw/1c1stYrkycvi6YH6Re37USn+RraqzE3Pwc3gUsrlQWW+k+F+v22rKFYDi4kmw5ff8AUitaLDbfr0rIngWTixldFdTHurAEf2I7jSXgvT8+h8izgSZoYEkDKmG1OoII1NLYXt3gL99UPtojC5RpUAKJYwAOgAJsLVcYPIkgzVpYogiSYXS2hbLrWXrsLBirD92qj21ODlJIII5ydP8AMaku1lhWaoZOCfm3CfUJ/AKQvbsNHyOYe+jtb/S34qKfeCfm3CfUJ/AKQvb635rCr3l2IH7Fv51J9hrpfKcfbNPrjy9/1u19oQ1pmHzjD6F/SIfdH94vh61mHtbhtDliHyH+lBWoQ5Lh9I/R4eg/u18PSkbyYnWEfuZnk0qvxXMysGUqbMDcH9Gi6EedPntC+asZ9Q34Uh5NEqcVzKqhVCmygWA/RougHnT57QvmrGfUN+FSPbI3P5IekVXsd+ao/rH/ANw07Uk+x35qj+sf/cNNOb4rlxEj3jsPU1rp9qOXW+SXsX+Kc3LExRmyjZyO/wAvSlGSOrWVKiyx1o5nnJ5uVIC4IjbYtbod7H8fhfwpzzzJYpMOfAhO142bY+tmYfGqnKgJIQlg30Svqbj+v3jcEGNn+QSR4ewd2RX93USNLe72elwdvjeqQv8APYIcPA8jdmxvt1Y2ACj4KoHgF9ax/MAzOXdSC2/SwsQLW8rWt5WrTRw01keZmk5aDssxYajuTZjYBdhbv6nYbrHGkoLIm11uSN7i9u8+PXfc9dtgAE6NyjBlJVgbgjYg+RrYOBOKPlcZSTadB2v8Q/WH8x/Wskkjrrk+Ythp0mXqp3HivePiKA/QFFc8PMHRXU3VgGB8QRcV0oAooooDLPablz4TMMJm0a6o42C4kDqFuV1ehR2XyIXx20/DzrIiujBkYAqw6EEbGvUiBgQwBBFiCLgg9QR3iqODhHDxhliMsKNuY4pXRBfrZVay38rVDV2ikzTiFZM8wmEQg8pXeUjucxkKvqFJJ/zCl6P/AJuP1f8A4BTVmEmBg7Aw7suFVi7RKbRcxDrDMCCSwNza5GzG3WrP8jsFzOZ8mXmf9S7av3tV6lWaUkvwWmY41IInlkYKiKWZj3ACsn4rxPN4ZikItzJg9vDVNIbffWiYrhDBygCTDiQA3AdmYA+jNXGHhjBTRaGwdo1JURvqC9hiAQmq1j1B86NNiEktSRwT824T6hP4BSJncP8A+xnUSRdrCYO3NlHul9WplB7ydKL8GPq4NkWD5MwbCOI4rryzrs6qgPYTVZl3sPMGr3L8LHFGqxRLEgGyKALfAbXqNXoVSxba3M09tvv4D60/ilalH0HpSnxHk+B50QnwzzSTO3LsWbtBS5tdrL2VJ7ulXGVYKFsMVRJFje+pXZtQIOki5a6+73GiX1NiTTgkZ1l7W4sxBPcpP/axVbZnxhHmGUZiyRtHy0Kdq2+odk7dL+FMMHB+BZuakV3NwZA76jbsntarnpb4Ufkjg3V4gp5Qk1PCHbRrsrdpQdzurWPkayoy1Oj6kG02npX6IXskw5TKYdQtqLsPQyNY/Eb/ABq24iNyq/Gp2Hxic5sOqFTHGrdAF0sWAA9NJqHnKXcen8zW4qlRxm8pN8i7LHXBMNrYKO8//dKsZY6iutjeqZPRwkuGYSxnUAN7eHmAd18x91T824mtGF5JDsA3aI02NiCCOv3VNymdZGG9iNyp637/AF9ftv1rpn2Uo8NhZSrXU+FyLj036VSFXj+KnaDVDCwZm0ajYgMQTZQN2O3gO6lifhmTQzu4D7krYsehJuR9LyF7d5FaTDl8aKoVbaV0qfC/U+p8aR+I8xWzRIdV9iQdgAelx19B2R5negEeSOokkdW0kdRJI6A1b2d4rXl8d+qEp9h2+40y0n+zBSMG31pt+6tOFAFFFJsXE4+VPKS4wvyUOgJXSxM5QOtjtfYdq3jtQqQ5UVQSZ2uIy6fEQFl0xyaTtcPHrG1rgjUvXcEVW4TN5MM2FaaYyQz4ZpHLgXjeOJXYgqBdSpbY9Lee0sUdMqmGGmxsU0UjGbEGWO0ZYSo8US2uBpuChBBOwsTsai8p2xR1CUOJpeae3ZsMYG0AEbEailtO+oN33qavHEbKpigmlJm5OhNBIblcy99ekjT4HqCO6pI4ww/MlTtExqzEjSdWl9BUAG4bUQACBe+1TQ1rwJmTYOSM4chMSCBhC11m2ZmdZ7gi3uBQ1+g8Kn4qORYuysjFcTOeU6yjmKZBbTJa6yb3Um4O4q4zjiBo5IZTFOqLzhLDZbkRx6tfWzAAEgg738as5OJIw4XS5UuiGQAaVeVQUUi+q5DL0BA1CpSNOT3oXtDLLNzEm+TnMGMuz7ocGgU9LtGJR9HYEeVV+Jwko5bsuIMqRQ6WtKTYY7vtsX5Pvd9r3p5ybN1xSF0VglgVY2swN+mkmxBG4NiNqT8uzyRlwymeYyNjpI3Og6TGssyquvRp91F6G970aRU2XPF6FsRgP7UKsrszxozFB8llUG6qbXZgu/jVZqYzYUqsrqumMrIjoxAnZecrWsDZbsjAXQjpVyeLk5bPyJbLHK9uxciCYxuBZutxceXntXrBcVpJKsRgmRi5S7Bba1h5tuyxO8e/3bGjoLJLYUpFaPDYdEjnUo0hJCSEAri4yQABsxW/a6aQ4sb1NzGPQuKVY5QXxpYkJIV0nD6lYqu7gt3Ajtabna1Xv5XoULLBKzCZIinZDBpVVlvdttmAIO4OxArq3FUfKEgjkI5fMcALeNA5Ulhq3sQ3u3901mlyaylwR+G3Zp1Z1e5wUN2ZWF2DSagSRbVuNuu9XGaR3sfhXjL84WaV0RWIQlS/ZtqXTcWB1A9q4uBcA1Onj1KRW1scZbi7LHXvBRKSdQF+6/8AQ7H7QakSx1wMTL2gDbxttVIejlKlrpsym5Uk2/8AZai8RYWUICXZo7+6fonzt19atcuxl73XoOo329OtvSvOa5mnLIBDE7W+PfVIQcJl07w/nHYhhZUJsACOrEbn0qHBkUUZIPbZfeJ6D9i9h6ufgaY8NmkbgaSdVvdsb0uZ5mx5jIi2IPU77+QGwPnuaAWM9ijEp5dtPfY33797AfZtVPLHV3jcI62Z1YarkFgRfx69etecnyo4idY/o9XPgo6/0+NAPfBeE5WCiB6sC/7xuPutV5XxVAAAFgOgr7QBShhuCNCFBim0rCIobILxhJeZGdV+2VYDwvam+ihUytky13wskLzFnkRlaTT+spBsl9gAdhf7arYeElItPM0unDth47AIEjdQrkAXu5AG5PcLAb3ZKKlC2UEOQy/mDJijI8MmvUUADARsgXSG22cknck+QtXluGCY54jiX5MhYxqAAY2dtROr6Vn3AI286YaKUMmLmO4bkmjVZMUWfRIjPyxvzY9BIUNZQB0G+/Wvo4X7YJmOgtHI6aessKqEYNfsjsISu9yo360xUUpFyZTZDkXyYytrDPLp1FU0AlQRrKgm7m+7bXsNhULDcLMkcKfKLiLENODyxuXd2KntdLyN93hTNRSkMmJeYZCsGrXiyscolhjXlaiDiZdZFwbsdRNund4bycdkogLYmTEEJHIZ20xm/wDwvIPRifc7Xr5bV14yxK68HFqHNfFxsqd5VHBcjyA3NLk+e61zFGnBX5NObM3aBSV03TolgVWwvcaSbFrVh0jrHJotso4bC3jXElirwSm8Vh+bUBehAOrSCe+9/Gpq8J2QJzzYxtFL2B242kZrDfssNTC++xO1VWOzRgZ1jxKghcOVV5NK9rUSmsf2esLbV4keNdcBnAklgVp5Y3McTwRk3M19YkBIFpOm5HQANtemmxWp7l7gchEeKbEFwWKlBZdJ0lgQHa/b02sDYWBI3q5pR4Wx7yTJ+dZ7wscQhN+XOJVAW30P7wW7woNN1ajVaHKdp6kbFQX3HWvCHw28e77x/SplcZYAd+h8a0YPMcQO5G9+u1/tFRc3wAddQ2Yd/iL99dW5q/4hULHTSMLEWHkDQFjh8CiJoA2PU95+IqJOixnSgC7dAQP4VLGuUeOmtYR6vMg15ODxEvvyaF8B1+6gKnN+2eSiXkY7nSBt5liW+0ir7IsoXDpbq7e838h5CpOBwCQiyL6nvPxqVQBRRRQBRRRQBRRRQBRRRQBRRRQBRRRQBavlq+0UB8Iv1r7aiigPgFfaKKAKKKKAKKKKAKKKKAKKKKAKKK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7" name="AutoShape 4" descr="data:image/jpeg;base64,/9j/4AAQSkZJRgABAQAAAQABAAD/2wCEAAkGBxQSEBQUExEWFRMXFiIaFhUYGR0dHBoZHBQWHhscIBkYHCghGhwoGxgaIT0iJiwrLzAxHyAzOzUsNygtLiwBCgoKDg0OGxAQGS0kHyQ1NzIsLCw0LCwsNSstLC03LCwsLCwrNCwsLCwsNCwuLiwsLCwsNCwsLCwsLCwsMSwsLP/AABEIAFgAzAMBIgACEQEDEQH/xAAcAAACAwEBAQEAAAAAAAAAAAAABgQFBwMCAQj/xABFEAACAQIEAwUDBwkGBwEAAAABAgMAEQQFEiEGEzEiQVFhcQcygRQ1QnORobEWIyRSgpKywdEzQ2JyorM0NlOkw9LwFf/EABcBAQEBAQAAAAAAAAAAAAAAAAABAgP/xAAlEQACAgEDBAEFAAAAAAAAAAAAAQIREiExUQMyQXEzIoGRocH/2gAMAwEAAhEDEQA/ANxooooAopL9onFUmGMGFwtjjMUwWMncRqWClyPU/cT3VYYbgjCBBzohiZbdqebtux7zc+6L9y2AqWWtLYyUVn6ZXLFnEMMkjy4NsJNylckkEtGHVmvdrAixO9jbuNLkeAT8pjh7HkaL8rU2m/KB6X8d6jZpQvybHRSjxVwZh5MHMIkMUojYxujMCHCkr0O4uOlLPtHwyjJocQLiciFeYGYNYjpsaN0IxTrU1SikngzhzDy5bhZGRuY8CFpFkdWJKgk6g1wb1Gy/PZcDmYy/EyNLDML4Wd/fF7gRsfpbgi/X3fHZfIwu0vA/0VkXtmwqwyYZ4ro0sjcwqzDV7vXfzrTMuyqKODlomlHHaAJ3uoB3vcbUUrbRXCop3uWNFZDl8OriWbDF5DhwDaLmPpH6PG3TV4kmnX2gYNRl+IlGpZI4DoYOwK2G3Q9ailabK+lUkr3/AKNNFIvsjhD4BJnLvKWdS7OzG2s7do27qeq1F2rMTjjJx4CiilbPeLljJSEB272Puj0/WqmRpqPJjY1NmlQHwLAfiazaNpscXEmIYAC+kdNz+qCNvPfew76WsdgTG7Ky2Kmx8PLfwI3FAbjDiUf3HVv8pB/CutYXlOSmdzvoCi5e3QkHSB5mxPoCasMPxTisFM0YmMyI1tMm/wB97g91rmx8aA2Sil7hji6HGDSPzctt4yf4T9Iff5Uw0AUUUUAUUUUBjST/ACji7fcQXC/sw/1c1stYrkycvi6YH6Re37USn+RraqzE3Pwc3gUsrlQWW+k+F+v22rKFYDi4kmw5ff8AUitaLDbfr0rIngWTixldFdTHurAEf2I7jSXgvT8+h8izgSZoYEkDKmG1OoII1NLYXt3gL99UPtojC5RpUAKJYwAOgAJsLVcYPIkgzVpYogiSYXS2hbLrWXrsLBirD92qj21ODlJIII5ydP8AMaku1lhWaoZOCfm3CfUJ/AKQvbsNHyOYe+jtb/S34qKfeCfm3CfUJ/AKQvb635rCr3l2IH7Fv51J9hrpfKcfbNPrjy9/1u19oQ1pmHzjD6F/SIfdH94vh61mHtbhtDliHyH+lBWoQ5Lh9I/R4eg/u18PSkbyYnWEfuZnk0qvxXMysGUqbMDcH9Gi6EedPntC+asZ9Q34Uh5NEqcVzKqhVCmygWA/RougHnT57QvmrGfUN+FSPbI3P5IekVXsd+ao/rH/ANw07Uk+x35qj+sf/cNNOb4rlxEj3jsPU1rp9qOXW+SXsX+Kc3LExRmyjZyO/wAvSlGSOrWVKiyx1o5nnJ5uVIC4IjbYtbod7H8fhfwpzzzJYpMOfAhO142bY+tmYfGqnKgJIQlg30Svqbj+v3jcEGNn+QSR4ewd2RX93USNLe72elwdvjeqQv8APYIcPA8jdmxvt1Y2ACj4KoHgF9ax/MAzOXdSC2/SwsQLW8rWt5WrTRw01keZmk5aDssxYajuTZjYBdhbv6nYbrHGkoLIm11uSN7i9u8+PXfc9dtgAE6NyjBlJVgbgjYg+RrYOBOKPlcZSTadB2v8Q/WH8x/Wskkjrrk+Ythp0mXqp3HivePiKA/QFFc8PMHRXU3VgGB8QRcV0oAooooDLPablz4TMMJm0a6o42C4kDqFuV1ehR2XyIXx20/DzrIiujBkYAqw6EEbGvUiBgQwBBFiCLgg9QR3iqODhHDxhliMsKNuY4pXRBfrZVay38rVDV2ikzTiFZM8wmEQg8pXeUjucxkKvqFJJ/zCl6P/AJuP1f8A4BTVmEmBg7Aw7suFVi7RKbRcxDrDMCCSwNza5GzG3WrP8jsFzOZ8mXmf9S7av3tV6lWaUkvwWmY41IInlkYKiKWZj3ACsn4rxPN4ZikItzJg9vDVNIbffWiYrhDBygCTDiQA3AdmYA+jNXGHhjBTRaGwdo1JURvqC9hiAQmq1j1B86NNiEktSRwT824T6hP4BSJncP8A+xnUSRdrCYO3NlHul9WplB7ydKL8GPq4NkWD5MwbCOI4rryzrs6qgPYTVZl3sPMGr3L8LHFGqxRLEgGyKALfAbXqNXoVSxba3M09tvv4D60/ilalH0HpSnxHk+B50QnwzzSTO3LsWbtBS5tdrL2VJ7ulXGVYKFsMVRJFje+pXZtQIOki5a6+73GiX1NiTTgkZ1l7W4sxBPcpP/axVbZnxhHmGUZiyRtHy0Kdq2+odk7dL+FMMHB+BZuakV3NwZA76jbsntarnpb4Ufkjg3V4gp5Qk1PCHbRrsrdpQdzurWPkayoy1Oj6kG02npX6IXskw5TKYdQtqLsPQyNY/Eb/ABq24iNyq/Gp2Hxic5sOqFTHGrdAF0sWAA9NJqHnKXcen8zW4qlRxm8pN8i7LHXBMNrYKO8//dKsZY6iutjeqZPRwkuGYSxnUAN7eHmAd18x91T824mtGF5JDsA3aI02NiCCOv3VNymdZGG9iNyp637/AF9ftv1rpn2Uo8NhZSrXU+FyLj036VSFXj+KnaDVDCwZm0ajYgMQTZQN2O3gO6lifhmTQzu4D7krYsehJuR9LyF7d5FaTDl8aKoVbaV0qfC/U+p8aR+I8xWzRIdV9iQdgAelx19B2R5negEeSOokkdW0kdRJI6A1b2d4rXl8d+qEp9h2+40y0n+zBSMG31pt+6tOFAFFFJsXE4+VPKS4wvyUOgJXSxM5QOtjtfYdq3jtQqQ5UVQSZ2uIy6fEQFl0xyaTtcPHrG1rgjUvXcEVW4TN5MM2FaaYyQz4ZpHLgXjeOJXYgqBdSpbY9Lee0sUdMqmGGmxsU0UjGbEGWO0ZYSo8US2uBpuChBBOwsTsai8p2xR1CUOJpeae3ZsMYG0AEbEailtO+oN33qavHEbKpigmlJm5OhNBIblcy99ekjT4HqCO6pI4ww/MlTtExqzEjSdWl9BUAG4bUQACBe+1TQ1rwJmTYOSM4chMSCBhC11m2ZmdZ7gi3uBQ1+g8Kn4qORYuysjFcTOeU6yjmKZBbTJa6yb3Um4O4q4zjiBo5IZTFOqLzhLDZbkRx6tfWzAAEgg738as5OJIw4XS5UuiGQAaVeVQUUi+q5DL0BA1CpSNOT3oXtDLLNzEm+TnMGMuz7ocGgU9LtGJR9HYEeVV+Jwko5bsuIMqRQ6WtKTYY7vtsX5Pvd9r3p5ybN1xSF0VglgVY2swN+mkmxBG4NiNqT8uzyRlwymeYyNjpI3Og6TGssyquvRp91F6G970aRU2XPF6FsRgP7UKsrszxozFB8llUG6qbXZgu/jVZqYzYUqsrqumMrIjoxAnZecrWsDZbsjAXQjpVyeLk5bPyJbLHK9uxciCYxuBZutxceXntXrBcVpJKsRgmRi5S7Bba1h5tuyxO8e/3bGjoLJLYUpFaPDYdEjnUo0hJCSEAri4yQABsxW/a6aQ4sb1NzGPQuKVY5QXxpYkJIV0nD6lYqu7gt3Ajtabna1Xv5XoULLBKzCZIinZDBpVVlvdttmAIO4OxArq3FUfKEgjkI5fMcALeNA5Ulhq3sQ3u3901mlyaylwR+G3Zp1Z1e5wUN2ZWF2DSagSRbVuNuu9XGaR3sfhXjL84WaV0RWIQlS/ZtqXTcWB1A9q4uBcA1Onj1KRW1scZbi7LHXvBRKSdQF+6/8AQ7H7QakSx1wMTL2gDbxttVIejlKlrpsym5Uk2/8AZai8RYWUICXZo7+6fonzt19atcuxl73XoOo329OtvSvOa5mnLIBDE7W+PfVIQcJl07w/nHYhhZUJsACOrEbn0qHBkUUZIPbZfeJ6D9i9h6ufgaY8NmkbgaSdVvdsb0uZ5mx5jIi2IPU77+QGwPnuaAWM9ijEp5dtPfY33797AfZtVPLHV3jcI62Z1YarkFgRfx69etecnyo4idY/o9XPgo6/0+NAPfBeE5WCiB6sC/7xuPutV5XxVAAAFgOgr7QBShhuCNCFBim0rCIobILxhJeZGdV+2VYDwvam+ihUytky13wskLzFnkRlaTT+spBsl9gAdhf7arYeElItPM0unDth47AIEjdQrkAXu5AG5PcLAb3ZKKlC2UEOQy/mDJijI8MmvUUADARsgXSG22cknck+QtXluGCY54jiX5MhYxqAAY2dtROr6Vn3AI286YaKUMmLmO4bkmjVZMUWfRIjPyxvzY9BIUNZQB0G+/Wvo4X7YJmOgtHI6aessKqEYNfsjsISu9yo360xUUpFyZTZDkXyYytrDPLp1FU0AlQRrKgm7m+7bXsNhULDcLMkcKfKLiLENODyxuXd2KntdLyN93hTNRSkMmJeYZCsGrXiyscolhjXlaiDiZdZFwbsdRNund4bycdkogLYmTEEJHIZ20xm/wDwvIPRifc7Xr5bV14yxK68HFqHNfFxsqd5VHBcjyA3NLk+e61zFGnBX5NObM3aBSV03TolgVWwvcaSbFrVh0jrHJotso4bC3jXElirwSm8Vh+bUBehAOrSCe+9/Gpq8J2QJzzYxtFL2B242kZrDfssNTC++xO1VWOzRgZ1jxKghcOVV5NK9rUSmsf2esLbV4keNdcBnAklgVp5Y3McTwRk3M19YkBIFpOm5HQANtemmxWp7l7gchEeKbEFwWKlBZdJ0lgQHa/b02sDYWBI3q5pR4Wx7yTJ+dZ7wscQhN+XOJVAW30P7wW7woNN1ajVaHKdp6kbFQX3HWvCHw28e77x/SplcZYAd+h8a0YPMcQO5G9+u1/tFRc3wAddQ2Yd/iL99dW5q/4hULHTSMLEWHkDQFjh8CiJoA2PU95+IqJOixnSgC7dAQP4VLGuUeOmtYR6vMg15ODxEvvyaF8B1+6gKnN+2eSiXkY7nSBt5liW+0ir7IsoXDpbq7e838h5CpOBwCQiyL6nvPxqVQBRRRQBRRRQBRRRQBRRRQBRRRQBRRRQBavlq+0UB8Iv1r7aiigPgFfaKKAKKKKAKKKKAKKKKAKKKKAKKK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171" y="4509120"/>
            <a:ext cx="4378206" cy="1881260"/>
          </a:xfrm>
          <a:prstGeom prst="rect">
            <a:avLst/>
          </a:prstGeom>
        </p:spPr>
      </p:pic>
    </p:spTree>
    <p:extLst>
      <p:ext uri="{BB962C8B-B14F-4D97-AF65-F5344CB8AC3E}">
        <p14:creationId xmlns:p14="http://schemas.microsoft.com/office/powerpoint/2010/main" val="3944285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363272" cy="5328592"/>
          </a:xfrm>
        </p:spPr>
        <p:txBody>
          <a:bodyPr>
            <a:normAutofit fontScale="85000" lnSpcReduction="20000"/>
          </a:bodyPr>
          <a:lstStyle/>
          <a:p>
            <a:pPr marL="109728" indent="0" algn="just">
              <a:buNone/>
            </a:pPr>
            <a:r>
              <a:rPr lang="es-MX" sz="2800" dirty="0" smtClean="0">
                <a:solidFill>
                  <a:schemeClr val="accent2">
                    <a:lumMod val="50000"/>
                  </a:schemeClr>
                </a:solidFill>
                <a:latin typeface="Arial" pitchFamily="34" charset="0"/>
                <a:cs typeface="Arial" pitchFamily="34" charset="0"/>
              </a:rPr>
              <a:t>Información sobre los casos </a:t>
            </a:r>
            <a:r>
              <a:rPr lang="es-MX" sz="2800" dirty="0">
                <a:solidFill>
                  <a:schemeClr val="accent2">
                    <a:lumMod val="50000"/>
                  </a:schemeClr>
                </a:solidFill>
                <a:latin typeface="Arial" pitchFamily="34" charset="0"/>
                <a:cs typeface="Arial" pitchFamily="34" charset="0"/>
              </a:rPr>
              <a:t>de </a:t>
            </a:r>
            <a:r>
              <a:rPr lang="es-MX" sz="2800" dirty="0" smtClean="0">
                <a:solidFill>
                  <a:schemeClr val="accent2">
                    <a:lumMod val="50000"/>
                  </a:schemeClr>
                </a:solidFill>
                <a:latin typeface="Arial" pitchFamily="34" charset="0"/>
                <a:cs typeface="Arial" pitchFamily="34" charset="0"/>
              </a:rPr>
              <a:t>tortura, </a:t>
            </a:r>
            <a:r>
              <a:rPr lang="es-MX" sz="2800" dirty="0">
                <a:solidFill>
                  <a:schemeClr val="accent2">
                    <a:lumMod val="50000"/>
                  </a:schemeClr>
                </a:solidFill>
                <a:latin typeface="Arial" pitchFamily="34" charset="0"/>
                <a:cs typeface="Arial" pitchFamily="34" charset="0"/>
              </a:rPr>
              <a:t>de los que </a:t>
            </a:r>
            <a:r>
              <a:rPr lang="es-MX" sz="2800" dirty="0" smtClean="0">
                <a:solidFill>
                  <a:schemeClr val="accent2">
                    <a:lumMod val="50000"/>
                  </a:schemeClr>
                </a:solidFill>
                <a:latin typeface="Arial" pitchFamily="34" charset="0"/>
                <a:cs typeface="Arial" pitchFamily="34" charset="0"/>
              </a:rPr>
              <a:t>se tenga </a:t>
            </a:r>
            <a:r>
              <a:rPr lang="es-MX" sz="2800" dirty="0">
                <a:solidFill>
                  <a:schemeClr val="accent2">
                    <a:lumMod val="50000"/>
                  </a:schemeClr>
                </a:solidFill>
                <a:latin typeface="Arial" pitchFamily="34" charset="0"/>
                <a:cs typeface="Arial" pitchFamily="34" charset="0"/>
              </a:rPr>
              <a:t>registro </a:t>
            </a:r>
            <a:r>
              <a:rPr lang="es-MX" sz="2800" dirty="0" smtClean="0">
                <a:solidFill>
                  <a:schemeClr val="accent2">
                    <a:lumMod val="50000"/>
                  </a:schemeClr>
                </a:solidFill>
                <a:latin typeface="Arial" pitchFamily="34" charset="0"/>
                <a:cs typeface="Arial" pitchFamily="34" charset="0"/>
              </a:rPr>
              <a:t>del </a:t>
            </a:r>
            <a:r>
              <a:rPr lang="es-MX" sz="2800" dirty="0">
                <a:solidFill>
                  <a:schemeClr val="accent2">
                    <a:lumMod val="50000"/>
                  </a:schemeClr>
                </a:solidFill>
                <a:latin typeface="Arial" pitchFamily="34" charset="0"/>
                <a:cs typeface="Arial" pitchFamily="34" charset="0"/>
              </a:rPr>
              <a:t>año 2000 hasta </a:t>
            </a:r>
            <a:r>
              <a:rPr lang="es-MX" sz="2800" dirty="0" smtClean="0">
                <a:solidFill>
                  <a:schemeClr val="accent2">
                    <a:lumMod val="50000"/>
                  </a:schemeClr>
                </a:solidFill>
                <a:latin typeface="Arial" pitchFamily="34" charset="0"/>
                <a:cs typeface="Arial" pitchFamily="34" charset="0"/>
              </a:rPr>
              <a:t>hoy.</a:t>
            </a:r>
          </a:p>
          <a:p>
            <a:pPr marL="109728" indent="0" algn="just">
              <a:buNone/>
            </a:pPr>
            <a:endParaRPr lang="es-MX" sz="2800" dirty="0">
              <a:solidFill>
                <a:schemeClr val="accent2">
                  <a:lumMod val="50000"/>
                </a:schemeClr>
              </a:solidFill>
              <a:latin typeface="Arial" pitchFamily="34" charset="0"/>
              <a:cs typeface="Arial" pitchFamily="34" charset="0"/>
            </a:endParaRPr>
          </a:p>
          <a:p>
            <a:pPr marL="452628" indent="-342900">
              <a:buAutoNum type="alphaLcParenR"/>
            </a:pPr>
            <a:r>
              <a:rPr lang="es-MX" sz="1800" b="1" dirty="0" smtClean="0">
                <a:latin typeface="Arial" pitchFamily="34" charset="0"/>
                <a:cs typeface="Arial" pitchFamily="34" charset="0"/>
              </a:rPr>
              <a:t>E</a:t>
            </a:r>
            <a:r>
              <a:rPr lang="es-MX" sz="1800" b="1" u="sng" dirty="0" smtClean="0">
                <a:latin typeface="Arial" pitchFamily="34" charset="0"/>
                <a:cs typeface="Arial" pitchFamily="34" charset="0"/>
              </a:rPr>
              <a:t>specificando </a:t>
            </a:r>
            <a:r>
              <a:rPr lang="es-MX" sz="1800" b="1" u="sng" dirty="0">
                <a:latin typeface="Arial" pitchFamily="34" charset="0"/>
                <a:cs typeface="Arial" pitchFamily="34" charset="0"/>
              </a:rPr>
              <a:t>por cada </a:t>
            </a:r>
            <a:r>
              <a:rPr lang="es-MX" sz="1800" b="1" u="sng" dirty="0" smtClean="0">
                <a:latin typeface="Arial" pitchFamily="34" charset="0"/>
                <a:cs typeface="Arial" pitchFamily="34" charset="0"/>
              </a:rPr>
              <a:t>caso</a:t>
            </a:r>
            <a:r>
              <a:rPr lang="es-MX" sz="1800" dirty="0" smtClean="0">
                <a:latin typeface="Arial" pitchFamily="34" charset="0"/>
                <a:cs typeface="Arial" pitchFamily="34" charset="0"/>
              </a:rPr>
              <a:t>:</a:t>
            </a:r>
          </a:p>
          <a:p>
            <a:pPr marL="452628" indent="-342900">
              <a:buNone/>
            </a:pPr>
            <a:endParaRPr lang="es-MX" sz="1800" dirty="0">
              <a:latin typeface="Arial" pitchFamily="34" charset="0"/>
              <a:cs typeface="Arial" pitchFamily="34" charset="0"/>
            </a:endParaRPr>
          </a:p>
          <a:p>
            <a:pPr marL="452628" lvl="0" indent="-342900">
              <a:buFont typeface="+mj-lt"/>
              <a:buAutoNum type="arabicPeriod"/>
            </a:pPr>
            <a:r>
              <a:rPr lang="es-MX" sz="2200" dirty="0">
                <a:latin typeface="Arial" pitchFamily="34" charset="0"/>
                <a:cs typeface="Arial" pitchFamily="34" charset="0"/>
              </a:rPr>
              <a:t>Municipio donde ocurrió</a:t>
            </a:r>
          </a:p>
          <a:p>
            <a:pPr marL="452628" lvl="0" indent="-342900">
              <a:buFont typeface="+mj-lt"/>
              <a:buAutoNum type="arabicPeriod"/>
            </a:pPr>
            <a:r>
              <a:rPr lang="es-MX" sz="2200" dirty="0">
                <a:latin typeface="Arial" pitchFamily="34" charset="0"/>
                <a:cs typeface="Arial" pitchFamily="34" charset="0"/>
              </a:rPr>
              <a:t>Fecha de registro</a:t>
            </a:r>
          </a:p>
          <a:p>
            <a:pPr marL="452628" lvl="0" indent="-342900">
              <a:buFont typeface="+mj-lt"/>
              <a:buAutoNum type="arabicPeriod"/>
            </a:pPr>
            <a:r>
              <a:rPr lang="es-MX" sz="2200" dirty="0">
                <a:latin typeface="Arial" pitchFamily="34" charset="0"/>
                <a:cs typeface="Arial" pitchFamily="34" charset="0"/>
              </a:rPr>
              <a:t>Autoridad específica involucrada</a:t>
            </a:r>
          </a:p>
          <a:p>
            <a:pPr marL="452628" lvl="0" indent="-342900">
              <a:buFont typeface="+mj-lt"/>
              <a:buAutoNum type="arabicPeriod"/>
            </a:pPr>
            <a:r>
              <a:rPr lang="es-MX" sz="2200" dirty="0">
                <a:latin typeface="Arial" pitchFamily="34" charset="0"/>
                <a:cs typeface="Arial" pitchFamily="34" charset="0"/>
              </a:rPr>
              <a:t>Sexo y edad de la víctima</a:t>
            </a:r>
          </a:p>
          <a:p>
            <a:pPr marL="452628" lvl="0" indent="-342900">
              <a:buFont typeface="+mj-lt"/>
              <a:buAutoNum type="arabicPeriod"/>
            </a:pPr>
            <a:r>
              <a:rPr lang="es-MX" sz="2200" dirty="0">
                <a:latin typeface="Arial" pitchFamily="34" charset="0"/>
                <a:cs typeface="Arial" pitchFamily="34" charset="0"/>
              </a:rPr>
              <a:t>Estatus legal del caso en la CEDHJ (confirmada o en investigación)</a:t>
            </a:r>
          </a:p>
          <a:p>
            <a:pPr marL="452628" lvl="0" indent="-342900">
              <a:buFont typeface="+mj-lt"/>
              <a:buAutoNum type="arabicPeriod"/>
            </a:pPr>
            <a:r>
              <a:rPr lang="es-MX" sz="2200" dirty="0">
                <a:latin typeface="Arial" pitchFamily="34" charset="0"/>
                <a:cs typeface="Arial" pitchFamily="34" charset="0"/>
              </a:rPr>
              <a:t>Se precise si existe recomendación o no al respecto, y cuál es su número</a:t>
            </a:r>
          </a:p>
          <a:p>
            <a:pPr marL="452628" lvl="0" indent="-342900">
              <a:buFont typeface="+mj-lt"/>
              <a:buAutoNum type="arabicPeriod"/>
            </a:pPr>
            <a:r>
              <a:rPr lang="es-MX" sz="2200" dirty="0">
                <a:latin typeface="Arial" pitchFamily="34" charset="0"/>
                <a:cs typeface="Arial" pitchFamily="34" charset="0"/>
              </a:rPr>
              <a:t>Cuántos y qué funcionarios o elementos operativos fueron sancionados por estos hechos, derivado de la intervención de la CEDHJ</a:t>
            </a:r>
          </a:p>
          <a:p>
            <a:pPr marL="452628" lvl="0" indent="-342900">
              <a:buFont typeface="+mj-lt"/>
              <a:buAutoNum type="arabicPeriod"/>
            </a:pPr>
            <a:r>
              <a:rPr lang="es-MX" sz="2200" dirty="0">
                <a:latin typeface="Arial" pitchFamily="34" charset="0"/>
                <a:cs typeface="Arial" pitchFamily="34" charset="0"/>
              </a:rPr>
              <a:t>Nombres y cargos de esos funcionarios y elementos operativos sancionados, e instituciones para las que laboran, </a:t>
            </a:r>
          </a:p>
          <a:p>
            <a:pPr marL="452628" lvl="0" indent="-342900">
              <a:buFont typeface="+mj-lt"/>
              <a:buAutoNum type="arabicPeriod"/>
            </a:pPr>
            <a:r>
              <a:rPr lang="es-MX" sz="2200" dirty="0">
                <a:latin typeface="Arial" pitchFamily="34" charset="0"/>
                <a:cs typeface="Arial" pitchFamily="34" charset="0"/>
              </a:rPr>
              <a:t>Qué tipo de sanción recibieron estos funcionarios y elementos operativos sancionados</a:t>
            </a:r>
          </a:p>
          <a:p>
            <a:pPr marL="452628" lvl="0" indent="-342900">
              <a:buFont typeface="+mj-lt"/>
              <a:buAutoNum type="arabicPeriod"/>
            </a:pPr>
            <a:r>
              <a:rPr lang="es-MX" sz="2200" dirty="0">
                <a:latin typeface="Arial" pitchFamily="34" charset="0"/>
                <a:cs typeface="Arial" pitchFamily="34" charset="0"/>
              </a:rPr>
              <a:t>Cantidad </a:t>
            </a:r>
            <a:r>
              <a:rPr lang="es-MX" sz="1900" dirty="0">
                <a:latin typeface="Arial" pitchFamily="34" charset="0"/>
                <a:cs typeface="Arial" pitchFamily="34" charset="0"/>
              </a:rPr>
              <a:t>de detenidos, consignados y sentenciados por este hecho de tortura</a:t>
            </a:r>
          </a:p>
          <a:p>
            <a:pPr marL="624078" indent="-514350">
              <a:buFont typeface="+mj-lt"/>
              <a:buAutoNum type="arabicPeriod"/>
            </a:pPr>
            <a:endParaRPr lang="es-MX" dirty="0"/>
          </a:p>
        </p:txBody>
      </p:sp>
      <p:sp>
        <p:nvSpPr>
          <p:cNvPr id="3" name="2 Título"/>
          <p:cNvSpPr>
            <a:spLocks noGrp="1"/>
          </p:cNvSpPr>
          <p:nvPr>
            <p:ph type="title"/>
          </p:nvPr>
        </p:nvSpPr>
        <p:spPr>
          <a:xfrm>
            <a:off x="457200" y="-243408"/>
            <a:ext cx="8229600" cy="1143000"/>
          </a:xfrm>
        </p:spPr>
        <p:txBody>
          <a:bodyPr>
            <a:normAutofit/>
          </a:bodyPr>
          <a:lstStyle/>
          <a:p>
            <a:r>
              <a:rPr lang="es-MX" sz="3600" dirty="0" smtClean="0">
                <a:solidFill>
                  <a:schemeClr val="accent1">
                    <a:lumMod val="75000"/>
                  </a:schemeClr>
                </a:solidFill>
                <a:effectLst/>
                <a:latin typeface="Century Gothic" pitchFamily="34" charset="0"/>
              </a:rPr>
              <a:t>¿Qué se solicitó?</a:t>
            </a:r>
            <a:endParaRPr lang="es-MX" sz="3600" dirty="0">
              <a:solidFill>
                <a:schemeClr val="accent1">
                  <a:lumMod val="75000"/>
                </a:schemeClr>
              </a:solidFill>
              <a:effectLst/>
              <a:latin typeface="Century Gothic" pitchFamily="34" charset="0"/>
            </a:endParaRPr>
          </a:p>
        </p:txBody>
      </p:sp>
    </p:spTree>
    <p:extLst>
      <p:ext uri="{BB962C8B-B14F-4D97-AF65-F5344CB8AC3E}">
        <p14:creationId xmlns:p14="http://schemas.microsoft.com/office/powerpoint/2010/main" val="3891101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980728"/>
            <a:ext cx="8229600" cy="5472608"/>
          </a:xfrm>
        </p:spPr>
        <p:txBody>
          <a:bodyPr>
            <a:normAutofit fontScale="77500" lnSpcReduction="20000"/>
          </a:bodyPr>
          <a:lstStyle/>
          <a:p>
            <a:pPr marL="109728" indent="0" algn="just">
              <a:buNone/>
            </a:pPr>
            <a:r>
              <a:rPr lang="es-MX" sz="2400" i="1" dirty="0" smtClean="0">
                <a:latin typeface="Arial" pitchFamily="34" charset="0"/>
                <a:cs typeface="Arial" pitchFamily="34" charset="0"/>
              </a:rPr>
              <a:t>Resolvió la solicitud </a:t>
            </a:r>
            <a:r>
              <a:rPr lang="es-MX" sz="2400" i="1" dirty="0">
                <a:latin typeface="Arial" pitchFamily="34" charset="0"/>
                <a:cs typeface="Arial" pitchFamily="34" charset="0"/>
              </a:rPr>
              <a:t>procedente parcialmente por ser información reservada</a:t>
            </a:r>
            <a:r>
              <a:rPr lang="es-MX" sz="2400" i="1" dirty="0" smtClean="0">
                <a:latin typeface="Arial" pitchFamily="34" charset="0"/>
                <a:cs typeface="Arial" pitchFamily="34" charset="0"/>
              </a:rPr>
              <a:t>. </a:t>
            </a:r>
          </a:p>
          <a:p>
            <a:pPr marL="109728" indent="0" algn="just">
              <a:buNone/>
            </a:pPr>
            <a:endParaRPr lang="es-MX" sz="2400" i="1" dirty="0" smtClean="0">
              <a:latin typeface="Arial" pitchFamily="34" charset="0"/>
              <a:cs typeface="Arial" pitchFamily="34" charset="0"/>
            </a:endParaRPr>
          </a:p>
          <a:p>
            <a:pPr marL="109728" indent="0" algn="just">
              <a:buNone/>
            </a:pPr>
            <a:r>
              <a:rPr lang="es-MX" sz="2400" i="1" dirty="0" smtClean="0">
                <a:latin typeface="Arial" pitchFamily="34" charset="0"/>
                <a:cs typeface="Arial" pitchFamily="34" charset="0"/>
              </a:rPr>
              <a:t>Omitió entregar  la autoridad involucrada, sexo y edad de la víctima y nombres de funcionarios sancionados.</a:t>
            </a:r>
          </a:p>
          <a:p>
            <a:pPr marL="109728" indent="0" algn="just">
              <a:buNone/>
            </a:pPr>
            <a:endParaRPr lang="es-MX" sz="2300" dirty="0">
              <a:latin typeface="Arial" pitchFamily="34" charset="0"/>
              <a:cs typeface="Arial" pitchFamily="34" charset="0"/>
            </a:endParaRPr>
          </a:p>
          <a:p>
            <a:pPr marL="109728" indent="0" algn="just">
              <a:buNone/>
            </a:pPr>
            <a:r>
              <a:rPr lang="es-MX" sz="3100" dirty="0" smtClean="0">
                <a:latin typeface="Arial" pitchFamily="34" charset="0"/>
                <a:cs typeface="Arial" pitchFamily="34" charset="0"/>
              </a:rPr>
              <a:t>Manifestó </a:t>
            </a:r>
            <a:r>
              <a:rPr lang="es-MX" sz="3100" dirty="0">
                <a:latin typeface="Arial" pitchFamily="34" charset="0"/>
                <a:cs typeface="Arial" pitchFamily="34" charset="0"/>
              </a:rPr>
              <a:t>que </a:t>
            </a:r>
            <a:r>
              <a:rPr lang="es-MX" sz="3100" dirty="0" smtClean="0">
                <a:latin typeface="Arial" pitchFamily="34" charset="0"/>
                <a:cs typeface="Arial" pitchFamily="34" charset="0"/>
              </a:rPr>
              <a:t>los </a:t>
            </a:r>
            <a:r>
              <a:rPr lang="es-MX" sz="3100" dirty="0">
                <a:latin typeface="Arial" pitchFamily="34" charset="0"/>
                <a:cs typeface="Arial" pitchFamily="34" charset="0"/>
              </a:rPr>
              <a:t>datos personales </a:t>
            </a:r>
            <a:r>
              <a:rPr lang="es-MX" sz="3100" dirty="0" smtClean="0">
                <a:latin typeface="Arial" pitchFamily="34" charset="0"/>
                <a:cs typeface="Arial" pitchFamily="34" charset="0"/>
              </a:rPr>
              <a:t>son </a:t>
            </a:r>
            <a:r>
              <a:rPr lang="es-MX" sz="3100" dirty="0">
                <a:latin typeface="Arial" pitchFamily="34" charset="0"/>
                <a:cs typeface="Arial" pitchFamily="34" charset="0"/>
              </a:rPr>
              <a:t>información confidencial, por lo tanto, con el contenido de dichas recomendaciones se lleva a cabo la disociación de la edad y el sexo de la víctima, elaborando versiones públicas en las que se cumple con el principio de calidad, previendo que los datos que se informan sean exactos, adecuados, pertinentes y </a:t>
            </a:r>
            <a:r>
              <a:rPr lang="es-MX" sz="3100" dirty="0" smtClean="0">
                <a:latin typeface="Arial" pitchFamily="34" charset="0"/>
                <a:cs typeface="Arial" pitchFamily="34" charset="0"/>
              </a:rPr>
              <a:t>excesivos</a:t>
            </a:r>
          </a:p>
          <a:p>
            <a:pPr marL="109728" indent="0" algn="just">
              <a:buNone/>
            </a:pPr>
            <a:r>
              <a:rPr lang="es-MX" sz="3100" dirty="0" smtClean="0">
                <a:latin typeface="Arial" pitchFamily="34" charset="0"/>
                <a:cs typeface="Arial" pitchFamily="34" charset="0"/>
              </a:rPr>
              <a:t>.</a:t>
            </a:r>
          </a:p>
          <a:p>
            <a:pPr marL="109728" indent="0" algn="just">
              <a:buNone/>
            </a:pPr>
            <a:r>
              <a:rPr lang="es-MX" sz="3100" dirty="0" smtClean="0">
                <a:latin typeface="Arial" pitchFamily="34" charset="0"/>
                <a:cs typeface="Arial" pitchFamily="34" charset="0"/>
              </a:rPr>
              <a:t>Respecto de los elementos operativos sancionados, clasificó la información como reservada, citando el </a:t>
            </a:r>
            <a:r>
              <a:rPr lang="es-MX" sz="3100" dirty="0">
                <a:latin typeface="Arial" pitchFamily="34" charset="0"/>
                <a:cs typeface="Arial" pitchFamily="34" charset="0"/>
              </a:rPr>
              <a:t>artículo 17 de la Ley de </a:t>
            </a:r>
            <a:r>
              <a:rPr lang="es-MX" sz="3100" dirty="0" smtClean="0">
                <a:latin typeface="Arial" pitchFamily="34" charset="0"/>
                <a:cs typeface="Arial" pitchFamily="34" charset="0"/>
              </a:rPr>
              <a:t>Transparencia inciso </a:t>
            </a:r>
            <a:r>
              <a:rPr lang="es-MX" sz="3100" dirty="0">
                <a:latin typeface="Arial" pitchFamily="34" charset="0"/>
                <a:cs typeface="Arial" pitchFamily="34" charset="0"/>
              </a:rPr>
              <a:t>g) y fracciones II y V </a:t>
            </a:r>
            <a:endParaRPr lang="es-MX" sz="2600" dirty="0">
              <a:latin typeface="Arial" pitchFamily="34" charset="0"/>
              <a:cs typeface="Arial" pitchFamily="34" charset="0"/>
            </a:endParaRPr>
          </a:p>
          <a:p>
            <a:pPr marL="109728" indent="0">
              <a:buNone/>
            </a:pPr>
            <a:endParaRPr lang="es-MX" dirty="0"/>
          </a:p>
          <a:p>
            <a:endParaRPr lang="es-MX" dirty="0" smtClean="0"/>
          </a:p>
          <a:p>
            <a:endParaRPr lang="es-MX" dirty="0"/>
          </a:p>
        </p:txBody>
      </p:sp>
      <p:sp>
        <p:nvSpPr>
          <p:cNvPr id="3" name="2 Título"/>
          <p:cNvSpPr>
            <a:spLocks noGrp="1"/>
          </p:cNvSpPr>
          <p:nvPr>
            <p:ph type="title"/>
          </p:nvPr>
        </p:nvSpPr>
        <p:spPr>
          <a:xfrm>
            <a:off x="395536" y="-243408"/>
            <a:ext cx="8229600" cy="1143000"/>
          </a:xfrm>
        </p:spPr>
        <p:txBody>
          <a:bodyPr>
            <a:normAutofit/>
          </a:bodyPr>
          <a:lstStyle/>
          <a:p>
            <a:r>
              <a:rPr lang="es-MX" sz="4000" dirty="0" smtClean="0">
                <a:solidFill>
                  <a:schemeClr val="accent1">
                    <a:lumMod val="75000"/>
                  </a:schemeClr>
                </a:solidFill>
                <a:effectLst/>
                <a:latin typeface="Century Gothic" pitchFamily="34" charset="0"/>
              </a:rPr>
              <a:t>¿Qué respondió la CEDHJ?</a:t>
            </a:r>
            <a:endParaRPr lang="es-MX" sz="4000" dirty="0">
              <a:solidFill>
                <a:schemeClr val="accent1">
                  <a:lumMod val="75000"/>
                </a:schemeClr>
              </a:solidFill>
              <a:effectLst/>
              <a:latin typeface="Century Gothic" pitchFamily="34" charset="0"/>
            </a:endParaRPr>
          </a:p>
        </p:txBody>
      </p:sp>
    </p:spTree>
    <p:extLst>
      <p:ext uri="{BB962C8B-B14F-4D97-AF65-F5344CB8AC3E}">
        <p14:creationId xmlns:p14="http://schemas.microsoft.com/office/powerpoint/2010/main" val="36924594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40768"/>
            <a:ext cx="8229600" cy="4896544"/>
          </a:xfrm>
        </p:spPr>
        <p:txBody>
          <a:bodyPr>
            <a:normAutofit fontScale="92500"/>
          </a:bodyPr>
          <a:lstStyle/>
          <a:p>
            <a:pPr algn="just"/>
            <a:r>
              <a:rPr lang="es-ES_tradnl" dirty="0" smtClean="0">
                <a:latin typeface="Arial" pitchFamily="34" charset="0"/>
                <a:cs typeface="Arial" pitchFamily="34" charset="0"/>
              </a:rPr>
              <a:t>El solicitante no pidió el nombre de las víctimas, por lo tanto entregar sexo y edad no revela sus datos personales.</a:t>
            </a:r>
          </a:p>
          <a:p>
            <a:pPr algn="just"/>
            <a:endParaRPr lang="es-ES_tradnl" dirty="0" smtClean="0">
              <a:latin typeface="Arial" pitchFamily="34" charset="0"/>
              <a:cs typeface="Arial" pitchFamily="34" charset="0"/>
            </a:endParaRPr>
          </a:p>
          <a:p>
            <a:pPr algn="just"/>
            <a:r>
              <a:rPr lang="es-ES_tradnl" dirty="0" smtClean="0">
                <a:latin typeface="Arial" pitchFamily="34" charset="0"/>
                <a:cs typeface="Arial" pitchFamily="34" charset="0"/>
              </a:rPr>
              <a:t>El </a:t>
            </a:r>
            <a:r>
              <a:rPr lang="es-ES_tradnl" dirty="0">
                <a:latin typeface="Arial" pitchFamily="34" charset="0"/>
                <a:cs typeface="Arial" pitchFamily="34" charset="0"/>
              </a:rPr>
              <a:t>sujeto obligado no hizo una prueba de daño, no sesionó su Comité de Clasificación para demostrar el daño que ocurriría con la revelación de la información </a:t>
            </a:r>
            <a:r>
              <a:rPr lang="es-ES_tradnl" dirty="0" smtClean="0">
                <a:latin typeface="Arial" pitchFamily="34" charset="0"/>
                <a:cs typeface="Arial" pitchFamily="34" charset="0"/>
              </a:rPr>
              <a:t>peticionada.</a:t>
            </a:r>
          </a:p>
          <a:p>
            <a:pPr algn="just"/>
            <a:endParaRPr lang="es-ES_tradnl" dirty="0" smtClean="0">
              <a:latin typeface="Arial" pitchFamily="34" charset="0"/>
              <a:cs typeface="Arial" pitchFamily="34" charset="0"/>
            </a:endParaRPr>
          </a:p>
          <a:p>
            <a:pPr algn="just"/>
            <a:r>
              <a:rPr lang="es-ES_tradnl" dirty="0" smtClean="0">
                <a:latin typeface="Arial" pitchFamily="34" charset="0"/>
                <a:cs typeface="Arial" pitchFamily="34" charset="0"/>
              </a:rPr>
              <a:t>La </a:t>
            </a:r>
            <a:r>
              <a:rPr lang="es-ES_tradnl" dirty="0">
                <a:latin typeface="Arial" pitchFamily="34" charset="0"/>
                <a:cs typeface="Arial" pitchFamily="34" charset="0"/>
              </a:rPr>
              <a:t>reserva se hizo de manera indebida, lo que en definitiva transgredió el derecho humano fundamental de acceso a la información del </a:t>
            </a:r>
            <a:r>
              <a:rPr lang="es-ES_tradnl" dirty="0" smtClean="0">
                <a:latin typeface="Arial" pitchFamily="34" charset="0"/>
                <a:cs typeface="Arial" pitchFamily="34" charset="0"/>
              </a:rPr>
              <a:t>ciudadano</a:t>
            </a:r>
          </a:p>
          <a:p>
            <a:pPr algn="just"/>
            <a:endParaRPr lang="es-ES_tradnl" dirty="0">
              <a:latin typeface="Arial" pitchFamily="34" charset="0"/>
              <a:cs typeface="Arial" pitchFamily="34" charset="0"/>
            </a:endParaRPr>
          </a:p>
          <a:p>
            <a:endParaRPr lang="es-MX" dirty="0"/>
          </a:p>
        </p:txBody>
      </p:sp>
      <p:sp>
        <p:nvSpPr>
          <p:cNvPr id="3" name="2 Título"/>
          <p:cNvSpPr>
            <a:spLocks noGrp="1"/>
          </p:cNvSpPr>
          <p:nvPr>
            <p:ph type="title"/>
          </p:nvPr>
        </p:nvSpPr>
        <p:spPr>
          <a:xfrm>
            <a:off x="457200" y="-171400"/>
            <a:ext cx="8229600" cy="1143000"/>
          </a:xfrm>
        </p:spPr>
        <p:txBody>
          <a:bodyPr/>
          <a:lstStyle/>
          <a:p>
            <a:r>
              <a:rPr lang="es-MX" dirty="0" smtClean="0">
                <a:solidFill>
                  <a:schemeClr val="accent1">
                    <a:lumMod val="75000"/>
                  </a:schemeClr>
                </a:solidFill>
                <a:effectLst/>
                <a:latin typeface="Century Gothic" pitchFamily="34" charset="0"/>
              </a:rPr>
              <a:t>¿Qué resolvió el ITEI?</a:t>
            </a:r>
            <a:endParaRPr lang="es-MX" dirty="0">
              <a:solidFill>
                <a:schemeClr val="accent1">
                  <a:lumMod val="75000"/>
                </a:schemeClr>
              </a:solidFill>
              <a:effectLst/>
              <a:latin typeface="Century Gothic" pitchFamily="34" charset="0"/>
            </a:endParaRPr>
          </a:p>
        </p:txBody>
      </p:sp>
    </p:spTree>
    <p:extLst>
      <p:ext uri="{BB962C8B-B14F-4D97-AF65-F5344CB8AC3E}">
        <p14:creationId xmlns:p14="http://schemas.microsoft.com/office/powerpoint/2010/main" val="15214508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4896544"/>
          </a:xfrm>
        </p:spPr>
        <p:txBody>
          <a:bodyPr>
            <a:normAutofit/>
          </a:bodyPr>
          <a:lstStyle/>
          <a:p>
            <a:pPr algn="just"/>
            <a:endParaRPr lang="es-ES_tradnl" dirty="0">
              <a:latin typeface="Arial" pitchFamily="34" charset="0"/>
              <a:cs typeface="Arial" pitchFamily="34" charset="0"/>
            </a:endParaRPr>
          </a:p>
          <a:p>
            <a:pPr marL="109728" indent="0" algn="just">
              <a:buNone/>
            </a:pPr>
            <a:r>
              <a:rPr lang="es-ES_tradnl" dirty="0">
                <a:latin typeface="Arial" pitchFamily="34" charset="0"/>
                <a:cs typeface="Arial" pitchFamily="34" charset="0"/>
              </a:rPr>
              <a:t>H</a:t>
            </a:r>
            <a:r>
              <a:rPr lang="es-ES_tradnl" dirty="0" smtClean="0">
                <a:latin typeface="Arial" pitchFamily="34" charset="0"/>
                <a:cs typeface="Arial" pitchFamily="34" charset="0"/>
              </a:rPr>
              <a:t>abrá </a:t>
            </a:r>
            <a:r>
              <a:rPr lang="es-ES_tradnl" dirty="0">
                <a:latin typeface="Arial" pitchFamily="34" charset="0"/>
                <a:cs typeface="Arial" pitchFamily="34" charset="0"/>
              </a:rPr>
              <a:t>información pública que los sujetos obligados posean y que tengan el carácter de reservada y confidencial, por lo que deberán tener todos los cuidados para </a:t>
            </a:r>
            <a:r>
              <a:rPr lang="es-ES_tradnl" dirty="0" smtClean="0">
                <a:latin typeface="Arial" pitchFamily="34" charset="0"/>
                <a:cs typeface="Arial" pitchFamily="34" charset="0"/>
              </a:rPr>
              <a:t>protegerla. </a:t>
            </a:r>
          </a:p>
          <a:p>
            <a:pPr marL="109728" indent="0" algn="just">
              <a:buNone/>
            </a:pPr>
            <a:endParaRPr lang="es-ES_tradnl" dirty="0" smtClean="0">
              <a:latin typeface="Arial" pitchFamily="34" charset="0"/>
              <a:cs typeface="Arial" pitchFamily="34" charset="0"/>
            </a:endParaRPr>
          </a:p>
          <a:p>
            <a:pPr marL="109728" indent="0" algn="just">
              <a:buNone/>
            </a:pPr>
            <a:r>
              <a:rPr lang="es-ES_tradnl" dirty="0" smtClean="0">
                <a:latin typeface="Arial" pitchFamily="34" charset="0"/>
                <a:cs typeface="Arial" pitchFamily="34" charset="0"/>
              </a:rPr>
              <a:t>Sin embargo, la </a:t>
            </a:r>
            <a:r>
              <a:rPr lang="es-ES_tradnl" dirty="0">
                <a:latin typeface="Arial" pitchFamily="34" charset="0"/>
                <a:cs typeface="Arial" pitchFamily="34" charset="0"/>
              </a:rPr>
              <a:t>reserva </a:t>
            </a:r>
            <a:r>
              <a:rPr lang="es-ES_tradnl" dirty="0" smtClean="0">
                <a:latin typeface="Arial" pitchFamily="34" charset="0"/>
                <a:cs typeface="Arial" pitchFamily="34" charset="0"/>
              </a:rPr>
              <a:t>no </a:t>
            </a:r>
            <a:r>
              <a:rPr lang="es-ES_tradnl" dirty="0">
                <a:latin typeface="Arial" pitchFamily="34" charset="0"/>
                <a:cs typeface="Arial" pitchFamily="34" charset="0"/>
              </a:rPr>
              <a:t>implica </a:t>
            </a:r>
            <a:r>
              <a:rPr lang="es-ES_tradnl" dirty="0" smtClean="0">
                <a:latin typeface="Arial" pitchFamily="34" charset="0"/>
                <a:cs typeface="Arial" pitchFamily="34" charset="0"/>
              </a:rPr>
              <a:t>la que la información pueda negarse a los ciudadanos </a:t>
            </a:r>
            <a:r>
              <a:rPr lang="es-ES_tradnl" dirty="0">
                <a:latin typeface="Arial" pitchFamily="34" charset="0"/>
                <a:cs typeface="Arial" pitchFamily="34" charset="0"/>
              </a:rPr>
              <a:t>por el sólo hecho de encuadrar en alguno de los supuestos normativos del artículo 17 de la Ley de </a:t>
            </a:r>
            <a:r>
              <a:rPr lang="es-ES_tradnl" dirty="0" smtClean="0">
                <a:latin typeface="Arial" pitchFamily="34" charset="0"/>
                <a:cs typeface="Arial" pitchFamily="34" charset="0"/>
              </a:rPr>
              <a:t>Transparencia..</a:t>
            </a:r>
            <a:endParaRPr lang="es-MX" dirty="0">
              <a:latin typeface="Arial" pitchFamily="34" charset="0"/>
              <a:cs typeface="Arial" pitchFamily="34" charset="0"/>
            </a:endParaRPr>
          </a:p>
          <a:p>
            <a:endParaRPr lang="es-MX" dirty="0"/>
          </a:p>
        </p:txBody>
      </p:sp>
      <p:sp>
        <p:nvSpPr>
          <p:cNvPr id="3" name="2 Título"/>
          <p:cNvSpPr>
            <a:spLocks noGrp="1"/>
          </p:cNvSpPr>
          <p:nvPr>
            <p:ph type="title"/>
          </p:nvPr>
        </p:nvSpPr>
        <p:spPr>
          <a:xfrm>
            <a:off x="457200" y="-27384"/>
            <a:ext cx="8229600" cy="1143000"/>
          </a:xfrm>
        </p:spPr>
        <p:txBody>
          <a:bodyPr>
            <a:normAutofit/>
          </a:bodyPr>
          <a:lstStyle/>
          <a:p>
            <a:r>
              <a:rPr lang="es-MX" sz="3600" dirty="0" smtClean="0">
                <a:solidFill>
                  <a:schemeClr val="accent1">
                    <a:lumMod val="75000"/>
                  </a:schemeClr>
                </a:solidFill>
                <a:effectLst/>
                <a:latin typeface="Century Gothic" pitchFamily="34" charset="0"/>
              </a:rPr>
              <a:t>Conclusiones de este caso</a:t>
            </a:r>
            <a:endParaRPr lang="es-MX" sz="3600" dirty="0">
              <a:solidFill>
                <a:schemeClr val="accent1">
                  <a:lumMod val="75000"/>
                </a:schemeClr>
              </a:solidFill>
              <a:effectLst/>
              <a:latin typeface="Century Gothic" pitchFamily="34" charset="0"/>
            </a:endParaRPr>
          </a:p>
        </p:txBody>
      </p:sp>
    </p:spTree>
    <p:extLst>
      <p:ext uri="{BB962C8B-B14F-4D97-AF65-F5344CB8AC3E}">
        <p14:creationId xmlns:p14="http://schemas.microsoft.com/office/powerpoint/2010/main" val="252798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endParaRPr lang="es-ES" sz="2800" b="1" dirty="0" smtClean="0">
              <a:latin typeface="Garamond" pitchFamily="18" charset="0"/>
            </a:endParaRPr>
          </a:p>
        </p:txBody>
      </p:sp>
      <p:sp>
        <p:nvSpPr>
          <p:cNvPr id="13" name="Rectangle 2"/>
          <p:cNvSpPr txBox="1">
            <a:spLocks noChangeArrowheads="1"/>
          </p:cNvSpPr>
          <p:nvPr/>
        </p:nvSpPr>
        <p:spPr>
          <a:xfrm>
            <a:off x="14567" y="1412776"/>
            <a:ext cx="6400863" cy="5112568"/>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600" dirty="0" smtClean="0">
                <a:solidFill>
                  <a:srgbClr val="00A3B4"/>
                </a:solidFill>
                <a:latin typeface="Garamond" pitchFamily="18" charset="0"/>
              </a:rPr>
              <a:t>Requisitos:</a:t>
            </a:r>
          </a:p>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a:solidFill>
                <a:srgbClr val="00A3B4"/>
              </a:solidFill>
              <a:latin typeface="Garamond" pitchFamily="18" charset="0"/>
            </a:endParaRPr>
          </a:p>
          <a:p>
            <a:pPr marL="571500" indent="-571500" algn="just">
              <a:spcAft>
                <a:spcPct val="0"/>
              </a:spcAft>
              <a:buFont typeface="+mj-lt"/>
              <a:buAutoNum type="romanUcPeriod"/>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600" dirty="0" smtClean="0">
                <a:solidFill>
                  <a:srgbClr val="00A3B4"/>
                </a:solidFill>
                <a:latin typeface="Garamond" pitchFamily="18" charset="0"/>
              </a:rPr>
              <a:t>Nombre del sujeto obligado a que se dirige.</a:t>
            </a:r>
          </a:p>
          <a:p>
            <a:pPr marL="571500" indent="-571500" algn="just">
              <a:spcAft>
                <a:spcPct val="0"/>
              </a:spcAft>
              <a:buFont typeface="+mj-lt"/>
              <a:buAutoNum type="romanUcPeriod"/>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600" dirty="0" smtClean="0">
                <a:solidFill>
                  <a:srgbClr val="00A3B4"/>
                </a:solidFill>
                <a:latin typeface="Garamond" pitchFamily="18" charset="0"/>
              </a:rPr>
              <a:t>Nombre del solicitante o pseudónimo, y autorizados para recibir la información.</a:t>
            </a:r>
          </a:p>
          <a:p>
            <a:pPr marL="571500" indent="-571500" algn="just">
              <a:spcAft>
                <a:spcPct val="0"/>
              </a:spcAft>
              <a:buFont typeface="+mj-lt"/>
              <a:buAutoNum type="romanUcPeriod"/>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600" dirty="0" smtClean="0">
                <a:solidFill>
                  <a:srgbClr val="00A3B4"/>
                </a:solidFill>
                <a:latin typeface="Garamond" pitchFamily="18" charset="0"/>
              </a:rPr>
              <a:t>Domicilio, número de fax, correo estrados de la Unidad, para recibir notificaciones.</a:t>
            </a:r>
          </a:p>
          <a:p>
            <a:pPr marL="571500" indent="-571500" algn="just">
              <a:spcAft>
                <a:spcPct val="0"/>
              </a:spcAft>
              <a:buFont typeface="+mj-lt"/>
              <a:buAutoNum type="romanUcPeriod"/>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600" dirty="0" smtClean="0">
                <a:solidFill>
                  <a:srgbClr val="00A3B4"/>
                </a:solidFill>
                <a:latin typeface="Garamond" pitchFamily="18" charset="0"/>
              </a:rPr>
              <a:t>Información solicitada, incluida la forma y medio de acceso.</a:t>
            </a:r>
          </a:p>
        </p:txBody>
      </p:sp>
      <p:sp>
        <p:nvSpPr>
          <p:cNvPr id="16" name="TextBox 7"/>
          <p:cNvSpPr txBox="1">
            <a:spLocks noChangeArrowheads="1"/>
          </p:cNvSpPr>
          <p:nvPr/>
        </p:nvSpPr>
        <p:spPr bwMode="auto">
          <a:xfrm>
            <a:off x="-99566" y="6299447"/>
            <a:ext cx="265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s-ES_tradnl" altLang="es-MX" sz="1400" b="1" dirty="0" smtClean="0">
                <a:solidFill>
                  <a:schemeClr val="accent1"/>
                </a:solidFill>
                <a:latin typeface="Garamond" pitchFamily="18" charset="0"/>
              </a:rPr>
              <a:t>79</a:t>
            </a:r>
            <a:endParaRPr lang="en-US" altLang="es-MX" sz="1400" b="1" dirty="0">
              <a:solidFill>
                <a:schemeClr val="accent1"/>
              </a:solidFill>
              <a:latin typeface="Garamond" pitchFamily="18" charset="0"/>
            </a:endParaRPr>
          </a:p>
        </p:txBody>
      </p:sp>
      <p:pic>
        <p:nvPicPr>
          <p:cNvPr id="6" name="Picture 6" descr="si3-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1229" y="2012210"/>
            <a:ext cx="2672771" cy="39137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557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476673"/>
            <a:ext cx="8712968" cy="3096344"/>
          </a:xfrm>
        </p:spPr>
        <p:txBody>
          <a:bodyPr>
            <a:normAutofit/>
          </a:bodyPr>
          <a:lstStyle/>
          <a:p>
            <a:pPr marL="109728" indent="0">
              <a:buNone/>
            </a:pPr>
            <a:endParaRPr lang="es-MX" sz="3600" dirty="0" smtClean="0">
              <a:latin typeface="Arial" pitchFamily="34" charset="0"/>
              <a:cs typeface="Arial" pitchFamily="34" charset="0"/>
            </a:endParaRPr>
          </a:p>
          <a:p>
            <a:pPr marL="109728" indent="0">
              <a:buNone/>
            </a:pPr>
            <a:endParaRPr lang="es-MX" sz="3600" dirty="0">
              <a:latin typeface="Arial" pitchFamily="34" charset="0"/>
              <a:cs typeface="Arial" pitchFamily="34" charset="0"/>
            </a:endParaRPr>
          </a:p>
          <a:p>
            <a:pPr marL="109728" indent="0">
              <a:buNone/>
            </a:pPr>
            <a:endParaRPr lang="es-MX" sz="3600" dirty="0" smtClean="0">
              <a:latin typeface="Arial" pitchFamily="34" charset="0"/>
              <a:cs typeface="Arial" pitchFamily="34" charset="0"/>
            </a:endParaRPr>
          </a:p>
          <a:p>
            <a:pPr marL="109728" indent="0">
              <a:buNone/>
            </a:pPr>
            <a:r>
              <a:rPr lang="es-MX" sz="3600" dirty="0" smtClean="0">
                <a:latin typeface="Tahoma" pitchFamily="34" charset="0"/>
                <a:ea typeface="Tahoma" pitchFamily="34" charset="0"/>
                <a:cs typeface="Tahoma" pitchFamily="34" charset="0"/>
              </a:rPr>
              <a:t>Reservas </a:t>
            </a:r>
            <a:r>
              <a:rPr lang="es-MX" sz="3600" dirty="0">
                <a:latin typeface="Tahoma" pitchFamily="34" charset="0"/>
                <a:ea typeface="Tahoma" pitchFamily="34" charset="0"/>
                <a:cs typeface="Tahoma" pitchFamily="34" charset="0"/>
              </a:rPr>
              <a:t>absolutas de </a:t>
            </a:r>
            <a:r>
              <a:rPr lang="es-MX" sz="3600" dirty="0" smtClean="0">
                <a:latin typeface="Tahoma" pitchFamily="34" charset="0"/>
                <a:ea typeface="Tahoma" pitchFamily="34" charset="0"/>
                <a:cs typeface="Tahoma" pitchFamily="34" charset="0"/>
              </a:rPr>
              <a:t>expedientes:</a:t>
            </a:r>
          </a:p>
          <a:p>
            <a:pPr marL="109728" indent="0">
              <a:buNone/>
            </a:pPr>
            <a:r>
              <a:rPr lang="es-MX" sz="3600" dirty="0" smtClean="0">
                <a:latin typeface="Tahoma" pitchFamily="34" charset="0"/>
                <a:ea typeface="Tahoma" pitchFamily="34" charset="0"/>
                <a:cs typeface="Tahoma" pitchFamily="34" charset="0"/>
              </a:rPr>
              <a:t> </a:t>
            </a:r>
            <a:r>
              <a:rPr lang="es-MX" sz="3600" i="1" dirty="0">
                <a:latin typeface="Tahoma" pitchFamily="34" charset="0"/>
                <a:ea typeface="Tahoma" pitchFamily="34" charset="0"/>
                <a:cs typeface="Tahoma" pitchFamily="34" charset="0"/>
              </a:rPr>
              <a:t>el caso de las </a:t>
            </a:r>
            <a:r>
              <a:rPr lang="es-MX" sz="3600" b="1" i="1" dirty="0">
                <a:latin typeface="Tahoma" pitchFamily="34" charset="0"/>
                <a:ea typeface="Tahoma" pitchFamily="34" charset="0"/>
                <a:cs typeface="Tahoma" pitchFamily="34" charset="0"/>
              </a:rPr>
              <a:t>averiguaciones </a:t>
            </a:r>
            <a:r>
              <a:rPr lang="es-MX" sz="3600" b="1" i="1" dirty="0" smtClean="0">
                <a:latin typeface="Tahoma" pitchFamily="34" charset="0"/>
                <a:ea typeface="Tahoma" pitchFamily="34" charset="0"/>
                <a:cs typeface="Tahoma" pitchFamily="34" charset="0"/>
              </a:rPr>
              <a:t>previas</a:t>
            </a:r>
            <a:endParaRPr lang="es-MX" sz="3600" b="1" dirty="0">
              <a:latin typeface="Tahoma" pitchFamily="34" charset="0"/>
              <a:ea typeface="Tahoma" pitchFamily="34" charset="0"/>
              <a:cs typeface="Tahoma" pitchFamily="34" charset="0"/>
            </a:endParaRPr>
          </a:p>
        </p:txBody>
      </p:sp>
      <p:sp>
        <p:nvSpPr>
          <p:cNvPr id="3" name="2 Título"/>
          <p:cNvSpPr>
            <a:spLocks noGrp="1"/>
          </p:cNvSpPr>
          <p:nvPr>
            <p:ph type="title"/>
          </p:nvPr>
        </p:nvSpPr>
        <p:spPr/>
        <p:txBody>
          <a:bodyPr>
            <a:normAutofit/>
          </a:bodyPr>
          <a:lstStyle/>
          <a:p>
            <a:r>
              <a:rPr lang="es-MX" sz="5400" dirty="0" smtClean="0">
                <a:latin typeface="Century Gothic" pitchFamily="34" charset="0"/>
              </a:rPr>
              <a:t>CASO 3</a:t>
            </a:r>
            <a:endParaRPr lang="es-MX" sz="5400" dirty="0">
              <a:latin typeface="Century Gothic" pitchFamily="34" charset="0"/>
            </a:endParaRPr>
          </a:p>
        </p:txBody>
      </p:sp>
      <p:pic>
        <p:nvPicPr>
          <p:cNvPr id="6" name="Picture 2" descr="http://www.proyectodiez.mx/wp-content/uploads/2015/03/agreden-a-balazos-a-elementos-de-la-fiscal%C3%ADa-general-de-jalisco-en-el-diente-zapopan-jalisc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945603"/>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7544" y="4077072"/>
            <a:ext cx="3493264" cy="369332"/>
          </a:xfrm>
          <a:prstGeom prst="rect">
            <a:avLst/>
          </a:prstGeom>
        </p:spPr>
        <p:txBody>
          <a:bodyPr wrap="none">
            <a:spAutoFit/>
          </a:bodyPr>
          <a:lstStyle/>
          <a:p>
            <a:r>
              <a:rPr lang="es-MX" b="1" dirty="0" smtClean="0">
                <a:solidFill>
                  <a:prstClr val="black"/>
                </a:solidFill>
                <a:latin typeface="Arial" pitchFamily="34" charset="0"/>
                <a:ea typeface="Tahoma" pitchFamily="34" charset="0"/>
                <a:cs typeface="Arial" pitchFamily="34" charset="0"/>
              </a:rPr>
              <a:t>Recurso de Revisión 562/2015</a:t>
            </a:r>
            <a:endParaRPr lang="es-MX"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73400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onpool.com/user/609/files/data_loss_557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632" y="3501008"/>
            <a:ext cx="3451204" cy="311500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57064" y="332656"/>
            <a:ext cx="7992888" cy="2448272"/>
          </a:xfrm>
        </p:spPr>
        <p:txBody>
          <a:bodyPr>
            <a:normAutofit/>
          </a:bodyPr>
          <a:lstStyle/>
          <a:p>
            <a:pPr marL="0" indent="0" algn="just">
              <a:buNone/>
            </a:pPr>
            <a:r>
              <a:rPr lang="es-MX" dirty="0"/>
              <a:t>En la actualidad la gran mayoría de los sujetos obligados reservan de manera </a:t>
            </a:r>
            <a:r>
              <a:rPr lang="es-MX" u="sng" dirty="0"/>
              <a:t>absoluta</a:t>
            </a:r>
            <a:r>
              <a:rPr lang="es-MX" dirty="0"/>
              <a:t> la </a:t>
            </a:r>
            <a:r>
              <a:rPr lang="es-MX" dirty="0" smtClean="0"/>
              <a:t>información; </a:t>
            </a:r>
            <a:r>
              <a:rPr lang="es-MX" dirty="0"/>
              <a:t>es </a:t>
            </a:r>
            <a:r>
              <a:rPr lang="es-MX" dirty="0" smtClean="0"/>
              <a:t>poco frecuente que </a:t>
            </a:r>
            <a:r>
              <a:rPr lang="es-MX" dirty="0"/>
              <a:t>hagan un análisis de documento por </a:t>
            </a:r>
            <a:r>
              <a:rPr lang="es-MX" dirty="0" smtClean="0"/>
              <a:t>documento. </a:t>
            </a:r>
          </a:p>
          <a:p>
            <a:pPr marL="0" indent="0" algn="just">
              <a:buNone/>
            </a:pPr>
            <a:endParaRPr lang="es-MX" dirty="0" smtClean="0"/>
          </a:p>
        </p:txBody>
      </p:sp>
      <p:sp>
        <p:nvSpPr>
          <p:cNvPr id="4" name="3 Rectángulo"/>
          <p:cNvSpPr/>
          <p:nvPr/>
        </p:nvSpPr>
        <p:spPr>
          <a:xfrm>
            <a:off x="323528" y="2132856"/>
            <a:ext cx="5184576" cy="3477875"/>
          </a:xfrm>
          <a:prstGeom prst="rect">
            <a:avLst/>
          </a:prstGeom>
        </p:spPr>
        <p:txBody>
          <a:bodyPr wrap="square">
            <a:spAutoFit/>
          </a:bodyPr>
          <a:lstStyle/>
          <a:p>
            <a:pPr algn="just"/>
            <a:endParaRPr lang="es-MX" sz="2400" dirty="0" smtClean="0">
              <a:solidFill>
                <a:prstClr val="black"/>
              </a:solidFill>
            </a:endParaRPr>
          </a:p>
          <a:p>
            <a:pPr algn="just"/>
            <a:r>
              <a:rPr lang="es-MX" sz="2800" dirty="0" smtClean="0">
                <a:solidFill>
                  <a:srgbClr val="DEF5FA">
                    <a:lumMod val="25000"/>
                  </a:srgbClr>
                </a:solidFill>
                <a:latin typeface="Tahoma" pitchFamily="34" charset="0"/>
                <a:ea typeface="Tahoma" pitchFamily="34" charset="0"/>
                <a:cs typeface="Tahoma" pitchFamily="34" charset="0"/>
              </a:rPr>
              <a:t>Cuando los periodistas conozcan este criterio de la “no reserva absoluta” podrán controvertir ante el ITEI su falta de entrega, teniendo resultados más positivos en sus investigaciones.</a:t>
            </a:r>
            <a:endParaRPr lang="es-MX" sz="2800" dirty="0">
              <a:solidFill>
                <a:srgbClr val="DEF5FA">
                  <a:lumMod val="25000"/>
                </a:srgb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467477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632"/>
            <a:ext cx="8291264" cy="5760640"/>
          </a:xfrm>
        </p:spPr>
        <p:txBody>
          <a:bodyPr>
            <a:normAutofit lnSpcReduction="10000"/>
          </a:bodyPr>
          <a:lstStyle/>
          <a:p>
            <a:pPr marL="0" indent="0" algn="just">
              <a:buNone/>
            </a:pPr>
            <a:r>
              <a:rPr lang="es-MX" sz="3200" b="1" dirty="0" smtClean="0">
                <a:solidFill>
                  <a:schemeClr val="accent1">
                    <a:lumMod val="75000"/>
                  </a:schemeClr>
                </a:solidFill>
                <a:latin typeface="Century Gothic" pitchFamily="34" charset="0"/>
                <a:cs typeface="Arial" pitchFamily="34" charset="0"/>
              </a:rPr>
              <a:t>¿Qué  se solicitó?</a:t>
            </a:r>
            <a:r>
              <a:rPr lang="es-MX" sz="3200" dirty="0" smtClean="0">
                <a:latin typeface="Arial" pitchFamily="34" charset="0"/>
                <a:cs typeface="Arial" pitchFamily="34" charset="0"/>
              </a:rPr>
              <a:t> delitos </a:t>
            </a:r>
            <a:endParaRPr lang="es-MX" sz="3200" b="1" dirty="0" smtClean="0">
              <a:solidFill>
                <a:schemeClr val="accent1">
                  <a:lumMod val="75000"/>
                </a:schemeClr>
              </a:solidFill>
              <a:latin typeface="Century Gothic" pitchFamily="34" charset="0"/>
              <a:cs typeface="Arial" pitchFamily="34" charset="0"/>
            </a:endParaRP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Acceso </a:t>
            </a:r>
            <a:r>
              <a:rPr lang="es-MX" sz="2000" dirty="0">
                <a:latin typeface="Arial" pitchFamily="34" charset="0"/>
                <a:cs typeface="Arial" pitchFamily="34" charset="0"/>
              </a:rPr>
              <a:t>a las averiguaciones previas concluidas sobre los </a:t>
            </a:r>
            <a:r>
              <a:rPr lang="es-MX" sz="2000" dirty="0" smtClean="0">
                <a:latin typeface="Arial" pitchFamily="34" charset="0"/>
                <a:cs typeface="Arial" pitchFamily="34" charset="0"/>
              </a:rPr>
              <a:t>de</a:t>
            </a:r>
            <a:r>
              <a:rPr lang="es-MX" sz="2000" dirty="0">
                <a:latin typeface="Arial" pitchFamily="34" charset="0"/>
                <a:cs typeface="Arial" pitchFamily="34" charset="0"/>
              </a:rPr>
              <a:t>: </a:t>
            </a:r>
            <a:endParaRPr lang="es-MX" sz="2000" dirty="0" smtClean="0">
              <a:latin typeface="Arial" pitchFamily="34" charset="0"/>
              <a:cs typeface="Arial" pitchFamily="34" charset="0"/>
            </a:endParaRPr>
          </a:p>
          <a:p>
            <a:pPr marL="0" indent="0" algn="just"/>
            <a:r>
              <a:rPr lang="es-MX" sz="2000" dirty="0" smtClean="0">
                <a:latin typeface="Arial" pitchFamily="34" charset="0"/>
                <a:cs typeface="Arial" pitchFamily="34" charset="0"/>
              </a:rPr>
              <a:t> Enriquecimiento ilícito</a:t>
            </a:r>
          </a:p>
          <a:p>
            <a:pPr marL="0" indent="0" algn="just"/>
            <a:r>
              <a:rPr lang="es-MX" sz="2000" dirty="0" smtClean="0">
                <a:latin typeface="Arial" pitchFamily="34" charset="0"/>
                <a:cs typeface="Arial" pitchFamily="34" charset="0"/>
              </a:rPr>
              <a:t> Secuestro </a:t>
            </a:r>
          </a:p>
          <a:p>
            <a:pPr marL="0" indent="0" algn="just"/>
            <a:r>
              <a:rPr lang="es-MX" sz="2000" dirty="0" smtClean="0">
                <a:latin typeface="Arial" pitchFamily="34" charset="0"/>
                <a:cs typeface="Arial" pitchFamily="34" charset="0"/>
              </a:rPr>
              <a:t> Aborto </a:t>
            </a:r>
            <a:r>
              <a:rPr lang="es-MX" sz="2000" dirty="0">
                <a:latin typeface="Arial" pitchFamily="34" charset="0"/>
                <a:cs typeface="Arial" pitchFamily="34" charset="0"/>
              </a:rPr>
              <a:t>en el año </a:t>
            </a:r>
            <a:r>
              <a:rPr lang="es-MX" sz="2000" dirty="0" smtClean="0">
                <a:latin typeface="Arial" pitchFamily="34" charset="0"/>
                <a:cs typeface="Arial" pitchFamily="34" charset="0"/>
              </a:rPr>
              <a:t>2012</a:t>
            </a:r>
          </a:p>
          <a:p>
            <a:pPr marL="0" indent="0" algn="just">
              <a:buNone/>
            </a:pPr>
            <a:endParaRPr lang="es-MX" sz="2400" dirty="0" smtClean="0">
              <a:latin typeface="Arial" pitchFamily="34" charset="0"/>
              <a:cs typeface="Arial" pitchFamily="34" charset="0"/>
            </a:endParaRPr>
          </a:p>
          <a:p>
            <a:pPr marL="0" indent="0" algn="just">
              <a:buNone/>
            </a:pPr>
            <a:r>
              <a:rPr lang="es-MX" sz="3200" b="1" dirty="0" smtClean="0">
                <a:solidFill>
                  <a:schemeClr val="accent1">
                    <a:lumMod val="75000"/>
                  </a:schemeClr>
                </a:solidFill>
                <a:latin typeface="Century Gothic" pitchFamily="34" charset="0"/>
                <a:cs typeface="Arial" pitchFamily="34" charset="0"/>
              </a:rPr>
              <a:t>¿Qué se respondió?</a:t>
            </a:r>
          </a:p>
          <a:p>
            <a:pPr marL="0" indent="0" algn="just">
              <a:buNone/>
            </a:pPr>
            <a:endParaRPr lang="es-MX" sz="3200" b="1" dirty="0" smtClean="0">
              <a:solidFill>
                <a:schemeClr val="accent1">
                  <a:lumMod val="75000"/>
                </a:schemeClr>
              </a:solidFill>
              <a:latin typeface="Century Gothic" pitchFamily="34" charset="0"/>
              <a:cs typeface="Arial" pitchFamily="34" charset="0"/>
            </a:endParaRPr>
          </a:p>
          <a:p>
            <a:pPr marL="0" indent="0" algn="just">
              <a:buNone/>
            </a:pPr>
            <a:r>
              <a:rPr lang="es-MX" sz="2400" b="1" dirty="0">
                <a:latin typeface="Arial" pitchFamily="34" charset="0"/>
                <a:cs typeface="Arial" pitchFamily="34" charset="0"/>
              </a:rPr>
              <a:t>La Fiscalía General </a:t>
            </a:r>
            <a:r>
              <a:rPr lang="es-MX" sz="2400" dirty="0" smtClean="0">
                <a:latin typeface="Arial" pitchFamily="34" charset="0"/>
                <a:cs typeface="Arial" pitchFamily="34" charset="0"/>
              </a:rPr>
              <a:t>reservó </a:t>
            </a:r>
            <a:r>
              <a:rPr lang="es-MX" sz="2400" dirty="0">
                <a:latin typeface="Arial" pitchFamily="34" charset="0"/>
                <a:cs typeface="Arial" pitchFamily="34" charset="0"/>
              </a:rPr>
              <a:t>la </a:t>
            </a:r>
            <a:r>
              <a:rPr lang="es-MX" sz="2400" dirty="0" smtClean="0">
                <a:latin typeface="Arial" pitchFamily="34" charset="0"/>
                <a:cs typeface="Arial" pitchFamily="34" charset="0"/>
              </a:rPr>
              <a:t>información solicitada. </a:t>
            </a:r>
          </a:p>
          <a:p>
            <a:pPr marL="0" indent="0" algn="just">
              <a:buNone/>
            </a:pPr>
            <a:endParaRPr lang="es-MX" sz="2400" dirty="0" smtClean="0">
              <a:latin typeface="Arial" pitchFamily="34" charset="0"/>
              <a:cs typeface="Arial" pitchFamily="34" charset="0"/>
            </a:endParaRPr>
          </a:p>
          <a:p>
            <a:pPr marL="0" indent="0" algn="just">
              <a:buNone/>
            </a:pPr>
            <a:r>
              <a:rPr lang="es-MX" sz="2400" dirty="0" smtClean="0">
                <a:latin typeface="Arial" pitchFamily="34" charset="0"/>
                <a:cs typeface="Arial" pitchFamily="34" charset="0"/>
              </a:rPr>
              <a:t>Utilizó como sustento un acta </a:t>
            </a:r>
            <a:r>
              <a:rPr lang="es-MX" sz="2400" dirty="0">
                <a:latin typeface="Arial" pitchFamily="34" charset="0"/>
                <a:cs typeface="Arial" pitchFamily="34" charset="0"/>
              </a:rPr>
              <a:t>de </a:t>
            </a:r>
            <a:r>
              <a:rPr lang="es-MX" sz="2400" dirty="0" smtClean="0">
                <a:latin typeface="Arial" pitchFamily="34" charset="0"/>
                <a:cs typeface="Arial" pitchFamily="34" charset="0"/>
              </a:rPr>
              <a:t>clasificación que tenía desde hace tiempo, en la que señalaba que </a:t>
            </a:r>
            <a:r>
              <a:rPr lang="es-MX" sz="2400" u="sng" dirty="0">
                <a:latin typeface="Arial" pitchFamily="34" charset="0"/>
                <a:cs typeface="Arial" pitchFamily="34" charset="0"/>
              </a:rPr>
              <a:t>todas las averiguaciones </a:t>
            </a:r>
            <a:r>
              <a:rPr lang="es-MX" sz="2400" u="sng" dirty="0" smtClean="0">
                <a:latin typeface="Arial" pitchFamily="34" charset="0"/>
                <a:cs typeface="Arial" pitchFamily="34" charset="0"/>
              </a:rPr>
              <a:t>previas</a:t>
            </a:r>
            <a:r>
              <a:rPr lang="es-MX" sz="2400" dirty="0" smtClean="0">
                <a:latin typeface="Arial" pitchFamily="34" charset="0"/>
                <a:cs typeface="Arial" pitchFamily="34" charset="0"/>
              </a:rPr>
              <a:t> en </a:t>
            </a:r>
            <a:r>
              <a:rPr lang="es-MX" sz="2400" dirty="0">
                <a:latin typeface="Arial" pitchFamily="34" charset="0"/>
                <a:cs typeface="Arial" pitchFamily="34" charset="0"/>
              </a:rPr>
              <a:t>su posesión eran información </a:t>
            </a:r>
            <a:r>
              <a:rPr lang="es-MX" sz="2400" dirty="0" smtClean="0">
                <a:latin typeface="Arial" pitchFamily="34" charset="0"/>
                <a:cs typeface="Arial" pitchFamily="34" charset="0"/>
              </a:rPr>
              <a:t>reservada.</a:t>
            </a:r>
            <a:endParaRPr lang="es-MX" sz="2400" b="1" dirty="0" smtClean="0">
              <a:latin typeface="Arial" pitchFamily="34" charset="0"/>
              <a:cs typeface="Arial" pitchFamily="34" charset="0"/>
            </a:endParaRPr>
          </a:p>
          <a:p>
            <a:pPr marL="0" indent="0">
              <a:buNone/>
            </a:pPr>
            <a:endParaRPr lang="es-MX" dirty="0"/>
          </a:p>
        </p:txBody>
      </p:sp>
    </p:spTree>
    <p:extLst>
      <p:ext uri="{BB962C8B-B14F-4D97-AF65-F5344CB8AC3E}">
        <p14:creationId xmlns:p14="http://schemas.microsoft.com/office/powerpoint/2010/main" val="1968665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4624"/>
            <a:ext cx="8363272" cy="5865515"/>
          </a:xfrm>
        </p:spPr>
        <p:txBody>
          <a:bodyPr>
            <a:normAutofit lnSpcReduction="10000"/>
          </a:bodyPr>
          <a:lstStyle/>
          <a:p>
            <a:pPr marL="109728" lvl="0" indent="0" algn="just">
              <a:buNone/>
            </a:pPr>
            <a:endParaRPr lang="en-US" sz="2400" dirty="0" smtClean="0">
              <a:solidFill>
                <a:schemeClr val="accent3">
                  <a:lumMod val="75000"/>
                </a:schemeClr>
              </a:solidFill>
              <a:latin typeface="Arial" pitchFamily="34" charset="0"/>
              <a:cs typeface="Arial" pitchFamily="34" charset="0"/>
            </a:endParaRPr>
          </a:p>
          <a:p>
            <a:pPr marL="109728" lvl="0" indent="0" algn="just">
              <a:buNone/>
            </a:pPr>
            <a:r>
              <a:rPr lang="en-US" sz="2400" b="1" dirty="0" err="1" smtClean="0">
                <a:solidFill>
                  <a:schemeClr val="accent3">
                    <a:lumMod val="75000"/>
                  </a:schemeClr>
                </a:solidFill>
                <a:latin typeface="Arial" pitchFamily="34" charset="0"/>
                <a:cs typeface="Arial" pitchFamily="34" charset="0"/>
              </a:rPr>
              <a:t>Según</a:t>
            </a:r>
            <a:r>
              <a:rPr lang="en-US" sz="2400" b="1" dirty="0" smtClean="0">
                <a:solidFill>
                  <a:schemeClr val="accent3">
                    <a:lumMod val="75000"/>
                  </a:schemeClr>
                </a:solidFill>
                <a:latin typeface="Arial" pitchFamily="34" charset="0"/>
                <a:cs typeface="Arial" pitchFamily="34" charset="0"/>
              </a:rPr>
              <a:t> la </a:t>
            </a:r>
            <a:r>
              <a:rPr lang="en-US" sz="2400" b="1" dirty="0" err="1" smtClean="0">
                <a:solidFill>
                  <a:schemeClr val="accent3">
                    <a:lumMod val="75000"/>
                  </a:schemeClr>
                </a:solidFill>
                <a:latin typeface="Arial" pitchFamily="34" charset="0"/>
                <a:cs typeface="Arial" pitchFamily="34" charset="0"/>
              </a:rPr>
              <a:t>Ley</a:t>
            </a:r>
            <a:r>
              <a:rPr lang="en-US" sz="2400" b="1" dirty="0" smtClean="0">
                <a:solidFill>
                  <a:schemeClr val="accent3">
                    <a:lumMod val="75000"/>
                  </a:schemeClr>
                </a:solidFill>
                <a:latin typeface="Arial" pitchFamily="34" charset="0"/>
                <a:cs typeface="Arial" pitchFamily="34" charset="0"/>
              </a:rPr>
              <a:t> de </a:t>
            </a:r>
            <a:r>
              <a:rPr lang="en-US" sz="2400" b="1" dirty="0" err="1" smtClean="0">
                <a:solidFill>
                  <a:schemeClr val="accent3">
                    <a:lumMod val="75000"/>
                  </a:schemeClr>
                </a:solidFill>
                <a:latin typeface="Arial" pitchFamily="34" charset="0"/>
                <a:cs typeface="Arial" pitchFamily="34" charset="0"/>
              </a:rPr>
              <a:t>Transparencia</a:t>
            </a:r>
            <a:r>
              <a:rPr lang="en-US" sz="2400" b="1" dirty="0" smtClean="0">
                <a:solidFill>
                  <a:schemeClr val="accent3">
                    <a:lumMod val="75000"/>
                  </a:schemeClr>
                </a:solidFill>
                <a:latin typeface="Arial" pitchFamily="34" charset="0"/>
                <a:cs typeface="Arial" pitchFamily="34" charset="0"/>
              </a:rPr>
              <a:t>, la </a:t>
            </a:r>
            <a:r>
              <a:rPr lang="en-US" sz="2400" b="1" dirty="0" err="1" smtClean="0">
                <a:solidFill>
                  <a:schemeClr val="accent3">
                    <a:lumMod val="75000"/>
                  </a:schemeClr>
                </a:solidFill>
                <a:latin typeface="Arial" pitchFamily="34" charset="0"/>
                <a:cs typeface="Arial" pitchFamily="34" charset="0"/>
              </a:rPr>
              <a:t>información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puede</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reservarse</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cuando</a:t>
            </a:r>
            <a:r>
              <a:rPr lang="en-US" sz="2400" b="1" dirty="0" smtClean="0">
                <a:solidFill>
                  <a:schemeClr val="accent3">
                    <a:lumMod val="75000"/>
                  </a:schemeClr>
                </a:solidFill>
                <a:latin typeface="Arial" pitchFamily="34" charset="0"/>
                <a:cs typeface="Arial" pitchFamily="34" charset="0"/>
              </a:rPr>
              <a:t>…</a:t>
            </a:r>
            <a:endParaRPr lang="en-US" b="1" dirty="0"/>
          </a:p>
          <a:p>
            <a:pPr lvl="0" algn="just"/>
            <a:endParaRPr lang="en-US" sz="2400" dirty="0"/>
          </a:p>
          <a:p>
            <a:pPr lvl="0" algn="just">
              <a:buFont typeface="Wingdings" pitchFamily="2" charset="2"/>
              <a:buChar char="§"/>
            </a:pPr>
            <a:r>
              <a:rPr lang="es-MX" sz="2400" dirty="0">
                <a:latin typeface="Arial" pitchFamily="34" charset="0"/>
                <a:cs typeface="Arial" pitchFamily="34" charset="0"/>
              </a:rPr>
              <a:t>Comprometa</a:t>
            </a:r>
            <a:r>
              <a:rPr lang="en-US" sz="2400" dirty="0">
                <a:latin typeface="Arial" pitchFamily="34" charset="0"/>
                <a:cs typeface="Arial" pitchFamily="34" charset="0"/>
              </a:rPr>
              <a:t> la </a:t>
            </a:r>
            <a:r>
              <a:rPr lang="en-US" sz="2400" dirty="0" err="1">
                <a:latin typeface="Arial" pitchFamily="34" charset="0"/>
                <a:cs typeface="Arial" pitchFamily="34" charset="0"/>
              </a:rPr>
              <a:t>seguridad</a:t>
            </a:r>
            <a:r>
              <a:rPr lang="en-US" sz="2400" dirty="0">
                <a:latin typeface="Arial" pitchFamily="34" charset="0"/>
                <a:cs typeface="Arial" pitchFamily="34" charset="0"/>
              </a:rPr>
              <a:t> del Estado o del </a:t>
            </a:r>
            <a:r>
              <a:rPr lang="en-US" sz="2400" dirty="0" err="1">
                <a:latin typeface="Arial" pitchFamily="34" charset="0"/>
                <a:cs typeface="Arial" pitchFamily="34" charset="0"/>
              </a:rPr>
              <a:t>Municipio</a:t>
            </a:r>
            <a:r>
              <a:rPr lang="en-US" sz="2400" dirty="0">
                <a:latin typeface="Arial" pitchFamily="34" charset="0"/>
                <a:cs typeface="Arial" pitchFamily="34" charset="0"/>
              </a:rPr>
              <a:t>, la </a:t>
            </a:r>
            <a:r>
              <a:rPr lang="en-US" sz="2400" dirty="0" err="1">
                <a:latin typeface="Arial" pitchFamily="34" charset="0"/>
                <a:cs typeface="Arial" pitchFamily="34" charset="0"/>
              </a:rPr>
              <a:t>seguridad</a:t>
            </a:r>
            <a:r>
              <a:rPr lang="en-US" sz="2400" dirty="0">
                <a:latin typeface="Arial" pitchFamily="34" charset="0"/>
                <a:cs typeface="Arial" pitchFamily="34" charset="0"/>
              </a:rPr>
              <a:t> </a:t>
            </a:r>
            <a:r>
              <a:rPr lang="en-US" sz="2400" dirty="0" err="1">
                <a:latin typeface="Arial" pitchFamily="34" charset="0"/>
                <a:cs typeface="Arial" pitchFamily="34" charset="0"/>
              </a:rPr>
              <a:t>pública</a:t>
            </a:r>
            <a:r>
              <a:rPr lang="en-US" sz="2400" dirty="0">
                <a:latin typeface="Arial" pitchFamily="34" charset="0"/>
                <a:cs typeface="Arial" pitchFamily="34" charset="0"/>
              </a:rPr>
              <a:t> </a:t>
            </a:r>
            <a:r>
              <a:rPr lang="en-US" sz="2400" dirty="0" err="1">
                <a:latin typeface="Arial" pitchFamily="34" charset="0"/>
                <a:cs typeface="Arial" pitchFamily="34" charset="0"/>
              </a:rPr>
              <a:t>estatal</a:t>
            </a:r>
            <a:r>
              <a:rPr lang="en-US" sz="2400" dirty="0">
                <a:latin typeface="Arial" pitchFamily="34" charset="0"/>
                <a:cs typeface="Arial" pitchFamily="34" charset="0"/>
              </a:rPr>
              <a:t> o municipal, o la </a:t>
            </a:r>
            <a:r>
              <a:rPr lang="en-US" sz="2400" dirty="0" err="1">
                <a:latin typeface="Arial" pitchFamily="34" charset="0"/>
                <a:cs typeface="Arial" pitchFamily="34" charset="0"/>
              </a:rPr>
              <a:t>seguridad</a:t>
            </a:r>
            <a:r>
              <a:rPr lang="en-US" sz="2400" dirty="0">
                <a:latin typeface="Arial" pitchFamily="34" charset="0"/>
                <a:cs typeface="Arial" pitchFamily="34" charset="0"/>
              </a:rPr>
              <a:t> e </a:t>
            </a:r>
            <a:r>
              <a:rPr lang="en-US" sz="2400" dirty="0" err="1">
                <a:latin typeface="Arial" pitchFamily="34" charset="0"/>
                <a:cs typeface="Arial" pitchFamily="34" charset="0"/>
              </a:rPr>
              <a:t>integridad</a:t>
            </a:r>
            <a:r>
              <a:rPr lang="en-US" sz="2400" dirty="0">
                <a:latin typeface="Arial" pitchFamily="34" charset="0"/>
                <a:cs typeface="Arial" pitchFamily="34" charset="0"/>
              </a:rPr>
              <a:t> de </a:t>
            </a:r>
            <a:r>
              <a:rPr lang="en-US" sz="2400" dirty="0" err="1">
                <a:latin typeface="Arial" pitchFamily="34" charset="0"/>
                <a:cs typeface="Arial" pitchFamily="34" charset="0"/>
              </a:rPr>
              <a:t>quienes</a:t>
            </a:r>
            <a:r>
              <a:rPr lang="en-US" sz="2400" dirty="0">
                <a:latin typeface="Arial" pitchFamily="34" charset="0"/>
                <a:cs typeface="Arial" pitchFamily="34" charset="0"/>
              </a:rPr>
              <a:t> </a:t>
            </a:r>
            <a:r>
              <a:rPr lang="en-US" sz="2400" dirty="0" err="1">
                <a:latin typeface="Arial" pitchFamily="34" charset="0"/>
                <a:cs typeface="Arial" pitchFamily="34" charset="0"/>
              </a:rPr>
              <a:t>laboran</a:t>
            </a:r>
            <a:r>
              <a:rPr lang="en-US" sz="2400" dirty="0">
                <a:latin typeface="Arial" pitchFamily="34" charset="0"/>
                <a:cs typeface="Arial" pitchFamily="34" charset="0"/>
              </a:rPr>
              <a:t> o </a:t>
            </a:r>
            <a:r>
              <a:rPr lang="en-US" sz="2400" dirty="0" err="1">
                <a:latin typeface="Arial" pitchFamily="34" charset="0"/>
                <a:cs typeface="Arial" pitchFamily="34" charset="0"/>
              </a:rPr>
              <a:t>hubieren</a:t>
            </a:r>
            <a:r>
              <a:rPr lang="en-US" sz="2400" dirty="0">
                <a:latin typeface="Arial" pitchFamily="34" charset="0"/>
                <a:cs typeface="Arial" pitchFamily="34" charset="0"/>
              </a:rPr>
              <a:t> </a:t>
            </a:r>
            <a:r>
              <a:rPr lang="en-US" sz="2400" dirty="0" err="1">
                <a:latin typeface="Arial" pitchFamily="34" charset="0"/>
                <a:cs typeface="Arial" pitchFamily="34" charset="0"/>
              </a:rPr>
              <a:t>laborado</a:t>
            </a:r>
            <a:r>
              <a:rPr lang="en-US" sz="2400" dirty="0">
                <a:latin typeface="Arial" pitchFamily="34" charset="0"/>
                <a:cs typeface="Arial" pitchFamily="34" charset="0"/>
              </a:rPr>
              <a:t> en </a:t>
            </a:r>
            <a:r>
              <a:rPr lang="en-US" sz="2400" dirty="0" err="1">
                <a:latin typeface="Arial" pitchFamily="34" charset="0"/>
                <a:cs typeface="Arial" pitchFamily="34" charset="0"/>
              </a:rPr>
              <a:t>estas</a:t>
            </a:r>
            <a:r>
              <a:rPr lang="en-US" sz="2400" dirty="0">
                <a:latin typeface="Arial" pitchFamily="34" charset="0"/>
                <a:cs typeface="Arial" pitchFamily="34" charset="0"/>
              </a:rPr>
              <a:t> </a:t>
            </a:r>
            <a:r>
              <a:rPr lang="en-US" sz="2400" dirty="0" err="1">
                <a:latin typeface="Arial" pitchFamily="34" charset="0"/>
                <a:cs typeface="Arial" pitchFamily="34" charset="0"/>
              </a:rPr>
              <a:t>áreas</a:t>
            </a:r>
            <a:r>
              <a:rPr lang="en-US" sz="2400" dirty="0">
                <a:latin typeface="Arial" pitchFamily="34" charset="0"/>
                <a:cs typeface="Arial" pitchFamily="34" charset="0"/>
              </a:rPr>
              <a:t>, con </a:t>
            </a:r>
            <a:r>
              <a:rPr lang="en-US" sz="2400" dirty="0" err="1">
                <a:latin typeface="Arial" pitchFamily="34" charset="0"/>
                <a:cs typeface="Arial" pitchFamily="34" charset="0"/>
              </a:rPr>
              <a:t>excepción</a:t>
            </a:r>
            <a:r>
              <a:rPr lang="en-US" sz="2400" dirty="0">
                <a:latin typeface="Arial" pitchFamily="34" charset="0"/>
                <a:cs typeface="Arial" pitchFamily="34" charset="0"/>
              </a:rPr>
              <a:t> de </a:t>
            </a:r>
            <a:r>
              <a:rPr lang="en-US" sz="2400" dirty="0" err="1">
                <a:latin typeface="Arial" pitchFamily="34" charset="0"/>
                <a:cs typeface="Arial" pitchFamily="34" charset="0"/>
              </a:rPr>
              <a:t>las</a:t>
            </a:r>
            <a:r>
              <a:rPr lang="en-US" sz="2400" dirty="0">
                <a:latin typeface="Arial" pitchFamily="34" charset="0"/>
                <a:cs typeface="Arial" pitchFamily="34" charset="0"/>
              </a:rPr>
              <a:t> </a:t>
            </a:r>
            <a:r>
              <a:rPr lang="en-US" sz="2400" dirty="0" err="1">
                <a:latin typeface="Arial" pitchFamily="34" charset="0"/>
                <a:cs typeface="Arial" pitchFamily="34" charset="0"/>
              </a:rPr>
              <a:t>remuneraciones</a:t>
            </a:r>
            <a:r>
              <a:rPr lang="en-US" sz="2400" dirty="0">
                <a:latin typeface="Arial" pitchFamily="34" charset="0"/>
                <a:cs typeface="Arial" pitchFamily="34" charset="0"/>
              </a:rPr>
              <a:t> de </a:t>
            </a:r>
            <a:r>
              <a:rPr lang="en-US" sz="2400" dirty="0" err="1">
                <a:latin typeface="Arial" pitchFamily="34" charset="0"/>
                <a:cs typeface="Arial" pitchFamily="34" charset="0"/>
              </a:rPr>
              <a:t>dichos</a:t>
            </a:r>
            <a:r>
              <a:rPr lang="en-US" sz="2400" dirty="0">
                <a:latin typeface="Arial" pitchFamily="34" charset="0"/>
                <a:cs typeface="Arial" pitchFamily="34" charset="0"/>
              </a:rPr>
              <a:t> </a:t>
            </a:r>
            <a:r>
              <a:rPr lang="en-US" sz="2400" dirty="0" err="1">
                <a:latin typeface="Arial" pitchFamily="34" charset="0"/>
                <a:cs typeface="Arial" pitchFamily="34" charset="0"/>
              </a:rPr>
              <a:t>servidores</a:t>
            </a:r>
            <a:r>
              <a:rPr lang="en-US" sz="2400" dirty="0">
                <a:latin typeface="Arial" pitchFamily="34" charset="0"/>
                <a:cs typeface="Arial" pitchFamily="34" charset="0"/>
              </a:rPr>
              <a:t> </a:t>
            </a:r>
            <a:r>
              <a:rPr lang="en-US" sz="2400" dirty="0" err="1">
                <a:latin typeface="Arial" pitchFamily="34" charset="0"/>
                <a:cs typeface="Arial" pitchFamily="34" charset="0"/>
              </a:rPr>
              <a:t>públicos</a:t>
            </a:r>
            <a:r>
              <a:rPr lang="en-US" sz="2400" dirty="0" smtClean="0">
                <a:latin typeface="Arial" pitchFamily="34" charset="0"/>
                <a:cs typeface="Arial" pitchFamily="34" charset="0"/>
              </a:rPr>
              <a:t>.</a:t>
            </a:r>
          </a:p>
          <a:p>
            <a:pPr lvl="0" algn="just">
              <a:buFont typeface="Wingdings" pitchFamily="2" charset="2"/>
              <a:buChar char="§"/>
            </a:pPr>
            <a:endParaRPr lang="es-MX" sz="2400" dirty="0">
              <a:latin typeface="Arial" pitchFamily="34" charset="0"/>
              <a:cs typeface="Arial" pitchFamily="34" charset="0"/>
            </a:endParaRPr>
          </a:p>
          <a:p>
            <a:pPr lvl="0" algn="just">
              <a:buFont typeface="Wingdings" pitchFamily="2" charset="2"/>
              <a:buChar char="§"/>
            </a:pPr>
            <a:r>
              <a:rPr lang="en-US" sz="2400" dirty="0" err="1">
                <a:latin typeface="Arial" pitchFamily="34" charset="0"/>
                <a:cs typeface="Arial" pitchFamily="34" charset="0"/>
              </a:rPr>
              <a:t>Ponga</a:t>
            </a:r>
            <a:r>
              <a:rPr lang="en-US" sz="2400" dirty="0">
                <a:latin typeface="Arial" pitchFamily="34" charset="0"/>
                <a:cs typeface="Arial" pitchFamily="34" charset="0"/>
              </a:rPr>
              <a:t> en </a:t>
            </a:r>
            <a:r>
              <a:rPr lang="en-US" sz="2400" dirty="0" err="1">
                <a:latin typeface="Arial" pitchFamily="34" charset="0"/>
                <a:cs typeface="Arial" pitchFamily="34" charset="0"/>
              </a:rPr>
              <a:t>riesgo</a:t>
            </a:r>
            <a:r>
              <a:rPr lang="en-US" sz="2400" dirty="0">
                <a:latin typeface="Arial" pitchFamily="34" charset="0"/>
                <a:cs typeface="Arial" pitchFamily="34" charset="0"/>
              </a:rPr>
              <a:t> la </a:t>
            </a:r>
            <a:r>
              <a:rPr lang="en-US" sz="2400" dirty="0" err="1">
                <a:latin typeface="Arial" pitchFamily="34" charset="0"/>
                <a:cs typeface="Arial" pitchFamily="34" charset="0"/>
              </a:rPr>
              <a:t>vida</a:t>
            </a:r>
            <a:r>
              <a:rPr lang="en-US" sz="2400" dirty="0">
                <a:latin typeface="Arial" pitchFamily="34" charset="0"/>
                <a:cs typeface="Arial" pitchFamily="34" charset="0"/>
              </a:rPr>
              <a:t>, </a:t>
            </a:r>
            <a:r>
              <a:rPr lang="en-US" sz="2400" dirty="0" err="1">
                <a:latin typeface="Arial" pitchFamily="34" charset="0"/>
                <a:cs typeface="Arial" pitchFamily="34" charset="0"/>
              </a:rPr>
              <a:t>seguridad</a:t>
            </a:r>
            <a:r>
              <a:rPr lang="en-US" sz="2400" dirty="0">
                <a:latin typeface="Arial" pitchFamily="34" charset="0"/>
                <a:cs typeface="Arial" pitchFamily="34" charset="0"/>
              </a:rPr>
              <a:t> o </a:t>
            </a:r>
            <a:r>
              <a:rPr lang="en-US" sz="2400" dirty="0" err="1">
                <a:latin typeface="Arial" pitchFamily="34" charset="0"/>
                <a:cs typeface="Arial" pitchFamily="34" charset="0"/>
              </a:rPr>
              <a:t>salud</a:t>
            </a:r>
            <a:r>
              <a:rPr lang="en-US" sz="2400" dirty="0">
                <a:latin typeface="Arial" pitchFamily="34" charset="0"/>
                <a:cs typeface="Arial" pitchFamily="34" charset="0"/>
              </a:rPr>
              <a:t> de </a:t>
            </a:r>
            <a:r>
              <a:rPr lang="en-US" sz="2400" dirty="0" err="1">
                <a:latin typeface="Arial" pitchFamily="34" charset="0"/>
                <a:cs typeface="Arial" pitchFamily="34" charset="0"/>
              </a:rPr>
              <a:t>cualquier</a:t>
            </a:r>
            <a:r>
              <a:rPr lang="en-US" sz="2400" dirty="0">
                <a:latin typeface="Arial" pitchFamily="34" charset="0"/>
                <a:cs typeface="Arial" pitchFamily="34" charset="0"/>
              </a:rPr>
              <a:t> persona</a:t>
            </a:r>
            <a:r>
              <a:rPr lang="en-US" sz="2400" dirty="0" smtClean="0">
                <a:latin typeface="Arial" pitchFamily="34" charset="0"/>
                <a:cs typeface="Arial" pitchFamily="34" charset="0"/>
              </a:rPr>
              <a:t>.</a:t>
            </a:r>
          </a:p>
          <a:p>
            <a:pPr lvl="0" algn="just">
              <a:buFont typeface="Wingdings" pitchFamily="2" charset="2"/>
              <a:buChar char="§"/>
            </a:pPr>
            <a:endParaRPr lang="es-MX" sz="2400" dirty="0">
              <a:latin typeface="Arial" pitchFamily="34" charset="0"/>
              <a:cs typeface="Arial" pitchFamily="34" charset="0"/>
            </a:endParaRPr>
          </a:p>
          <a:p>
            <a:pPr lvl="0" algn="just">
              <a:buFont typeface="Wingdings" pitchFamily="2" charset="2"/>
              <a:buChar char="§"/>
            </a:pPr>
            <a:r>
              <a:rPr lang="en-US" sz="2400" dirty="0">
                <a:latin typeface="Arial" pitchFamily="34" charset="0"/>
                <a:cs typeface="Arial" pitchFamily="34" charset="0"/>
              </a:rPr>
              <a:t>Cause </a:t>
            </a:r>
            <a:r>
              <a:rPr lang="en-US" sz="2400" dirty="0" err="1">
                <a:latin typeface="Arial" pitchFamily="34" charset="0"/>
                <a:cs typeface="Arial" pitchFamily="34" charset="0"/>
              </a:rPr>
              <a:t>perjuicio</a:t>
            </a:r>
            <a:r>
              <a:rPr lang="en-US" sz="2400" dirty="0">
                <a:latin typeface="Arial" pitchFamily="34" charset="0"/>
                <a:cs typeface="Arial" pitchFamily="34" charset="0"/>
              </a:rPr>
              <a:t> grave a </a:t>
            </a:r>
            <a:r>
              <a:rPr lang="en-US" sz="2400" dirty="0" err="1">
                <a:latin typeface="Arial" pitchFamily="34" charset="0"/>
                <a:cs typeface="Arial" pitchFamily="34" charset="0"/>
              </a:rPr>
              <a:t>las</a:t>
            </a:r>
            <a:r>
              <a:rPr lang="en-US" sz="2400" dirty="0">
                <a:latin typeface="Arial" pitchFamily="34" charset="0"/>
                <a:cs typeface="Arial" pitchFamily="34" charset="0"/>
              </a:rPr>
              <a:t> </a:t>
            </a:r>
            <a:r>
              <a:rPr lang="en-US" sz="2400" dirty="0" err="1">
                <a:latin typeface="Arial" pitchFamily="34" charset="0"/>
                <a:cs typeface="Arial" pitchFamily="34" charset="0"/>
              </a:rPr>
              <a:t>actividades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109728" lvl="0" indent="0" algn="just">
              <a:buNone/>
            </a:pPr>
            <a:r>
              <a:rPr lang="en-US" sz="2400" dirty="0" smtClean="0">
                <a:latin typeface="Arial" pitchFamily="34" charset="0"/>
                <a:cs typeface="Arial" pitchFamily="34" charset="0"/>
              </a:rPr>
              <a:t>    de </a:t>
            </a:r>
            <a:r>
              <a:rPr lang="en-US" sz="2400" dirty="0" err="1">
                <a:latin typeface="Arial" pitchFamily="34" charset="0"/>
                <a:cs typeface="Arial" pitchFamily="34" charset="0"/>
              </a:rPr>
              <a:t>prevención</a:t>
            </a:r>
            <a:r>
              <a:rPr lang="en-US" sz="2400" dirty="0">
                <a:latin typeface="Arial" pitchFamily="34" charset="0"/>
                <a:cs typeface="Arial" pitchFamily="34" charset="0"/>
              </a:rPr>
              <a:t> y </a:t>
            </a:r>
            <a:r>
              <a:rPr lang="en-US" sz="2400" dirty="0" err="1">
                <a:latin typeface="Arial" pitchFamily="34" charset="0"/>
                <a:cs typeface="Arial" pitchFamily="34" charset="0"/>
              </a:rPr>
              <a:t>persecución</a:t>
            </a:r>
            <a:r>
              <a:rPr lang="en-US" sz="2400" dirty="0">
                <a:latin typeface="Arial" pitchFamily="34" charset="0"/>
                <a:cs typeface="Arial" pitchFamily="34" charset="0"/>
              </a:rPr>
              <a:t> de los </a:t>
            </a:r>
            <a:endParaRPr lang="en-US" sz="2400" dirty="0" smtClean="0">
              <a:latin typeface="Arial" pitchFamily="34" charset="0"/>
              <a:cs typeface="Arial" pitchFamily="34" charset="0"/>
            </a:endParaRPr>
          </a:p>
          <a:p>
            <a:pPr marL="109728" lvl="0" indent="0" algn="just">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delitos</a:t>
            </a:r>
            <a:r>
              <a:rPr lang="en-US" sz="2400" dirty="0">
                <a:latin typeface="Arial" pitchFamily="34" charset="0"/>
                <a:cs typeface="Arial" pitchFamily="34" charset="0"/>
              </a:rPr>
              <a:t>, o de </a:t>
            </a:r>
            <a:r>
              <a:rPr lang="en-US" sz="2400" dirty="0" err="1">
                <a:latin typeface="Arial" pitchFamily="34" charset="0"/>
                <a:cs typeface="Arial" pitchFamily="34" charset="0"/>
              </a:rPr>
              <a:t>impartición</a:t>
            </a:r>
            <a:r>
              <a:rPr lang="en-US" sz="2400" dirty="0">
                <a:latin typeface="Arial" pitchFamily="34" charset="0"/>
                <a:cs typeface="Arial" pitchFamily="34" charset="0"/>
              </a:rPr>
              <a:t> de </a:t>
            </a:r>
            <a:r>
              <a:rPr lang="en-US" sz="2400" dirty="0" err="1">
                <a:latin typeface="Arial" pitchFamily="34" charset="0"/>
                <a:cs typeface="Arial" pitchFamily="34" charset="0"/>
              </a:rPr>
              <a:t>justicia</a:t>
            </a:r>
            <a:r>
              <a:rPr lang="en-US" sz="2400" dirty="0">
                <a:latin typeface="Arial" pitchFamily="34" charset="0"/>
                <a:cs typeface="Arial" pitchFamily="34" charset="0"/>
              </a:rPr>
              <a:t>.</a:t>
            </a:r>
            <a:endParaRPr lang="es-MX" sz="2400" dirty="0">
              <a:latin typeface="Arial" pitchFamily="34" charset="0"/>
              <a:cs typeface="Arial" pitchFamily="34" charset="0"/>
            </a:endParaRPr>
          </a:p>
          <a:p>
            <a:pPr marL="109728" lvl="0" indent="0" algn="just">
              <a:buNone/>
            </a:pPr>
            <a:endParaRPr lang="es-MX" sz="2400" dirty="0">
              <a:latin typeface="Arial" pitchFamily="34" charset="0"/>
              <a:cs typeface="Arial" pitchFamily="34" charset="0"/>
            </a:endParaRPr>
          </a:p>
          <a:p>
            <a:pPr marL="0" indent="0" algn="just">
              <a:buNone/>
            </a:pPr>
            <a:endParaRPr lang="es-MX" dirty="0" smtClean="0"/>
          </a:p>
        </p:txBody>
      </p:sp>
      <p:pic>
        <p:nvPicPr>
          <p:cNvPr id="6146" name="Picture 2" descr="http://estaticos.elperiodico.com/resources/jpg/7/5/13690802471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43" y="4149081"/>
            <a:ext cx="243813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903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lstStyle/>
          <a:p>
            <a:r>
              <a:rPr lang="es-MX" b="1" dirty="0" smtClean="0">
                <a:solidFill>
                  <a:schemeClr val="accent1">
                    <a:lumMod val="75000"/>
                  </a:schemeClr>
                </a:solidFill>
                <a:latin typeface="Century Gothic" pitchFamily="34" charset="0"/>
              </a:rPr>
              <a:t>¿Qué resolvió el ITEI?</a:t>
            </a:r>
            <a:endParaRPr lang="es-MX" b="1" dirty="0">
              <a:solidFill>
                <a:schemeClr val="accent1">
                  <a:lumMod val="75000"/>
                </a:schemeClr>
              </a:solidFill>
              <a:latin typeface="Century Gothic" pitchFamily="34" charset="0"/>
            </a:endParaRPr>
          </a:p>
        </p:txBody>
      </p:sp>
      <p:sp>
        <p:nvSpPr>
          <p:cNvPr id="3" name="2 Marcador de contenido"/>
          <p:cNvSpPr>
            <a:spLocks noGrp="1"/>
          </p:cNvSpPr>
          <p:nvPr>
            <p:ph idx="1"/>
          </p:nvPr>
        </p:nvSpPr>
        <p:spPr>
          <a:xfrm>
            <a:off x="395536" y="1412776"/>
            <a:ext cx="8568952" cy="4896544"/>
          </a:xfrm>
        </p:spPr>
        <p:txBody>
          <a:bodyPr>
            <a:normAutofit/>
          </a:bodyPr>
          <a:lstStyle/>
          <a:p>
            <a:pPr marL="0" indent="0" algn="just">
              <a:buNone/>
            </a:pPr>
            <a:r>
              <a:rPr lang="es-MX" sz="2000" dirty="0" smtClean="0">
                <a:latin typeface="Arial" pitchFamily="34" charset="0"/>
                <a:cs typeface="Arial" pitchFamily="34" charset="0"/>
              </a:rPr>
              <a:t>La reserva de las averiguaciones previas solicitadas se hizo de manera indebida porque se reservó en paquete todos los expedientes de A.P., sin analizarse de manera particular.</a:t>
            </a:r>
          </a:p>
          <a:p>
            <a:pPr marL="0" indent="0" algn="just">
              <a:buNone/>
            </a:pPr>
            <a:endParaRPr lang="es-MX" sz="2000" dirty="0" smtClean="0">
              <a:latin typeface="Arial" pitchFamily="34" charset="0"/>
              <a:cs typeface="Arial" pitchFamily="34" charset="0"/>
            </a:endParaRPr>
          </a:p>
          <a:p>
            <a:pPr marL="457200" indent="-457200" algn="just">
              <a:buFont typeface="Wingdings" pitchFamily="2" charset="2"/>
              <a:buChar char="§"/>
            </a:pPr>
            <a:r>
              <a:rPr lang="es-MX" sz="2000" dirty="0" smtClean="0">
                <a:latin typeface="Arial" pitchFamily="34" charset="0"/>
                <a:cs typeface="Arial" pitchFamily="34" charset="0"/>
              </a:rPr>
              <a:t>Se debió analizar por delito (se solicitaron de aborto, secuestro y enriquecimiento ilícito).</a:t>
            </a:r>
          </a:p>
          <a:p>
            <a:pPr marL="457200" indent="-457200" algn="just">
              <a:buFont typeface="Wingdings" pitchFamily="2" charset="2"/>
              <a:buChar char="§"/>
            </a:pPr>
            <a:endParaRPr lang="es-MX" sz="2000" dirty="0" smtClean="0">
              <a:latin typeface="Arial" pitchFamily="34" charset="0"/>
              <a:cs typeface="Arial" pitchFamily="34" charset="0"/>
            </a:endParaRPr>
          </a:p>
          <a:p>
            <a:pPr marL="342900" indent="-342900" algn="just">
              <a:buFont typeface="Wingdings" pitchFamily="2" charset="2"/>
              <a:buChar char="§"/>
            </a:pPr>
            <a:r>
              <a:rPr lang="es-MX" sz="2000" dirty="0" smtClean="0">
                <a:latin typeface="Arial" pitchFamily="34" charset="0"/>
                <a:cs typeface="Arial" pitchFamily="34" charset="0"/>
              </a:rPr>
              <a:t>Se debió analizar por etapa de la averiguación (se pidieron sólo concluidas)</a:t>
            </a:r>
          </a:p>
          <a:p>
            <a:pPr marL="342900" indent="-342900" algn="just">
              <a:buFont typeface="Wingdings" pitchFamily="2" charset="2"/>
              <a:buChar char="§"/>
            </a:pPr>
            <a:endParaRPr lang="es-MX" sz="2000" dirty="0" smtClean="0">
              <a:latin typeface="Arial" pitchFamily="34" charset="0"/>
              <a:cs typeface="Arial" pitchFamily="34" charset="0"/>
            </a:endParaRPr>
          </a:p>
          <a:p>
            <a:pPr marL="342900" indent="-342900" algn="just">
              <a:buFont typeface="Wingdings" pitchFamily="2" charset="2"/>
              <a:buChar char="§"/>
            </a:pPr>
            <a:r>
              <a:rPr lang="es-MX" sz="2000" dirty="0" smtClean="0">
                <a:latin typeface="Arial" pitchFamily="34" charset="0"/>
                <a:cs typeface="Arial" pitchFamily="34" charset="0"/>
              </a:rPr>
              <a:t>Se debió analizar documento por documento de cada una de las averiguaciones previas.</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17245522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7768"/>
            <a:ext cx="8229600" cy="1143000"/>
          </a:xfrm>
        </p:spPr>
        <p:txBody>
          <a:bodyPr>
            <a:noAutofit/>
          </a:bodyPr>
          <a:lstStyle/>
          <a:p>
            <a:pPr algn="just"/>
            <a:r>
              <a:rPr lang="es-MX" sz="3200" b="1" dirty="0" smtClean="0">
                <a:solidFill>
                  <a:schemeClr val="accent1">
                    <a:lumMod val="75000"/>
                  </a:schemeClr>
                </a:solidFill>
                <a:effectLst/>
                <a:latin typeface="Century Gothic" pitchFamily="34" charset="0"/>
              </a:rPr>
              <a:t>¿Por qué se debió analizar documento por documento de cada una de las averiguaciones previas?</a:t>
            </a:r>
            <a:endParaRPr lang="es-MX" sz="3200" b="1" dirty="0">
              <a:solidFill>
                <a:schemeClr val="accent1">
                  <a:lumMod val="75000"/>
                </a:schemeClr>
              </a:solidFill>
              <a:effectLst/>
              <a:latin typeface="Century Gothic" pitchFamily="34" charset="0"/>
            </a:endParaRPr>
          </a:p>
        </p:txBody>
      </p:sp>
      <p:sp>
        <p:nvSpPr>
          <p:cNvPr id="5" name="4 Rectángulo"/>
          <p:cNvSpPr/>
          <p:nvPr/>
        </p:nvSpPr>
        <p:spPr>
          <a:xfrm>
            <a:off x="395536" y="1794296"/>
            <a:ext cx="8352928" cy="4154984"/>
          </a:xfrm>
          <a:prstGeom prst="rect">
            <a:avLst/>
          </a:prstGeom>
        </p:spPr>
        <p:txBody>
          <a:bodyPr wrap="square">
            <a:spAutoFit/>
          </a:bodyPr>
          <a:lstStyle/>
          <a:p>
            <a:pPr algn="just"/>
            <a:r>
              <a:rPr lang="es-MX" sz="2400" dirty="0" smtClean="0">
                <a:solidFill>
                  <a:prstClr val="black"/>
                </a:solidFill>
                <a:latin typeface="Arial" pitchFamily="34" charset="0"/>
                <a:cs typeface="Arial" pitchFamily="34" charset="0"/>
              </a:rPr>
              <a:t>Porque no toda la información que se encuentra en una averiguación previa causa un daño con su revelación, ejemplo:</a:t>
            </a:r>
            <a:endParaRPr lang="en-US" sz="2400" dirty="0" smtClean="0">
              <a:solidFill>
                <a:prstClr val="black"/>
              </a:solidFill>
              <a:latin typeface="Arial" pitchFamily="34" charset="0"/>
              <a:cs typeface="Arial" pitchFamily="34" charset="0"/>
            </a:endParaRPr>
          </a:p>
          <a:p>
            <a:pPr algn="just"/>
            <a:endParaRPr lang="en-US" sz="2400" dirty="0" smtClean="0">
              <a:solidFill>
                <a:prstClr val="black"/>
              </a:solidFill>
              <a:latin typeface="Arial" pitchFamily="34" charset="0"/>
              <a:cs typeface="Arial" pitchFamily="34" charset="0"/>
            </a:endParaRPr>
          </a:p>
          <a:p>
            <a:pPr algn="just"/>
            <a:r>
              <a:rPr lang="en-US" sz="2400" dirty="0" smtClean="0">
                <a:solidFill>
                  <a:prstClr val="black"/>
                </a:solidFill>
                <a:latin typeface="Arial" pitchFamily="34" charset="0"/>
                <a:cs typeface="Arial" pitchFamily="34" charset="0"/>
              </a:rPr>
              <a:t>Si se </a:t>
            </a:r>
            <a:r>
              <a:rPr lang="es-MX" sz="2400" dirty="0" smtClean="0">
                <a:solidFill>
                  <a:prstClr val="black"/>
                </a:solidFill>
                <a:latin typeface="Arial" pitchFamily="34" charset="0"/>
                <a:cs typeface="Arial" pitchFamily="34" charset="0"/>
              </a:rPr>
              <a:t>llegara</a:t>
            </a:r>
            <a:r>
              <a:rPr lang="en-US" sz="2400" dirty="0" smtClean="0">
                <a:solidFill>
                  <a:prstClr val="black"/>
                </a:solidFill>
                <a:latin typeface="Arial" pitchFamily="34" charset="0"/>
                <a:cs typeface="Arial" pitchFamily="34" charset="0"/>
              </a:rPr>
              <a:t> a </a:t>
            </a:r>
            <a:r>
              <a:rPr lang="es-MX" sz="2400" dirty="0" smtClean="0">
                <a:solidFill>
                  <a:prstClr val="black"/>
                </a:solidFill>
                <a:latin typeface="Arial" pitchFamily="34" charset="0"/>
                <a:cs typeface="Arial" pitchFamily="34" charset="0"/>
              </a:rPr>
              <a:t>revelar</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que</a:t>
            </a:r>
            <a:r>
              <a:rPr lang="en-US" sz="2400" dirty="0" smtClean="0">
                <a:solidFill>
                  <a:prstClr val="black"/>
                </a:solidFill>
                <a:latin typeface="Arial" pitchFamily="34" charset="0"/>
                <a:cs typeface="Arial" pitchFamily="34" charset="0"/>
              </a:rPr>
              <a:t> el </a:t>
            </a:r>
            <a:r>
              <a:rPr lang="es-MX" sz="2400" dirty="0" smtClean="0">
                <a:solidFill>
                  <a:prstClr val="black"/>
                </a:solidFill>
                <a:latin typeface="Arial" pitchFamily="34" charset="0"/>
                <a:cs typeface="Arial" pitchFamily="34" charset="0"/>
              </a:rPr>
              <a:t>Ministerio</a:t>
            </a:r>
            <a:r>
              <a:rPr lang="en-US" sz="2400" dirty="0" smtClean="0">
                <a:solidFill>
                  <a:prstClr val="black"/>
                </a:solidFill>
                <a:latin typeface="Arial" pitchFamily="34" charset="0"/>
                <a:cs typeface="Arial" pitchFamily="34" charset="0"/>
              </a:rPr>
              <a:t> </a:t>
            </a:r>
            <a:r>
              <a:rPr lang="es-MX" sz="2400" dirty="0" smtClean="0">
                <a:solidFill>
                  <a:prstClr val="black"/>
                </a:solidFill>
                <a:latin typeface="Arial" pitchFamily="34" charset="0"/>
                <a:cs typeface="Arial" pitchFamily="34" charset="0"/>
              </a:rPr>
              <a:t>Público</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dictó</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todas</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las</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medidas</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necesarias</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para</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proporcionar</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seguridad</a:t>
            </a:r>
            <a:r>
              <a:rPr lang="en-US" sz="2400" dirty="0" smtClean="0">
                <a:solidFill>
                  <a:prstClr val="black"/>
                </a:solidFill>
                <a:latin typeface="Arial" pitchFamily="34" charset="0"/>
                <a:cs typeface="Arial" pitchFamily="34" charset="0"/>
              </a:rPr>
              <a:t> y </a:t>
            </a:r>
            <a:r>
              <a:rPr lang="en-US" sz="2400" dirty="0" err="1" smtClean="0">
                <a:solidFill>
                  <a:prstClr val="black"/>
                </a:solidFill>
                <a:latin typeface="Arial" pitchFamily="34" charset="0"/>
                <a:cs typeface="Arial" pitchFamily="34" charset="0"/>
              </a:rPr>
              <a:t>auxilio</a:t>
            </a:r>
            <a:r>
              <a:rPr lang="en-US" sz="2400" dirty="0" smtClean="0">
                <a:solidFill>
                  <a:prstClr val="black"/>
                </a:solidFill>
                <a:latin typeface="Arial" pitchFamily="34" charset="0"/>
                <a:cs typeface="Arial" pitchFamily="34" charset="0"/>
              </a:rPr>
              <a:t> a </a:t>
            </a:r>
            <a:r>
              <a:rPr lang="en-US" sz="2400" dirty="0" err="1" smtClean="0">
                <a:solidFill>
                  <a:prstClr val="black"/>
                </a:solidFill>
                <a:latin typeface="Arial" pitchFamily="34" charset="0"/>
                <a:cs typeface="Arial" pitchFamily="34" charset="0"/>
              </a:rPr>
              <a:t>las</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víctimas</a:t>
            </a:r>
            <a:r>
              <a:rPr lang="en-US" sz="2400" dirty="0" smtClean="0">
                <a:solidFill>
                  <a:prstClr val="black"/>
                </a:solidFill>
                <a:latin typeface="Arial" pitchFamily="34" charset="0"/>
                <a:cs typeface="Arial" pitchFamily="34" charset="0"/>
              </a:rPr>
              <a:t>, o </a:t>
            </a:r>
            <a:r>
              <a:rPr lang="en-US" sz="2400" dirty="0" err="1" smtClean="0">
                <a:solidFill>
                  <a:prstClr val="black"/>
                </a:solidFill>
                <a:latin typeface="Arial" pitchFamily="34" charset="0"/>
                <a:cs typeface="Arial" pitchFamily="34" charset="0"/>
              </a:rPr>
              <a:t>bien</a:t>
            </a:r>
            <a:r>
              <a:rPr lang="en-US" sz="2400" dirty="0" smtClean="0">
                <a:solidFill>
                  <a:prstClr val="black"/>
                </a:solidFill>
                <a:latin typeface="Arial" pitchFamily="34" charset="0"/>
                <a:cs typeface="Arial" pitchFamily="34" charset="0"/>
              </a:rPr>
              <a:t> se </a:t>
            </a:r>
            <a:r>
              <a:rPr lang="en-US" sz="2400" dirty="0" err="1" smtClean="0">
                <a:solidFill>
                  <a:prstClr val="black"/>
                </a:solidFill>
                <a:latin typeface="Arial" pitchFamily="34" charset="0"/>
                <a:cs typeface="Arial" pitchFamily="34" charset="0"/>
              </a:rPr>
              <a:t>dio</a:t>
            </a:r>
            <a:r>
              <a:rPr lang="en-US" sz="2400" dirty="0" smtClean="0">
                <a:solidFill>
                  <a:prstClr val="black"/>
                </a:solidFill>
                <a:latin typeface="Arial" pitchFamily="34" charset="0"/>
                <a:cs typeface="Arial" pitchFamily="34" charset="0"/>
              </a:rPr>
              <a:t> la </a:t>
            </a:r>
            <a:r>
              <a:rPr lang="en-US" sz="2400" dirty="0" err="1" smtClean="0">
                <a:solidFill>
                  <a:prstClr val="black"/>
                </a:solidFill>
                <a:latin typeface="Arial" pitchFamily="34" charset="0"/>
                <a:cs typeface="Arial" pitchFamily="34" charset="0"/>
              </a:rPr>
              <a:t>atención</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médica</a:t>
            </a:r>
            <a:r>
              <a:rPr lang="en-US" sz="2400" dirty="0" smtClean="0">
                <a:solidFill>
                  <a:prstClr val="black"/>
                </a:solidFill>
                <a:latin typeface="Arial" pitchFamily="34" charset="0"/>
                <a:cs typeface="Arial" pitchFamily="34" charset="0"/>
              </a:rPr>
              <a:t> de </a:t>
            </a:r>
            <a:r>
              <a:rPr lang="en-US" sz="2400" dirty="0" err="1" smtClean="0">
                <a:solidFill>
                  <a:prstClr val="black"/>
                </a:solidFill>
                <a:latin typeface="Arial" pitchFamily="34" charset="0"/>
                <a:cs typeface="Arial" pitchFamily="34" charset="0"/>
              </a:rPr>
              <a:t>urgencia</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requerida</a:t>
            </a:r>
            <a:r>
              <a:rPr lang="en-US" sz="2400" dirty="0" smtClean="0">
                <a:solidFill>
                  <a:prstClr val="black"/>
                </a:solidFill>
                <a:latin typeface="Arial" pitchFamily="34" charset="0"/>
                <a:cs typeface="Arial" pitchFamily="34" charset="0"/>
              </a:rPr>
              <a:t> y se </a:t>
            </a:r>
            <a:r>
              <a:rPr lang="en-US" sz="2400" dirty="0" err="1" smtClean="0">
                <a:solidFill>
                  <a:prstClr val="black"/>
                </a:solidFill>
                <a:latin typeface="Arial" pitchFamily="34" charset="0"/>
                <a:cs typeface="Arial" pitchFamily="34" charset="0"/>
              </a:rPr>
              <a:t>brindó</a:t>
            </a:r>
            <a:r>
              <a:rPr lang="en-US" sz="2400" dirty="0" smtClean="0">
                <a:solidFill>
                  <a:prstClr val="black"/>
                </a:solidFill>
                <a:latin typeface="Arial" pitchFamily="34" charset="0"/>
                <a:cs typeface="Arial" pitchFamily="34" charset="0"/>
              </a:rPr>
              <a:t> la </a:t>
            </a:r>
            <a:r>
              <a:rPr lang="en-US" sz="2400" dirty="0" err="1" smtClean="0">
                <a:solidFill>
                  <a:prstClr val="black"/>
                </a:solidFill>
                <a:latin typeface="Arial" pitchFamily="34" charset="0"/>
                <a:cs typeface="Arial" pitchFamily="34" charset="0"/>
              </a:rPr>
              <a:t>asesoría</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jurídica</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necesaria</a:t>
            </a:r>
            <a:r>
              <a:rPr lang="en-US" sz="2400" dirty="0" smtClean="0">
                <a:solidFill>
                  <a:prstClr val="black"/>
                </a:solidFill>
                <a:latin typeface="Arial" pitchFamily="34" charset="0"/>
                <a:cs typeface="Arial" pitchFamily="34" charset="0"/>
              </a:rPr>
              <a:t>, ¿se </a:t>
            </a:r>
            <a:r>
              <a:rPr lang="en-US" sz="2400" dirty="0" err="1" smtClean="0">
                <a:solidFill>
                  <a:prstClr val="black"/>
                </a:solidFill>
                <a:latin typeface="Arial" pitchFamily="34" charset="0"/>
                <a:cs typeface="Arial" pitchFamily="34" charset="0"/>
              </a:rPr>
              <a:t>pondría</a:t>
            </a:r>
            <a:r>
              <a:rPr lang="en-US" sz="2400" dirty="0" smtClean="0">
                <a:solidFill>
                  <a:prstClr val="black"/>
                </a:solidFill>
                <a:latin typeface="Arial" pitchFamily="34" charset="0"/>
                <a:cs typeface="Arial" pitchFamily="34" charset="0"/>
              </a:rPr>
              <a:t> en </a:t>
            </a:r>
            <a:r>
              <a:rPr lang="en-US" sz="2400" dirty="0" err="1" smtClean="0">
                <a:solidFill>
                  <a:prstClr val="black"/>
                </a:solidFill>
                <a:latin typeface="Arial" pitchFamily="34" charset="0"/>
                <a:cs typeface="Arial" pitchFamily="34" charset="0"/>
              </a:rPr>
              <a:t>riesgo</a:t>
            </a:r>
            <a:r>
              <a:rPr lang="en-US" sz="2400" dirty="0" smtClean="0">
                <a:solidFill>
                  <a:prstClr val="black"/>
                </a:solidFill>
                <a:latin typeface="Arial" pitchFamily="34" charset="0"/>
                <a:cs typeface="Arial" pitchFamily="34" charset="0"/>
              </a:rPr>
              <a:t> la </a:t>
            </a:r>
            <a:r>
              <a:rPr lang="en-US" sz="2400" dirty="0" err="1" smtClean="0">
                <a:solidFill>
                  <a:prstClr val="black"/>
                </a:solidFill>
                <a:latin typeface="Arial" pitchFamily="34" charset="0"/>
                <a:cs typeface="Arial" pitchFamily="34" charset="0"/>
              </a:rPr>
              <a:t>seguridad</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pública</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estatal</a:t>
            </a:r>
            <a:r>
              <a:rPr lang="en-US" sz="2400" dirty="0" smtClean="0">
                <a:solidFill>
                  <a:prstClr val="black"/>
                </a:solidFill>
                <a:latin typeface="Arial" pitchFamily="34" charset="0"/>
                <a:cs typeface="Arial" pitchFamily="34" charset="0"/>
              </a:rPr>
              <a:t> o municipal, o se </a:t>
            </a:r>
            <a:r>
              <a:rPr lang="en-US" sz="2400" dirty="0" err="1" smtClean="0">
                <a:solidFill>
                  <a:prstClr val="black"/>
                </a:solidFill>
                <a:latin typeface="Arial" pitchFamily="34" charset="0"/>
                <a:cs typeface="Arial" pitchFamily="34" charset="0"/>
              </a:rPr>
              <a:t>causaría</a:t>
            </a:r>
            <a:r>
              <a:rPr lang="en-US" sz="2400" dirty="0" smtClean="0">
                <a:solidFill>
                  <a:prstClr val="black"/>
                </a:solidFill>
                <a:latin typeface="Arial" pitchFamily="34" charset="0"/>
                <a:cs typeface="Arial" pitchFamily="34" charset="0"/>
              </a:rPr>
              <a:t> un </a:t>
            </a:r>
            <a:r>
              <a:rPr lang="en-US" sz="2400" dirty="0" err="1" smtClean="0">
                <a:solidFill>
                  <a:prstClr val="black"/>
                </a:solidFill>
                <a:latin typeface="Arial" pitchFamily="34" charset="0"/>
                <a:cs typeface="Arial" pitchFamily="34" charset="0"/>
              </a:rPr>
              <a:t>perjuicio</a:t>
            </a:r>
            <a:r>
              <a:rPr lang="en-US" sz="2400" dirty="0" smtClean="0">
                <a:solidFill>
                  <a:prstClr val="black"/>
                </a:solidFill>
                <a:latin typeface="Arial" pitchFamily="34" charset="0"/>
                <a:cs typeface="Arial" pitchFamily="34" charset="0"/>
              </a:rPr>
              <a:t> a </a:t>
            </a:r>
            <a:r>
              <a:rPr lang="en-US" sz="2400" dirty="0" err="1" smtClean="0">
                <a:solidFill>
                  <a:prstClr val="black"/>
                </a:solidFill>
                <a:latin typeface="Arial" pitchFamily="34" charset="0"/>
                <a:cs typeface="Arial" pitchFamily="34" charset="0"/>
              </a:rPr>
              <a:t>las</a:t>
            </a:r>
            <a:r>
              <a:rPr lang="en-US" sz="2400" dirty="0" smtClean="0">
                <a:solidFill>
                  <a:prstClr val="black"/>
                </a:solidFill>
                <a:latin typeface="Arial" pitchFamily="34" charset="0"/>
                <a:cs typeface="Arial" pitchFamily="34" charset="0"/>
              </a:rPr>
              <a:t> </a:t>
            </a:r>
            <a:r>
              <a:rPr lang="en-US" sz="2400" dirty="0" err="1" smtClean="0">
                <a:solidFill>
                  <a:prstClr val="black"/>
                </a:solidFill>
                <a:latin typeface="Arial" pitchFamily="34" charset="0"/>
                <a:cs typeface="Arial" pitchFamily="34" charset="0"/>
              </a:rPr>
              <a:t>actividades</a:t>
            </a:r>
            <a:r>
              <a:rPr lang="en-US" sz="2400" dirty="0" smtClean="0">
                <a:solidFill>
                  <a:prstClr val="black"/>
                </a:solidFill>
                <a:latin typeface="Arial" pitchFamily="34" charset="0"/>
                <a:cs typeface="Arial" pitchFamily="34" charset="0"/>
              </a:rPr>
              <a:t> de </a:t>
            </a:r>
            <a:r>
              <a:rPr lang="en-US" sz="2400" dirty="0" err="1" smtClean="0">
                <a:solidFill>
                  <a:prstClr val="black"/>
                </a:solidFill>
                <a:latin typeface="Arial" pitchFamily="34" charset="0"/>
                <a:cs typeface="Arial" pitchFamily="34" charset="0"/>
              </a:rPr>
              <a:t>investigación</a:t>
            </a:r>
            <a:r>
              <a:rPr lang="en-US" sz="2400" dirty="0" smtClean="0">
                <a:solidFill>
                  <a:prstClr val="black"/>
                </a:solidFill>
                <a:latin typeface="Arial" pitchFamily="34" charset="0"/>
                <a:cs typeface="Arial" pitchFamily="34" charset="0"/>
              </a:rPr>
              <a:t> o </a:t>
            </a:r>
            <a:r>
              <a:rPr lang="en-US" sz="2400" dirty="0" err="1" smtClean="0">
                <a:solidFill>
                  <a:prstClr val="black"/>
                </a:solidFill>
                <a:latin typeface="Arial" pitchFamily="34" charset="0"/>
                <a:cs typeface="Arial" pitchFamily="34" charset="0"/>
              </a:rPr>
              <a:t>persecución</a:t>
            </a:r>
            <a:r>
              <a:rPr lang="en-US" sz="2400" dirty="0" smtClean="0">
                <a:solidFill>
                  <a:prstClr val="black"/>
                </a:solidFill>
                <a:latin typeface="Arial" pitchFamily="34" charset="0"/>
                <a:cs typeface="Arial" pitchFamily="34" charset="0"/>
              </a:rPr>
              <a:t> de un </a:t>
            </a:r>
            <a:r>
              <a:rPr lang="en-US" sz="2400" dirty="0" err="1" smtClean="0">
                <a:solidFill>
                  <a:prstClr val="black"/>
                </a:solidFill>
                <a:latin typeface="Arial" pitchFamily="34" charset="0"/>
                <a:cs typeface="Arial" pitchFamily="34" charset="0"/>
              </a:rPr>
              <a:t>delito</a:t>
            </a:r>
            <a:r>
              <a:rPr lang="en-US" sz="2400" dirty="0" smtClean="0">
                <a:solidFill>
                  <a:prstClr val="black"/>
                </a:solidFill>
                <a:latin typeface="Arial" pitchFamily="34" charset="0"/>
                <a:cs typeface="Arial" pitchFamily="34" charset="0"/>
              </a:rPr>
              <a:t>? </a:t>
            </a:r>
            <a:endParaRPr lang="es-MX"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722825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229600" cy="1143000"/>
          </a:xfrm>
        </p:spPr>
        <p:txBody>
          <a:bodyPr>
            <a:noAutofit/>
          </a:bodyPr>
          <a:lstStyle/>
          <a:p>
            <a:pPr algn="just"/>
            <a:r>
              <a:rPr lang="es-MX" sz="3600" b="1" dirty="0" smtClean="0">
                <a:solidFill>
                  <a:schemeClr val="accent1">
                    <a:lumMod val="75000"/>
                  </a:schemeClr>
                </a:solidFill>
                <a:effectLst/>
                <a:latin typeface="Century Gothic" pitchFamily="34" charset="0"/>
              </a:rPr>
              <a:t>¿Qué justifica la no reserva absoluta de expedientes como la averiguación previa?</a:t>
            </a:r>
            <a:endParaRPr lang="es-MX" sz="3600" b="1" dirty="0">
              <a:solidFill>
                <a:schemeClr val="accent1">
                  <a:lumMod val="75000"/>
                </a:schemeClr>
              </a:solidFill>
              <a:effectLst/>
              <a:latin typeface="Century Gothic" pitchFamily="34" charset="0"/>
            </a:endParaRPr>
          </a:p>
        </p:txBody>
      </p:sp>
      <p:sp>
        <p:nvSpPr>
          <p:cNvPr id="3" name="2 Marcador de contenido"/>
          <p:cNvSpPr>
            <a:spLocks noGrp="1"/>
          </p:cNvSpPr>
          <p:nvPr>
            <p:ph idx="1"/>
          </p:nvPr>
        </p:nvSpPr>
        <p:spPr>
          <a:xfrm>
            <a:off x="107504" y="2204864"/>
            <a:ext cx="8424936" cy="3960440"/>
          </a:xfrm>
        </p:spPr>
        <p:txBody>
          <a:bodyPr>
            <a:normAutofit/>
          </a:bodyPr>
          <a:lstStyle/>
          <a:p>
            <a:pPr marL="514350" indent="-514350" algn="just">
              <a:buNone/>
            </a:pPr>
            <a:r>
              <a:rPr lang="es-MX" sz="2400" dirty="0" smtClean="0">
                <a:latin typeface="Arial" pitchFamily="34" charset="0"/>
                <a:cs typeface="Arial" pitchFamily="34" charset="0"/>
              </a:rPr>
              <a:t>	El artículo 18 de la Ley de Transparencia establece que se deberá justificar mediante la </a:t>
            </a:r>
            <a:r>
              <a:rPr lang="es-MX" sz="2400" b="1" u="sng" dirty="0" smtClean="0">
                <a:latin typeface="Arial" pitchFamily="34" charset="0"/>
                <a:cs typeface="Arial" pitchFamily="34" charset="0"/>
              </a:rPr>
              <a:t>prueba de daño</a:t>
            </a:r>
            <a:r>
              <a:rPr lang="es-MX" sz="2400" dirty="0" smtClean="0">
                <a:latin typeface="Arial" pitchFamily="34" charset="0"/>
                <a:cs typeface="Arial" pitchFamily="34" charset="0"/>
              </a:rPr>
              <a:t>, la reserva de la información. </a:t>
            </a:r>
          </a:p>
          <a:p>
            <a:pPr marL="514350" indent="-514350" algn="just">
              <a:buNone/>
            </a:pPr>
            <a:endParaRPr lang="es-MX" sz="2400" dirty="0" smtClean="0">
              <a:latin typeface="Arial" pitchFamily="34" charset="0"/>
              <a:cs typeface="Arial" pitchFamily="34" charset="0"/>
            </a:endParaRPr>
          </a:p>
          <a:p>
            <a:pPr marL="514350" indent="-514350" algn="just">
              <a:buNone/>
            </a:pPr>
            <a:r>
              <a:rPr lang="es-MX" sz="2400" dirty="0" smtClean="0">
                <a:latin typeface="Arial" pitchFamily="34" charset="0"/>
                <a:cs typeface="Arial" pitchFamily="34" charset="0"/>
              </a:rPr>
              <a:t>	El expediente está compuesto de documentos, en cada uno debe probarse el daño, pues se trata de una restricción a un derecho humano fundamental.</a:t>
            </a:r>
          </a:p>
        </p:txBody>
      </p:sp>
      <p:sp>
        <p:nvSpPr>
          <p:cNvPr id="4" name="AutoShape 2" descr="Resultado de imagen para prueba judic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5" name="AutoShape 4" descr="data:image/jpeg;base64,/9j/4AAQSkZJRgABAQAAAQABAAD/2wCEAAkGBxQSEhQQEhQWEhMXFhUaERYUEBMVFRgcFRYXFhgUFRQZHSggGhooGxUYITEhJSsrOjExGB8/ODMsNygtLisBCgoKDg0OFA8QFDIcFRwrMzctKzc3KzcvNy8sOCstMS03LCsrLiwsNzUrNywsMSw4LCwrKywrKywsKzcrLDMrN//AABEIAMgAtAMBIgACEQEDEQH/xAAcAAEAAwEBAQEBAAAAAAAAAAAABgcIBQQDAQL/xABDEAABAwIDBAcFBQQJBQAAAAABAAIDBBEFEiEGBxMxIkFRcYGRoQgUMlKxYWJyssEVQpLRFiMkM0NTY4LwJWSzwsP/xAAYAQEBAQEBAAAAAAAAAAAAAAAAAQIDBP/EAB0RAQADAQACAwAAAAAAAAAAAAABAhEDITESE0H/2gAMAwEAAhEDEQA/ALvREQEREBERAREQEREBFHqrbnDo3Fj6yBrhoRxQfUL1f0oosnE96gy9vHZ/NB10X8Qyte0PaQ5pALSCCCDyII5r+0BERAUG301Bjwmd7XFjg6HK5ri1wPEbYgjVTlUH7R08oqKaPiO4Loi4R5iG5muILiOs2I1KC49ntpaerjjdFNHI9zAS1rwXAgDN0eeh0XZWRd3FI6XFKNjCWnjMdcdkfTcPENI8VrpAREQEREBERAREQEREBERAUE31YxJTYXIYjZ0jmxFw5ta++Yj7bC3ip2orvPwUVeG1MR0LWGRh+2IZ/wBCEGSwF9oqR72vexjnNYAZHNY4taDyLiNGjvXpwnEzAXERxS5gBaaISAW6235FSbCtvzCzKadlw9z2cF/AjJfHwy2eMNPFbbUC49VUaW2ZoGQUlPBES6NkTAwnmRlBufNdNQ7dPV1MmGwe9MLXNaBE4uB4kdhkfpyNtNexTFRRERB/E0oa0vcbNaCXE9QAuT5LPeM71Yq5jRNRU4mYTkfO100Za7m2ws6MkhpvqNDyVn75MeFJhkoBtJN/VRjr6fxEdzbrLSI0xurDZuJOaCkp8uURT0zmvEma+bL1tsAOZ61Yqob2csJc6apqyXBjGtjbYkNc513G468oA5/Or5RRERAREQEREBERAREQEREBczah+WjqndlPN/43L3VVSyNpkkc1jB8TnODWjvJUWwnbmgxGaagjk4hyOBuCGStIIeI3ddgfVBlAKRbE4NW1M5/Z4IljFy8ODcocbakrQdbuzwljHPfTNa1jS5xzvFg0XJOvYvLsvBhsdBVV2GAMa+F/EOZxLSxjiGuaT0XDN6oiW7O546WGOpka6dsbRMc4N3Aam69slfE02dLGD2GRoP1WKgEshrZ8mNUzfiqIW988Y/VeTFdqaWnp3Vj5muhaQC6Nwk6R5NGW+qx3ZTFzeBgQvo6rrbtF+cdNHYm343/RDX8byNtnYrUNkymOGMFsDCbkBxGZzraZjYcuwKIr9Uw3V7Me/wBfGxwvDFaSfTSzTow/iOnmqL+3VYAaLDYYni0jgZJO+TWx7hYeClyIooiIgIiICIiAiIgIiICr7eJvQgw68MQFRVfIHWZH9sjh1/dHovvvb2z/AGbSARH+0zXbD90AdKW32XHiQsvPeXEucSSSS4k3JJ1JJ6yiOxtNtVVYg/PVSl9vgYNI2/hZyHeudh1c+CWOeJxbJG4OYR1Fpv5dVl50VGsMAxinxvD3X0bI0x1MbXEOY63SbfmO0HsVW7G11OzZ/FBAC2Rpc17nEFz2v0icRbTo5hbtBUH2D2wkwyZ8jRnjkYWSsva+hyO72k+RK4lJiUkcU0DTZkwYJR28N2Zvr9Sg8a/UXow+hknkbDCwySPNmNaNSf8AnWiPtgWESVc8dNCLvkcAOwDre7sAGpXe25r21FTFR0YdJDTMEFOGNLjIW/HI1o55nC/cAry3Y7uWYbE581pamVtpTa7GtPOJnaO09amWHYVBTjLBDHEP9ONrfoFFZ42V3NVtVZ9QRRx6fG3NIR9kYIt4kK+NktlqfDoeBTtsDrI92r3n5nH9OpdtEUREQEREBERAREQEREBEXixqmklp5YoXiOV7HNjeQSGlwsHWGqDMG9baP37EZXtN4oiYoddLMJu4d7rnyUPVszbhqwAltRA49QtIL+NlE6zYbhuLTX0JLSWv/tBFiNCCLKoiSKV/0Oi0/wCp0N+v+tfp45V859nqOL+9xKJ3YKanlmJ+y5ytHiUEYRSGomoCODTU88j32ayaoqA0tc42uIYhbzcVLDs9T3BDMhHIsc5p067g81zv0ima68uM9Nz8RnBdhqmZonmy0dN1z1JyNt2saek89y6022EGHHg4O3UW49ZK0GWa2paxp/u4/rfxPsxXZ9tS4OmmqJCBZpfMZCB2AvuoTtFhrKeXhscXDKCc1ri/VolOtbTkLfhekbPpsWnmD2Ne3Vrmhze5wuPQr6KM7tK/j4XSSXueE1ru9nR/RSZbchERAREQEREBERAREQEREBERB86n4Hfhd9CsTALbpCxntBhjqWpnpnCxjke3wB6J8W2PiiS56IiqO1sjS56hrjYNZ0jfyA8/orE4zbF2YZRzNxYW7Sqgsv6ZUuDXMDiGuIzAHQ25XXDpy+c7r1ce/wBcZi1cLruO0yNaQzMQwn94D963UL3VcY9VcWoleDcZiGn7BoPovH7y8Nyh7rcrZjbutdfNqvPl8JmWeveb1iGi/Z5xDiYfJCecMzgB92QB4PmXeStJUF7OFdlqauD/ADIo3jvic4fSQq/V1cRERAREQEREBERAREQEREBERAVWb1d15r5RWU8jIpA204kByuDdQ8EciBcHTXTsVprj7YVXCoaqTllgl9WED1KDHQRAv1VHqoaPic5I4/xuI8l3aTY0PF/eGE9jG5x55gowjTbUaHqI0KxaLT6nG6WrHuuu5tHgLKVjLPc+RxNgQALAam2vWQuEvrNUPfYvc59tBmcXW+wXXzVrExHmdlL2iZ8RkJtuar+Di1P2SZ4z/uaSPUBamWLcJrTBPDUDUxSRvA7cjg63otoscCARqDqPFVmH6iIiiIiAiIgIiICIiAiIgIiIChm+Gr4eEVR+ZrWfxuDVM1WHtCVmTDWR/wCZUMB7mtc/6tCDOSIirIiIgIiIPwrX2wOIcfDqSXrMLAe9oyn6LIS0juAr+JhnD64ZpGc+p1pB4dO3giwstERRRERAREQEREBERAREQEREBUn7SdVpQwjkTO9w7hG1v1crsWePaJqs1fBH8kGv+97j+gQVUiIqyIiICIiArm9m6utLWU5PxMikaPwFzT+ceSplT3chiHCxaFp5Stkj8S3MPyorT6IiiiIiAiIgIiICIiAiIgIiICy7vsquJi84+RsbPJoP/stRLIW39XxcSrZP+4kA7mOyD8qJLgIiKoIiICIiAuhs7iPu1VT1OoEUsb3W7GuBcPK4XPX4UVt1Fx9ja/3ihpZ/nhjJ7w0A+oK7CiiIiAiIgIiICIiAiIgIiICzttLujfTGSpqa6GOAvJMropMxL3XsWDr17VolVd7Q81sNjb81QweTHu/RBTk9JhMQt7xV1jv9KCOmZ3EyFx9F2tjNi6PF3SxUz6mlkjYHEzOiqIyC4C3QbGb/AMlXqvD2bKM2rZzyJhY3wD3O/M1VEZxLcliMbrRmGdvUQ8tP8LgvhTbl8TcbObEwdZdMPOwC0yiiqIp9wEpHTrmNPY2nc4eZe36L4Y7uTZSQvqZcQIjjF3kUJcRra9hLy1V/Ln7Q4cKmlnpz/iRPb4kG3rZBmmPYmkdqzGKS3XnZIx1vw6rrbObF4S6pigmxE1j5HBrI6eIsZexPTlJOndZVkvbg1d7vUQ1A/wAKWN+n3HB1vRVGxcKw6OmiZTwtyRsFmNHUO9etAetFFEREBERAREQEREBERAREQFT3tI1Fqakj+aZ7v4GW/wDorhVDe0lUEz0cfU2OVw73uaD+QIKcWlNwVGGYUHjnLNK4+BDB6MWarrW+7Si4OF0jOvhNcdLav6X6okJMiIiiIiDIO3mFmmxCqhIsBM9zbCwyvOdtvB1vBcAqzvaCw8x4k2b92WFpHewlp/RQChwWpmF4aeaUdscEjx5gKo1tsfiAqKGmnGueGMnvDQD6grsKu9x9NVQ0LqeqifCWSngiRpaSx4DtL9jsysRRRERAREQEREBERAREQEREEK2921qMPkjbDQS1jHtJc9heGtN7Bt2sdr32UUpcVx7E5mvhhGHU4Fjx2XB15kPbmce4BEQSDd1VV9RLVx4nG0thc1kDjTZGyG7w57C4dJtmt1+8rACIgIiICIiD5yQNcQXNa4j4SWgkX7CeSrbehHiz6uCLDnysgewCV0YZla4vILnOOujddCiIOdDhWO4VK+WOT9rRPtna97g4Zb2LWuccvM/CSpdsbj2I1Mjve6AUcIb0XGW7y6/LL2W7vFEQTBERAREQERE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6" name="AutoShape 6" descr="data:image/jpeg;base64,/9j/4AAQSkZJRgABAQAAAQABAAD/2wCEAAkGBxQSEhQQEhQWEhMXFhUaERYUEBMVFRgcFRYXFhgUFRQZHSggGhooGxUYITEhJSsrOjExGB8/ODMsNygtLisBCgoKDg0OFA8QFDIcFRwrMzctKzc3KzcvNy8sOCstMS03LCsrLiwsNzUrNywsMSw4LCwrKywrKywsKzcrLDMrN//AABEIAMgAtAMBIgACEQEDEQH/xAAcAAEAAwEBAQEBAAAAAAAAAAAABgcIBQQDAQL/xABDEAABAwIDBAcFBQQJBQAAAAABAAIDBBEFEiEGBxMxIkFRcYGRoQgUMlKxYWJyssEVQpLRFiMkM0NTY4LwJWSzwsP/xAAYAQEBAQEBAAAAAAAAAAAAAAAAAQIDBP/EAB0RAQADAQACAwAAAAAAAAAAAAABAhEDITESE0H/2gAMAwEAAhEDEQA/ALvREQEREBERAREQEREBFHqrbnDo3Fj6yBrhoRxQfUL1f0oosnE96gy9vHZ/NB10X8Qyte0PaQ5pALSCCCDyII5r+0BERAUG301Bjwmd7XFjg6HK5ri1wPEbYgjVTlUH7R08oqKaPiO4Loi4R5iG5muILiOs2I1KC49ntpaerjjdFNHI9zAS1rwXAgDN0eeh0XZWRd3FI6XFKNjCWnjMdcdkfTcPENI8VrpAREQEREBERAREQEREBERAUE31YxJTYXIYjZ0jmxFw5ta++Yj7bC3ip2orvPwUVeG1MR0LWGRh+2IZ/wBCEGSwF9oqR72vexjnNYAZHNY4taDyLiNGjvXpwnEzAXERxS5gBaaISAW6235FSbCtvzCzKadlw9z2cF/AjJfHwy2eMNPFbbUC49VUaW2ZoGQUlPBES6NkTAwnmRlBufNdNQ7dPV1MmGwe9MLXNaBE4uB4kdhkfpyNtNexTFRRERB/E0oa0vcbNaCXE9QAuT5LPeM71Yq5jRNRU4mYTkfO100Za7m2ws6MkhpvqNDyVn75MeFJhkoBtJN/VRjr6fxEdzbrLSI0xurDZuJOaCkp8uURT0zmvEma+bL1tsAOZ61Yqob2csJc6apqyXBjGtjbYkNc513G468oA5/Or5RRERAREQEREBERAREQEREBczah+WjqndlPN/43L3VVSyNpkkc1jB8TnODWjvJUWwnbmgxGaagjk4hyOBuCGStIIeI3ddgfVBlAKRbE4NW1M5/Z4IljFy8ODcocbakrQdbuzwljHPfTNa1jS5xzvFg0XJOvYvLsvBhsdBVV2GAMa+F/EOZxLSxjiGuaT0XDN6oiW7O546WGOpka6dsbRMc4N3Aam69slfE02dLGD2GRoP1WKgEshrZ8mNUzfiqIW988Y/VeTFdqaWnp3Vj5muhaQC6Nwk6R5NGW+qx3ZTFzeBgQvo6rrbtF+cdNHYm343/RDX8byNtnYrUNkymOGMFsDCbkBxGZzraZjYcuwKIr9Uw3V7Me/wBfGxwvDFaSfTSzTow/iOnmqL+3VYAaLDYYni0jgZJO+TWx7hYeClyIooiIgIiICIiAiIgIiICr7eJvQgw68MQFRVfIHWZH9sjh1/dHovvvb2z/AGbSARH+0zXbD90AdKW32XHiQsvPeXEucSSSS4k3JJ1JJ6yiOxtNtVVYg/PVSl9vgYNI2/hZyHeudh1c+CWOeJxbJG4OYR1Fpv5dVl50VGsMAxinxvD3X0bI0x1MbXEOY63SbfmO0HsVW7G11OzZ/FBAC2Rpc17nEFz2v0icRbTo5hbtBUH2D2wkwyZ8jRnjkYWSsva+hyO72k+RK4lJiUkcU0DTZkwYJR28N2Zvr9Sg8a/UXow+hknkbDCwySPNmNaNSf8AnWiPtgWESVc8dNCLvkcAOwDre7sAGpXe25r21FTFR0YdJDTMEFOGNLjIW/HI1o55nC/cAry3Y7uWYbE581pamVtpTa7GtPOJnaO09amWHYVBTjLBDHEP9ONrfoFFZ42V3NVtVZ9QRRx6fG3NIR9kYIt4kK+NktlqfDoeBTtsDrI92r3n5nH9OpdtEUREQEREBERAREQEREBEXixqmklp5YoXiOV7HNjeQSGlwsHWGqDMG9baP37EZXtN4oiYoddLMJu4d7rnyUPVszbhqwAltRA49QtIL+NlE6zYbhuLTX0JLSWv/tBFiNCCLKoiSKV/0Oi0/wCp0N+v+tfp45V859nqOL+9xKJ3YKanlmJ+y5ytHiUEYRSGomoCODTU88j32ayaoqA0tc42uIYhbzcVLDs9T3BDMhHIsc5p067g81zv0ima68uM9Nz8RnBdhqmZonmy0dN1z1JyNt2saek89y6022EGHHg4O3UW49ZK0GWa2paxp/u4/rfxPsxXZ9tS4OmmqJCBZpfMZCB2AvuoTtFhrKeXhscXDKCc1ri/VolOtbTkLfhekbPpsWnmD2Ne3Vrmhze5wuPQr6KM7tK/j4XSSXueE1ru9nR/RSZbchERAREQEREBERAREQEREBERB86n4Hfhd9CsTALbpCxntBhjqWpnpnCxjke3wB6J8W2PiiS56IiqO1sjS56hrjYNZ0jfyA8/orE4zbF2YZRzNxYW7Sqgsv6ZUuDXMDiGuIzAHQ25XXDpy+c7r1ce/wBcZi1cLruO0yNaQzMQwn94D963UL3VcY9VcWoleDcZiGn7BoPovH7y8Nyh7rcrZjbutdfNqvPl8JmWeveb1iGi/Z5xDiYfJCecMzgB92QB4PmXeStJUF7OFdlqauD/ADIo3jvic4fSQq/V1cRERAREQEREBERAREQEREBERAVWb1d15r5RWU8jIpA204kByuDdQ8EciBcHTXTsVprj7YVXCoaqTllgl9WED1KDHQRAv1VHqoaPic5I4/xuI8l3aTY0PF/eGE9jG5x55gowjTbUaHqI0KxaLT6nG6WrHuuu5tHgLKVjLPc+RxNgQALAam2vWQuEvrNUPfYvc59tBmcXW+wXXzVrExHmdlL2iZ8RkJtuar+Di1P2SZ4z/uaSPUBamWLcJrTBPDUDUxSRvA7cjg63otoscCARqDqPFVmH6iIiiIiAiIgIiICIiAiIgIiIChm+Gr4eEVR+ZrWfxuDVM1WHtCVmTDWR/wCZUMB7mtc/6tCDOSIirIiIgIiIPwrX2wOIcfDqSXrMLAe9oyn6LIS0juAr+JhnD64ZpGc+p1pB4dO3giwstERRRERAREQEREBERAREQEREBUn7SdVpQwjkTO9w7hG1v1crsWePaJqs1fBH8kGv+97j+gQVUiIqyIiICIiArm9m6utLWU5PxMikaPwFzT+ceSplT3chiHCxaFp5Stkj8S3MPyorT6IiiiIiAiIgIiICIiAiIgIiICy7vsquJi84+RsbPJoP/stRLIW39XxcSrZP+4kA7mOyD8qJLgIiKoIiICIiAuhs7iPu1VT1OoEUsb3W7GuBcPK4XPX4UVt1Fx9ja/3ihpZ/nhjJ7w0A+oK7CiiIiAiIgIiICIiAiIgIiICzttLujfTGSpqa6GOAvJMropMxL3XsWDr17VolVd7Q81sNjb81QweTHu/RBTk9JhMQt7xV1jv9KCOmZ3EyFx9F2tjNi6PF3SxUz6mlkjYHEzOiqIyC4C3QbGb/AMlXqvD2bKM2rZzyJhY3wD3O/M1VEZxLcliMbrRmGdvUQ8tP8LgvhTbl8TcbObEwdZdMPOwC0yiiqIp9wEpHTrmNPY2nc4eZe36L4Y7uTZSQvqZcQIjjF3kUJcRra9hLy1V/Ln7Q4cKmlnpz/iRPb4kG3rZBmmPYmkdqzGKS3XnZIx1vw6rrbObF4S6pigmxE1j5HBrI6eIsZexPTlJOndZVkvbg1d7vUQ1A/wAKWN+n3HB1vRVGxcKw6OmiZTwtyRsFmNHUO9etAetFFEREBERAREQEREBERAREQFT3tI1Fqakj+aZ7v4GW/wDorhVDe0lUEz0cfU2OVw73uaD+QIKcWlNwVGGYUHjnLNK4+BDB6MWarrW+7Si4OF0jOvhNcdLav6X6okJMiIiiIiDIO3mFmmxCqhIsBM9zbCwyvOdtvB1vBcAqzvaCw8x4k2b92WFpHewlp/RQChwWpmF4aeaUdscEjx5gKo1tsfiAqKGmnGueGMnvDQD6grsKu9x9NVQ0LqeqifCWSngiRpaSx4DtL9jsysRRRERAREQEREBERAREQEREEK2921qMPkjbDQS1jHtJc9heGtN7Bt2sdr32UUpcVx7E5mvhhGHU4Fjx2XB15kPbmce4BEQSDd1VV9RLVx4nG0thc1kDjTZGyG7w57C4dJtmt1+8rACIgIiICIiD5yQNcQXNa4j4SWgkX7CeSrbehHiz6uCLDnysgewCV0YZla4vILnOOujddCiIOdDhWO4VK+WOT9rRPtna97g4Zb2LWuccvM/CSpdsbj2I1Mjve6AUcIb0XGW7y6/LL2W7vFEQTBERAREQERE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7" name="AutoShape 8" descr="data:image/jpeg;base64,/9j/4AAQSkZJRgABAQAAAQABAAD/2wCEAAkGBxQSEhQQEhQWEhMXFhUaERYUEBMVFRgcFRYXFhgUFRQZHSggGhooGxUYITEhJSsrOjExGB8/ODMsNygtLisBCgoKDg0OFA8QFDIcFRwrMzctKzc3KzcvNy8sOCstMS03LCsrLiwsNzUrNywsMSw4LCwrKywrKywsKzcrLDMrN//AABEIAMgAtAMBIgACEQEDEQH/xAAcAAEAAwEBAQEBAAAAAAAAAAAABgcIBQQDAQL/xABDEAABAwIDBAcFBQQJBQAAAAABAAIDBBEFEiEGBxMxIkFRcYGRoQgUMlKxYWJyssEVQpLRFiMkM0NTY4LwJWSzwsP/xAAYAQEBAQEBAAAAAAAAAAAAAAAAAQIDBP/EAB0RAQADAQACAwAAAAAAAAAAAAABAhEDITESE0H/2gAMAwEAAhEDEQA/ALvREQEREBERAREQEREBFHqrbnDo3Fj6yBrhoRxQfUL1f0oosnE96gy9vHZ/NB10X8Qyte0PaQ5pALSCCCDyII5r+0BERAUG301Bjwmd7XFjg6HK5ri1wPEbYgjVTlUH7R08oqKaPiO4Loi4R5iG5muILiOs2I1KC49ntpaerjjdFNHI9zAS1rwXAgDN0eeh0XZWRd3FI6XFKNjCWnjMdcdkfTcPENI8VrpAREQEREBERAREQEREBERAUE31YxJTYXIYjZ0jmxFw5ta++Yj7bC3ip2orvPwUVeG1MR0LWGRh+2IZ/wBCEGSwF9oqR72vexjnNYAZHNY4taDyLiNGjvXpwnEzAXERxS5gBaaISAW6235FSbCtvzCzKadlw9z2cF/AjJfHwy2eMNPFbbUC49VUaW2ZoGQUlPBES6NkTAwnmRlBufNdNQ7dPV1MmGwe9MLXNaBE4uB4kdhkfpyNtNexTFRRERB/E0oa0vcbNaCXE9QAuT5LPeM71Yq5jRNRU4mYTkfO100Za7m2ws6MkhpvqNDyVn75MeFJhkoBtJN/VRjr6fxEdzbrLSI0xurDZuJOaCkp8uURT0zmvEma+bL1tsAOZ61Yqob2csJc6apqyXBjGtjbYkNc513G468oA5/Or5RRERAREQEREBERAREQEREBczah+WjqndlPN/43L3VVSyNpkkc1jB8TnODWjvJUWwnbmgxGaagjk4hyOBuCGStIIeI3ddgfVBlAKRbE4NW1M5/Z4IljFy8ODcocbakrQdbuzwljHPfTNa1jS5xzvFg0XJOvYvLsvBhsdBVV2GAMa+F/EOZxLSxjiGuaT0XDN6oiW7O546WGOpka6dsbRMc4N3Aam69slfE02dLGD2GRoP1WKgEshrZ8mNUzfiqIW988Y/VeTFdqaWnp3Vj5muhaQC6Nwk6R5NGW+qx3ZTFzeBgQvo6rrbtF+cdNHYm343/RDX8byNtnYrUNkymOGMFsDCbkBxGZzraZjYcuwKIr9Uw3V7Me/wBfGxwvDFaSfTSzTow/iOnmqL+3VYAaLDYYni0jgZJO+TWx7hYeClyIooiIgIiICIiAiIgIiICr7eJvQgw68MQFRVfIHWZH9sjh1/dHovvvb2z/AGbSARH+0zXbD90AdKW32XHiQsvPeXEucSSSS4k3JJ1JJ6yiOxtNtVVYg/PVSl9vgYNI2/hZyHeudh1c+CWOeJxbJG4OYR1Fpv5dVl50VGsMAxinxvD3X0bI0x1MbXEOY63SbfmO0HsVW7G11OzZ/FBAC2Rpc17nEFz2v0icRbTo5hbtBUH2D2wkwyZ8jRnjkYWSsva+hyO72k+RK4lJiUkcU0DTZkwYJR28N2Zvr9Sg8a/UXow+hknkbDCwySPNmNaNSf8AnWiPtgWESVc8dNCLvkcAOwDre7sAGpXe25r21FTFR0YdJDTMEFOGNLjIW/HI1o55nC/cAry3Y7uWYbE581pamVtpTa7GtPOJnaO09amWHYVBTjLBDHEP9ONrfoFFZ42V3NVtVZ9QRRx6fG3NIR9kYIt4kK+NktlqfDoeBTtsDrI92r3n5nH9OpdtEUREQEREBERAREQEREBEXixqmklp5YoXiOV7HNjeQSGlwsHWGqDMG9baP37EZXtN4oiYoddLMJu4d7rnyUPVszbhqwAltRA49QtIL+NlE6zYbhuLTX0JLSWv/tBFiNCCLKoiSKV/0Oi0/wCp0N+v+tfp45V859nqOL+9xKJ3YKanlmJ+y5ytHiUEYRSGomoCODTU88j32ayaoqA0tc42uIYhbzcVLDs9T3BDMhHIsc5p067g81zv0ima68uM9Nz8RnBdhqmZonmy0dN1z1JyNt2saek89y6022EGHHg4O3UW49ZK0GWa2paxp/u4/rfxPsxXZ9tS4OmmqJCBZpfMZCB2AvuoTtFhrKeXhscXDKCc1ri/VolOtbTkLfhekbPpsWnmD2Ne3Vrmhze5wuPQr6KM7tK/j4XSSXueE1ru9nR/RSZbchERAREQEREBERAREQEREBERB86n4Hfhd9CsTALbpCxntBhjqWpnpnCxjke3wB6J8W2PiiS56IiqO1sjS56hrjYNZ0jfyA8/orE4zbF2YZRzNxYW7Sqgsv6ZUuDXMDiGuIzAHQ25XXDpy+c7r1ce/wBcZi1cLruO0yNaQzMQwn94D963UL3VcY9VcWoleDcZiGn7BoPovH7y8Nyh7rcrZjbutdfNqvPl8JmWeveb1iGi/Z5xDiYfJCecMzgB92QB4PmXeStJUF7OFdlqauD/ADIo3jvic4fSQq/V1cRERAREQEREBERAREQEREBERAVWb1d15r5RWU8jIpA204kByuDdQ8EciBcHTXTsVprj7YVXCoaqTllgl9WED1KDHQRAv1VHqoaPic5I4/xuI8l3aTY0PF/eGE9jG5x55gowjTbUaHqI0KxaLT6nG6WrHuuu5tHgLKVjLPc+RxNgQALAam2vWQuEvrNUPfYvc59tBmcXW+wXXzVrExHmdlL2iZ8RkJtuar+Di1P2SZ4z/uaSPUBamWLcJrTBPDUDUxSRvA7cjg63otoscCARqDqPFVmH6iIiiIiAiIgIiICIiAiIgIiIChm+Gr4eEVR+ZrWfxuDVM1WHtCVmTDWR/wCZUMB7mtc/6tCDOSIirIiIgIiIPwrX2wOIcfDqSXrMLAe9oyn6LIS0juAr+JhnD64ZpGc+p1pB4dO3giwstERRRERAREQEREBERAREQEREBUn7SdVpQwjkTO9w7hG1v1crsWePaJqs1fBH8kGv+97j+gQVUiIqyIiICIiArm9m6utLWU5PxMikaPwFzT+ceSplT3chiHCxaFp5Stkj8S3MPyorT6IiiiIiAiIgIiICIiAiIgIiICy7vsquJi84+RsbPJoP/stRLIW39XxcSrZP+4kA7mOyD8qJLgIiKoIiICIiAuhs7iPu1VT1OoEUsb3W7GuBcPK4XPX4UVt1Fx9ja/3ihpZ/nhjJ7w0A+oK7CiiIiAiIgIiICIiAiIgIiICzttLujfTGSpqa6GOAvJMropMxL3XsWDr17VolVd7Q81sNjb81QweTHu/RBTk9JhMQt7xV1jv9KCOmZ3EyFx9F2tjNi6PF3SxUz6mlkjYHEzOiqIyC4C3QbGb/AMlXqvD2bKM2rZzyJhY3wD3O/M1VEZxLcliMbrRmGdvUQ8tP8LgvhTbl8TcbObEwdZdMPOwC0yiiqIp9wEpHTrmNPY2nc4eZe36L4Y7uTZSQvqZcQIjjF3kUJcRra9hLy1V/Ln7Q4cKmlnpz/iRPb4kG3rZBmmPYmkdqzGKS3XnZIx1vw6rrbObF4S6pigmxE1j5HBrI6eIsZexPTlJOndZVkvbg1d7vUQ1A/wAKWN+n3HB1vRVGxcKw6OmiZTwtyRsFmNHUO9etAetFFEREBERAREQEREBERAREQFT3tI1Fqakj+aZ7v4GW/wDorhVDe0lUEz0cfU2OVw73uaD+QIKcWlNwVGGYUHjnLNK4+BDB6MWarrW+7Si4OF0jOvhNcdLav6X6okJMiIiiIiDIO3mFmmxCqhIsBM9zbCwyvOdtvB1vBcAqzvaCw8x4k2b92WFpHewlp/RQChwWpmF4aeaUdscEjx5gKo1tsfiAqKGmnGueGMnvDQD6grsKu9x9NVQ0LqeqifCWSngiRpaSx4DtL9jsysRRRERAREQEREBERAREQEREEK2921qMPkjbDQS1jHtJc9heGtN7Bt2sdr32UUpcVx7E5mvhhGHU4Fjx2XB15kPbmce4BEQSDd1VV9RLVx4nG0thc1kDjTZGyG7w57C4dJtmt1+8rACIgIiICIiD5yQNcQXNa4j4SWgkX7CeSrbehHiz6uCLDnysgewCV0YZla4vILnOOujddCiIOdDhWO4VK+WOT9rRPtna97g4Zb2LWuccvM/CSpdsbj2I1Mjve6AUcIb0XGW7y6/LL2W7vFEQTBERAREQERE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085184"/>
            <a:ext cx="1431589" cy="1590654"/>
          </a:xfrm>
          <a:prstGeom prst="rect">
            <a:avLst/>
          </a:prstGeom>
        </p:spPr>
      </p:pic>
    </p:spTree>
    <p:extLst>
      <p:ext uri="{BB962C8B-B14F-4D97-AF65-F5344CB8AC3E}">
        <p14:creationId xmlns:p14="http://schemas.microsoft.com/office/powerpoint/2010/main" val="1585056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lstStyle/>
          <a:p>
            <a:r>
              <a:rPr lang="es-MX" b="1" dirty="0" smtClean="0">
                <a:solidFill>
                  <a:schemeClr val="accent1">
                    <a:lumMod val="75000"/>
                  </a:schemeClr>
                </a:solidFill>
                <a:latin typeface="Century Gothic" pitchFamily="34" charset="0"/>
              </a:rPr>
              <a:t>Conclusión de caso.</a:t>
            </a:r>
            <a:endParaRPr lang="es-MX" b="1" dirty="0"/>
          </a:p>
        </p:txBody>
      </p:sp>
      <p:sp>
        <p:nvSpPr>
          <p:cNvPr id="3" name="2 Marcador de contenido"/>
          <p:cNvSpPr>
            <a:spLocks noGrp="1"/>
          </p:cNvSpPr>
          <p:nvPr>
            <p:ph idx="1"/>
          </p:nvPr>
        </p:nvSpPr>
        <p:spPr>
          <a:xfrm>
            <a:off x="395536" y="1282757"/>
            <a:ext cx="8229600" cy="3586403"/>
          </a:xfrm>
        </p:spPr>
        <p:txBody>
          <a:bodyPr/>
          <a:lstStyle/>
          <a:p>
            <a:pPr marL="0" indent="0" algn="just">
              <a:buNone/>
            </a:pPr>
            <a:r>
              <a:rPr lang="es-MX" dirty="0" smtClean="0">
                <a:latin typeface="Arial" pitchFamily="34" charset="0"/>
                <a:cs typeface="Arial" pitchFamily="34" charset="0"/>
              </a:rPr>
              <a:t>Derivado de la resolución, la Fiscalía analizó las averiguaciones previas, verificó que sólo se pidieron las que estuvieran concluidas y que no se acreditaba el daño de su revelación.</a:t>
            </a:r>
          </a:p>
          <a:p>
            <a:pPr marL="0" indent="0" algn="just">
              <a:buNone/>
            </a:pPr>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Procedió a la entrega de la información en versión pública (testando datos personales).</a:t>
            </a:r>
            <a:endParaRPr lang="es-MX" dirty="0">
              <a:latin typeface="Arial" pitchFamily="34" charset="0"/>
              <a:cs typeface="Arial" pitchFamily="34" charset="0"/>
            </a:endParaRPr>
          </a:p>
        </p:txBody>
      </p:sp>
      <p:pic>
        <p:nvPicPr>
          <p:cNvPr id="8196" name="Picture 4" descr="http://www.uv.mx/transparencia/files/2012/11/datospersonal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149080"/>
            <a:ext cx="2514451"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9478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25963"/>
          </a:xfrm>
        </p:spPr>
        <p:txBody>
          <a:bodyPr>
            <a:normAutofit/>
          </a:bodyPr>
          <a:lstStyle/>
          <a:p>
            <a:pPr marL="0" indent="0" algn="just"/>
            <a:r>
              <a:rPr lang="es-MX" dirty="0" smtClean="0"/>
              <a:t> La reserva de información es una restricción al Derecho de acceso a la información, por lo tanto debe acreditarse siempre el daño que ocurriría con su revelación. </a:t>
            </a:r>
          </a:p>
          <a:p>
            <a:pPr marL="0" indent="0" algn="just">
              <a:buNone/>
            </a:pPr>
            <a:endParaRPr lang="es-MX" dirty="0" smtClean="0"/>
          </a:p>
          <a:p>
            <a:pPr marL="0" indent="0" algn="just"/>
            <a:r>
              <a:rPr lang="es-MX" dirty="0" smtClean="0"/>
              <a:t> Si un expediente está integrado por diversos documentos, se debe acreditar el daño en cada uno de ellos, de lo contrario se debe entregar la información. </a:t>
            </a:r>
            <a:endParaRPr lang="es-MX" dirty="0"/>
          </a:p>
        </p:txBody>
      </p:sp>
      <p:sp>
        <p:nvSpPr>
          <p:cNvPr id="5" name="1 Título"/>
          <p:cNvSpPr txBox="1">
            <a:spLocks/>
          </p:cNvSpPr>
          <p:nvPr/>
        </p:nvSpPr>
        <p:spPr>
          <a:xfrm>
            <a:off x="457200" y="-9939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defRPr/>
            </a:pPr>
            <a:r>
              <a:rPr lang="es-MX" sz="4100" b="1" smtClean="0">
                <a:solidFill>
                  <a:srgbClr val="2DA2BF">
                    <a:lumMod val="75000"/>
                  </a:srgbClr>
                </a:solidFill>
                <a:effectLst>
                  <a:outerShdw blurRad="31750" dist="25400" dir="5400000" algn="tl" rotWithShape="0">
                    <a:srgbClr val="000000">
                      <a:alpha val="25000"/>
                    </a:srgbClr>
                  </a:outerShdw>
                </a:effectLst>
                <a:latin typeface="Century Gothic" pitchFamily="34" charset="0"/>
              </a:rPr>
              <a:t>Conclusión de caso.</a:t>
            </a:r>
            <a:endParaRPr lang="es-MX" sz="4100" b="1" dirty="0">
              <a:solidFill>
                <a:srgbClr val="464646"/>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15220651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692696"/>
            <a:ext cx="8229600" cy="1143000"/>
          </a:xfrm>
        </p:spPr>
        <p:txBody>
          <a:bodyPr>
            <a:normAutofit/>
          </a:bodyPr>
          <a:lstStyle/>
          <a:p>
            <a:r>
              <a:rPr lang="es-MX" sz="5400" dirty="0" smtClean="0">
                <a:latin typeface="Century Gothic" pitchFamily="34" charset="0"/>
              </a:rPr>
              <a:t>CASO 4</a:t>
            </a:r>
            <a:endParaRPr lang="es-MX" sz="5400" dirty="0">
              <a:latin typeface="Century Gothic" pitchFamily="34" charset="0"/>
            </a:endParaRPr>
          </a:p>
        </p:txBody>
      </p:sp>
      <p:sp>
        <p:nvSpPr>
          <p:cNvPr id="4" name="3 Rectángulo"/>
          <p:cNvSpPr/>
          <p:nvPr/>
        </p:nvSpPr>
        <p:spPr>
          <a:xfrm>
            <a:off x="1547664" y="2492896"/>
            <a:ext cx="6390456" cy="1446550"/>
          </a:xfrm>
          <a:prstGeom prst="rect">
            <a:avLst/>
          </a:prstGeom>
        </p:spPr>
        <p:txBody>
          <a:bodyPr wrap="square">
            <a:spAutoFit/>
          </a:bodyPr>
          <a:lstStyle/>
          <a:p>
            <a:r>
              <a:rPr lang="es-MX" sz="4400" dirty="0">
                <a:solidFill>
                  <a:prstClr val="black"/>
                </a:solidFill>
                <a:latin typeface="Tahoma" pitchFamily="34" charset="0"/>
                <a:ea typeface="Tahoma" pitchFamily="34" charset="0"/>
                <a:cs typeface="Tahoma" pitchFamily="34" charset="0"/>
              </a:rPr>
              <a:t>Acceso a la información de Sindicatos públicos</a:t>
            </a:r>
          </a:p>
        </p:txBody>
      </p:sp>
      <p:sp>
        <p:nvSpPr>
          <p:cNvPr id="5" name="AutoShape 2" descr="data:image/jpeg;base64,/9j/4AAQSkZJRgABAQAAAQABAAD/2wCEAAkGBxITEhUTExMWFRUUGBgbEhgXGR4YIRgYHxoXFh8aHRceHCgiHB4xHRgfIj0hJSkrLy46Gh82ODMwNywtLisBCgoKDg0NFQ0NFTccFCUsLi4sOC03NyssKyssKysrNysvLCs3LCsuLisrNysrNzcrLDg4LDcrKzcsKysrKysrK//AABEIAFgA3wMBIgACEQEDEQH/xAAbAAEAAgMBAQAAAAAAAAAAAAAABAUCAwYBB//EAD8QAAIBAgMGAwQGCQMFAAAAAAECAwARBBIhBQYTIjFRQWGBMnGRwRQjUmKh0hUzQkRFgoOS0QfC8CRDY3KT/8QAFgEBAQEAAAAAAAAAAAAAAAAAAAEC/8QAHxEBAQAABgMBAAAAAAAAAAAAAAECAxESkdETUWHx/9oADAMBAAIRAxEAPwD7jSlKBSlKBStMc4LMv2bfjW6gUpSgUpSgUpSgUpSgUpSgUpSgUpSgUpSgUpSgUpSgUpSgUpSgUpWLsACSbAdaD5lvHtHEocU0byhkeyFV0Ate3n4Vu3d31xksJeRIwRbURvY+eja+lWO8u70k1mWQoUL5Wa2okIJBXtoBrVfD/pqkms7ySH7zWHoB4VRd7m7zPipZldoyECBBH4NzFgxubNqvLc2Arra5zdvddMGSIgqofaHn399dHUClYsdR61kTQKVjxF7j417mHcUHtKxDDuK9zDvQe0rzMKXoPaV4zAdSBXjOB1IFBlSvCa8LgeIoMqV5mF7X1rwyDuPjQZUrEOO4r0Gg9pWJkHcfGvb0HtK8Br2gUNKqd4NpiFLWuW091BaqwIuKgbaa6BAQC7AKT0vq2vlp0rjtpTu6cshX7oYi58qrFw85VVLExXGjyah+l10NutrHSqOwwOJMZbM2cWtISRbiZSRlbsbEW8Lip27mN4kQ5g1rrcX0KkgqbgG4tbXtXDbwxpEqBmzKy8yqW9q/3bN21HzqDg8QzsDx2DC97NlHlZdCv/OtB9baQAgE6noO/jWVcKccVy3ZmNxzXufC1q7HA4xZVup6EhvIioNkh5l9flWcsYYFWAIYEMD4g6EVpnPOnr8qkUHAy7DtBII4QHbGqBdCRwuKh1AsTH5X6XqE2Cm+jheHIHEGPEiBWASRmhIRBry9cupuL19LpQfONnQSJmkEb8JJ8M5KQvEMoV1fLC3MbGxLDrfyrbPgJsRIskXEjz4maWByrC1oY1Usp1CllIseoNfQqUHztxisRE8Bw8iNiMS7TqDlyxosYIEh05mGncXqVsraEqS4d8UkqtHBJFKRG7gurpY8inQqL3q121tyWPFcBCqrwke5hlmJLO6W+r9kco1NR5t5pYnnMwRREJWWEo4d1X2WWUnIwOhNhpfyoNm9CRHEYdpomki4WIBAjeTmJgyiyqbGwNibeNUDYSRWh46aCFwomgkxOUcZiinhnRxHYEkmuqOPxEETz4poTGkZciMMCG+zcsQ3a+lQdl70SSRxZ0RZTiFhxCg3C3XOCpv9m349qDdvasksUWGhjZhMRxcv1doVszDMfYJ0AB11PauU2hhcXKkYeEl4IJI5iyFjo6DPEQQDJkOYHuDXV7w70fR8RFEFUpynEsTYxo7cNCBfXm1PYCtL7zus2IDFcmHMnKIpCzKkQl/W+wp8j28xQUkmFkONDKjt/wBRhip4T5jEEjDNx/ZVRqSh1NiPGpuD2KrLgjJBduLIJsy65MsxGbyvbr5VOwuLxUUsU07K6YvKgRCbQnKzrYXs97WLWv6Vq2Bve84wySIqTSt9auv6sxPIsid1JW3lqKCrwuHkgxJnaFuGsmJKGONi7ECyxub+wRqulrjrUjd6XE4N3fExSlMQvEkK/W5ZrgNyrqq5SunXkNd7Sg+Zth2zQvInIVxJHFw8s45sQzryJYqSpvrXUb2YJmwySwFlmhsYSim9msjLkPhlPQ9LDtXSUoIuy8AkESRJfKgtc6knqST4knW/nUqlKBXKb7wjla+tipXuL3B9NfjXV1ymPkScsVIOVmRh9llNtaCq2Hhll4YfUBzcXt+zbw1Heq1cbisTMIjZsjMVGVQAB4mw10qy2fgXE0TK2Vmc5rC+UZTa99CTao+EglDnEYcXIYi3ibkggCqibjZ8YEJhkQFfaXhID6cutUGzdqYnEx4xcQwcRwFo7IqWbUdVAvoehrodp42UtGUiQO458r5rEsU1Fulx1qLhtlFfpQ9luCQ6ixv5X7UVBeTWO3URobjwOQW9b6/Cus3OwrRh1JuLnXvck3/GqPDbNCkAG9wCD4g2Fwfdp8avdgbUi4zYcEZwqlh2OoAPw/Cgu8R7aevyqTUecc6+vyqRUClKjYnEsvSJn9xX5sKCTSqeXbEo6YSU/wA0Y/31Fk3hxA/cJj/PF+epq1MFv7FhjtiRyycUtKr5QhMcjx3UFmAIUi+rH41qj3cgDlyHe4cZZHZ1Af27KxIF6q33qxQ6bMnP9SP81RZN8caOmyp//on+abo3MrFfXM7XA3Tw2mbiuqlcivK7qoUhgoUtYrcDQ3vas8RuvhWYsEKE5D9WzR6pfKQFIseY6iuak34x4/hU39y/KrPdbefFYmYxzYF8OoUkOx6ntU3QuTik11nMWg3YwpEgePiGUWdpGLsRly6OxJGnapeC2XFEroq3WQ3kDEtmOVU1v91QK43Fb749ZHQbLlYKzAG41AJANex77Y8/wmb+4U3RfBi9zmdunwW7kETKy5zw7iJXkZ1jB0ORWJC6ae7Ssot3sMrQMI+bDKVha5uFIy2JvzC3eucTfTG+Oyp/70/zUmPezGH+FTj+pH/mm6JcnF85nbr6Vy8e8uKP8NnH9SL81SY9u4k/uEw/qRfnq6s+O/OYv6VUJtWc9cHIP54vz1ITHSH93kH80fyemqbU+laoJC17qV95Bv8AAmttVlrxE6orOxsqglj2A1JrksfPEkrNGABNZiVB5m6Fu3QL7666aJWUqwBVgQwPiDoRXz7aG68+DzS4ZmnhH7u2uVT1yN4Ee6gtnm4Z4qkZEOZx5dPnVFDP9Ckm4txmKthijXDq5LEDoDl6X06+dRNnxYzE6qPo6IORG5uK3Z/uW09azwm1Y7HDzogCnWDEf9tv/HL2+B99UXv0qNOGzJYSL+zbl5iSDroNc1h3FRtmo0PEZ9RiGMcWZtWVTfNr1B7/AOa0Pi8NhwWRMObm4LzXCiw0trmqrn2hNtKTLhiyIukmKsRl+5CNPVtKDqXlCLc6tfwpu/hoEn4jsokxDnhixBewNuvZRXJz4jaUT/RzhBLIRlSfNZCDpxGW2h8q6fdXcowS/SZpnnntZXfoinqFXwvQdjIOZfX5VEx2PKyxwoBmkDsS17Kq5b6DqbsNPfU4jUVGxuAWRke5V0vkZeoBtca6EGw0PYVBBXbDNwFXIXmz6gkoAnUjoT1GmnWtMu3m4cbBVBMxikvcgEZgSLakcv41NGxowkaqWUw34bA6i/XqLG9+lH2LHlRQWXhuXBB1Lm92NxrqSaCLBtpnjw7hVHGkyNqTYc2o/t8e9ZYXartO8RyAJJl/auRkD3v08elSI9ixqsaqWAicyDXqxuST3vmPxrKLZSrIzh353zstxYtYL2vawGl/Cgg7K248s7RFV5TJcqTy5WCgsD9rW3/qaYLbbO/CZVVxIQetmj5rOnqtiD0PpUvC7FjRw6s2YM5vfqHNyp01W4v5VmmyIwUY3LRs7Ix6jPfMNPDXp7qCF+mzpJkXhGfg/evm4ebtbP4dtfKpm2sY0KKyBSWkjTm+8wW+nvrwbGjzXu2UPxAl+USdc1vfrbpfWt+0cCsyhWJFmVhl7qcw/EUFXNtt1jnJRRJA6K/UqQxWzA9ejdPKtsm1JBGjgI2eZY7jMBYtkvY63B8PKpDbFjMbx3b6xg8jX5mYEEEm33Rp5V7NskMoVpHJEgkzXF8wsR4WtcdLUFhaqPZO2JJQxKoSFc5FzA3VioFzob29Kt8NBkXLmZupJY3JJqHhNjrGuUPIVswAJ6ZjcnQddfSgj7L2pLPGzKI8wKi12GU9WV1OoYdvHSscLtmT6KcQ6pzKDEqk6sdApJ6c1tfOp+C2asechmZpAoZmteyiy+HhfrWuLY8axxR3YpEbqDY362zaa9aDRidsHgQzRhTxWiXmvpnIXw7E/hWo7eYK6lBxUmSGwPKWfKVa9r5bNcjroakfoKPhiMM4UScRbEcrZs9hp0za2rZ+hosjJqSziQvfm4gIIe/cWHlpQZbOxxd5YnADxFbkdGVhmBHbxFvKp9RcFgVjzEEszm7s3VjYAe4WHQVKoFKUoNMeFRTcKBUDbG7+HxP62NWPcj50pQUsX+nuCU34Sn33P4E10eF2ciAAAADoALAelKUEooOw06VlSlApSlApSlApSlApSlApSlApSlAp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4221088"/>
            <a:ext cx="5022478" cy="1981964"/>
          </a:xfrm>
          <a:prstGeom prst="rect">
            <a:avLst/>
          </a:prstGeom>
        </p:spPr>
      </p:pic>
      <p:sp>
        <p:nvSpPr>
          <p:cNvPr id="7" name="AutoShape 4" descr="data:image/jpeg;base64,/9j/4AAQSkZJRgABAQAAAQABAAD/2wCEAAkGBxITEhUTExMWFRUUGBgbEhgXGR4YIRgYHxoXFh8aHRceHCgiHB4xHRgfIj0hJSkrLy46Gh82ODMwNywtLisBCgoKDg0NFQ0NFTccFCUsLi4sOC03NyssKyssKysrNysvLCs3LCsuLisrNysrNzcrLDg4LDcrKzcsKysrKysrK//AABEIAFgA3wMBIgACEQEDEQH/xAAbAAEAAgMBAQAAAAAAAAAAAAAABAUCAwYBB//EAD8QAAIBAgMGAwQGCQMFAAAAAAECAwARBBIhBQYTIjFRQWGBMnGRwRQjUmKh0hUzQkRFgoOS0QfC8CRDY3KT/8QAFgEBAQEAAAAAAAAAAAAAAAAAAAEC/8QAHxEBAQAABgMBAAAAAAAAAAAAAAECAxESkdETUWHx/9oADAMBAAIRAxEAPwD7jSlKBSlKBStMc4LMv2bfjW6gUpSgUpSgUpSgUpSgUpSgUpSgUpSgUpSgUpSgUpSgUpSgUpSgUpWLsACSbAdaD5lvHtHEocU0byhkeyFV0Ate3n4Vu3d31xksJeRIwRbURvY+eja+lWO8u70k1mWQoUL5Wa2okIJBXtoBrVfD/pqkms7ySH7zWHoB4VRd7m7zPipZldoyECBBH4NzFgxubNqvLc2Arra5zdvddMGSIgqofaHn399dHUClYsdR61kTQKVjxF7j417mHcUHtKxDDuK9zDvQe0rzMKXoPaV4zAdSBXjOB1IFBlSvCa8LgeIoMqV5mF7X1rwyDuPjQZUrEOO4r0Gg9pWJkHcfGvb0HtK8Br2gUNKqd4NpiFLWuW091BaqwIuKgbaa6BAQC7AKT0vq2vlp0rjtpTu6cshX7oYi58qrFw85VVLExXGjyah+l10NutrHSqOwwOJMZbM2cWtISRbiZSRlbsbEW8Lip27mN4kQ5g1rrcX0KkgqbgG4tbXtXDbwxpEqBmzKy8yqW9q/3bN21HzqDg8QzsDx2DC97NlHlZdCv/OtB9baQAgE6noO/jWVcKccVy3ZmNxzXufC1q7HA4xZVup6EhvIioNkh5l9flWcsYYFWAIYEMD4g6EVpnPOnr8qkUHAy7DtBII4QHbGqBdCRwuKh1AsTH5X6XqE2Cm+jheHIHEGPEiBWASRmhIRBry9cupuL19LpQfONnQSJmkEb8JJ8M5KQvEMoV1fLC3MbGxLDrfyrbPgJsRIskXEjz4maWByrC1oY1Usp1CllIseoNfQqUHztxisRE8Bw8iNiMS7TqDlyxosYIEh05mGncXqVsraEqS4d8UkqtHBJFKRG7gurpY8inQqL3q121tyWPFcBCqrwke5hlmJLO6W+r9kco1NR5t5pYnnMwRREJWWEo4d1X2WWUnIwOhNhpfyoNm9CRHEYdpomki4WIBAjeTmJgyiyqbGwNibeNUDYSRWh46aCFwomgkxOUcZiinhnRxHYEkmuqOPxEETz4poTGkZciMMCG+zcsQ3a+lQdl70SSRxZ0RZTiFhxCg3C3XOCpv9m349qDdvasksUWGhjZhMRxcv1doVszDMfYJ0AB11PauU2hhcXKkYeEl4IJI5iyFjo6DPEQQDJkOYHuDXV7w70fR8RFEFUpynEsTYxo7cNCBfXm1PYCtL7zus2IDFcmHMnKIpCzKkQl/W+wp8j28xQUkmFkONDKjt/wBRhip4T5jEEjDNx/ZVRqSh1NiPGpuD2KrLgjJBduLIJsy65MsxGbyvbr5VOwuLxUUsU07K6YvKgRCbQnKzrYXs97WLWv6Vq2Bve84wySIqTSt9auv6sxPIsid1JW3lqKCrwuHkgxJnaFuGsmJKGONi7ECyxub+wRqulrjrUjd6XE4N3fExSlMQvEkK/W5ZrgNyrqq5SunXkNd7Sg+Zth2zQvInIVxJHFw8s45sQzryJYqSpvrXUb2YJmwySwFlmhsYSim9msjLkPhlPQ9LDtXSUoIuy8AkESRJfKgtc6knqST4knW/nUqlKBXKb7wjla+tipXuL3B9NfjXV1ymPkScsVIOVmRh9llNtaCq2Hhll4YfUBzcXt+zbw1Heq1cbisTMIjZsjMVGVQAB4mw10qy2fgXE0TK2Vmc5rC+UZTa99CTao+EglDnEYcXIYi3ibkggCqibjZ8YEJhkQFfaXhID6cutUGzdqYnEx4xcQwcRwFo7IqWbUdVAvoehrodp42UtGUiQO458r5rEsU1Fulx1qLhtlFfpQ9luCQ6ixv5X7UVBeTWO3URobjwOQW9b6/Cus3OwrRh1JuLnXvck3/GqPDbNCkAG9wCD4g2Fwfdp8avdgbUi4zYcEZwqlh2OoAPw/Cgu8R7aevyqTUecc6+vyqRUClKjYnEsvSJn9xX5sKCTSqeXbEo6YSU/wA0Y/31Fk3hxA/cJj/PF+epq1MFv7FhjtiRyycUtKr5QhMcjx3UFmAIUi+rH41qj3cgDlyHe4cZZHZ1Af27KxIF6q33qxQ6bMnP9SP81RZN8caOmyp//on+abo3MrFfXM7XA3Tw2mbiuqlcivK7qoUhgoUtYrcDQ3vas8RuvhWYsEKE5D9WzR6pfKQFIseY6iuak34x4/hU39y/KrPdbefFYmYxzYF8OoUkOx6ntU3QuTik11nMWg3YwpEgePiGUWdpGLsRly6OxJGnapeC2XFEroq3WQ3kDEtmOVU1v91QK43Fb749ZHQbLlYKzAG41AJANex77Y8/wmb+4U3RfBi9zmdunwW7kETKy5zw7iJXkZ1jB0ORWJC6ae7Ssot3sMrQMI+bDKVha5uFIy2JvzC3eucTfTG+Oyp/70/zUmPezGH+FTj+pH/mm6JcnF85nbr6Vy8e8uKP8NnH9SL81SY9u4k/uEw/qRfnq6s+O/OYv6VUJtWc9cHIP54vz1ITHSH93kH80fyemqbU+laoJC17qV95Bv8AAmttVlrxE6orOxsqglj2A1JrksfPEkrNGABNZiVB5m6Fu3QL7666aJWUqwBVgQwPiDoRXz7aG68+DzS4ZmnhH7u2uVT1yN4Ee6gtnm4Z4qkZEOZx5dPnVFDP9Ckm4txmKthijXDq5LEDoDl6X06+dRNnxYzE6qPo6IORG5uK3Z/uW09azwm1Y7HDzogCnWDEf9tv/HL2+B99UXv0qNOGzJYSL+zbl5iSDroNc1h3FRtmo0PEZ9RiGMcWZtWVTfNr1B7/AOa0Pi8NhwWRMObm4LzXCiw0trmqrn2hNtKTLhiyIukmKsRl+5CNPVtKDqXlCLc6tfwpu/hoEn4jsokxDnhixBewNuvZRXJz4jaUT/RzhBLIRlSfNZCDpxGW2h8q6fdXcowS/SZpnnntZXfoinqFXwvQdjIOZfX5VEx2PKyxwoBmkDsS17Kq5b6DqbsNPfU4jUVGxuAWRke5V0vkZeoBtca6EGw0PYVBBXbDNwFXIXmz6gkoAnUjoT1GmnWtMu3m4cbBVBMxikvcgEZgSLakcv41NGxowkaqWUw34bA6i/XqLG9+lH2LHlRQWXhuXBB1Lm92NxrqSaCLBtpnjw7hVHGkyNqTYc2o/t8e9ZYXartO8RyAJJl/auRkD3v08elSI9ixqsaqWAicyDXqxuST3vmPxrKLZSrIzh353zstxYtYL2vawGl/Cgg7K248s7RFV5TJcqTy5WCgsD9rW3/qaYLbbO/CZVVxIQetmj5rOnqtiD0PpUvC7FjRw6s2YM5vfqHNyp01W4v5VmmyIwUY3LRs7Ix6jPfMNPDXp7qCF+mzpJkXhGfg/evm4ebtbP4dtfKpm2sY0KKyBSWkjTm+8wW+nvrwbGjzXu2UPxAl+USdc1vfrbpfWt+0cCsyhWJFmVhl7qcw/EUFXNtt1jnJRRJA6K/UqQxWzA9ejdPKtsm1JBGjgI2eZY7jMBYtkvY63B8PKpDbFjMbx3b6xg8jX5mYEEEm33Rp5V7NskMoVpHJEgkzXF8wsR4WtcdLUFhaqPZO2JJQxKoSFc5FzA3VioFzob29Kt8NBkXLmZupJY3JJqHhNjrGuUPIVswAJ6ZjcnQddfSgj7L2pLPGzKI8wKi12GU9WV1OoYdvHSscLtmT6KcQ6pzKDEqk6sdApJ6c1tfOp+C2asechmZpAoZmteyiy+HhfrWuLY8axxR3YpEbqDY362zaa9aDRidsHgQzRhTxWiXmvpnIXw7E/hWo7eYK6lBxUmSGwPKWfKVa9r5bNcjroakfoKPhiMM4UScRbEcrZs9hp0za2rZ+hosjJqSziQvfm4gIIe/cWHlpQZbOxxd5YnADxFbkdGVhmBHbxFvKp9RcFgVjzEEszm7s3VjYAe4WHQVKoFKUoNMeFRTcKBUDbG7+HxP62NWPcj50pQUsX+nuCU34Sn33P4E10eF2ciAAAADoALAelKUEooOw06VlSlApSlApSlApSlApSlApSlApSlAp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8" name="7 Rectángulo"/>
          <p:cNvSpPr/>
          <p:nvPr/>
        </p:nvSpPr>
        <p:spPr>
          <a:xfrm>
            <a:off x="1547664" y="4036422"/>
            <a:ext cx="3493264" cy="369332"/>
          </a:xfrm>
          <a:prstGeom prst="rect">
            <a:avLst/>
          </a:prstGeom>
        </p:spPr>
        <p:txBody>
          <a:bodyPr wrap="none">
            <a:spAutoFit/>
          </a:bodyPr>
          <a:lstStyle/>
          <a:p>
            <a:r>
              <a:rPr lang="es-MX" b="1" dirty="0" smtClean="0">
                <a:solidFill>
                  <a:prstClr val="black"/>
                </a:solidFill>
                <a:latin typeface="Arial" pitchFamily="34" charset="0"/>
                <a:ea typeface="Tahoma" pitchFamily="34" charset="0"/>
                <a:cs typeface="Arial" pitchFamily="34" charset="0"/>
              </a:rPr>
              <a:t>Recurso de Revisión 493/2015</a:t>
            </a:r>
            <a:endParaRPr lang="es-MX"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01203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99566" y="6505599"/>
            <a:ext cx="265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s-ES_tradnl" altLang="es-MX" sz="1400" b="1" dirty="0" smtClean="0">
                <a:solidFill>
                  <a:schemeClr val="accent1"/>
                </a:solidFill>
                <a:latin typeface="Garamond" pitchFamily="18" charset="0"/>
              </a:rPr>
              <a:t>79</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3" name="Picture 9" descr="C:\Users\silvar\Pictures\Seudoni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01008"/>
            <a:ext cx="5524814" cy="23762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460376" y="1196752"/>
            <a:ext cx="8496264" cy="2556284"/>
          </a:xfrm>
          <a:prstGeom prst="rect">
            <a:avLst/>
          </a:prstGeom>
        </p:spPr>
        <p:txBody>
          <a:bodyPr vert="horz" lIns="91440" tIns="14112"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MX" sz="2800" dirty="0" smtClean="0">
                <a:solidFill>
                  <a:srgbClr val="00A3B4"/>
                </a:solidFill>
                <a:latin typeface="Garamond" pitchFamily="18" charset="0"/>
              </a:rPr>
              <a:t>El nombre o seudónimo del solicitante, será proporcionado de forma opcional y no será requisito indispensable para la procedencia de la solicitud.</a:t>
            </a:r>
          </a:p>
        </p:txBody>
      </p:sp>
    </p:spTree>
    <p:extLst>
      <p:ext uri="{BB962C8B-B14F-4D97-AF65-F5344CB8AC3E}">
        <p14:creationId xmlns:p14="http://schemas.microsoft.com/office/powerpoint/2010/main" val="4667298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145435"/>
          </a:xfrm>
        </p:spPr>
        <p:txBody>
          <a:bodyPr>
            <a:normAutofit/>
          </a:bodyPr>
          <a:lstStyle/>
          <a:p>
            <a:pPr marL="0" indent="0">
              <a:buNone/>
            </a:pPr>
            <a:endParaRPr lang="es-MX" sz="2000" b="1" dirty="0" smtClean="0">
              <a:latin typeface="Arial Narrow" pitchFamily="34" charset="0"/>
            </a:endParaRPr>
          </a:p>
          <a:p>
            <a:pPr marL="0" indent="0">
              <a:buNone/>
            </a:pPr>
            <a:r>
              <a:rPr lang="es-MX" sz="2400" dirty="0" smtClean="0">
                <a:latin typeface="Arial" pitchFamily="34" charset="0"/>
                <a:cs typeface="Arial" pitchFamily="34" charset="0"/>
              </a:rPr>
              <a:t>Copias simples de la totalidad del expediente de la organización   denominada Sindicato Nuevo Milenio”.</a:t>
            </a:r>
          </a:p>
          <a:p>
            <a:pPr marL="0" indent="0">
              <a:buNone/>
            </a:pPr>
            <a:endParaRPr lang="es-MX" sz="2000" dirty="0" smtClean="0">
              <a:latin typeface="Arial" pitchFamily="34" charset="0"/>
              <a:cs typeface="Arial" pitchFamily="34" charset="0"/>
            </a:endParaRPr>
          </a:p>
          <a:p>
            <a:pPr marL="0" indent="0" algn="just">
              <a:buNone/>
            </a:pPr>
            <a:endParaRPr lang="es-MX" sz="2000" dirty="0" smtClean="0">
              <a:latin typeface="Arial" pitchFamily="34" charset="0"/>
              <a:cs typeface="Arial" pitchFamily="34" charset="0"/>
            </a:endParaRP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Determinó que la solicitud de información presentada no era procedente, ya que la información que solicitó no es de carácter público según la Ley para los Servidores Públicos del Estado de Jalisco y sus Municipios. </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Agregó que dentro del expediente se encuentra información confidencial como son los datos personales de cada uno de los integrantes.</a:t>
            </a:r>
          </a:p>
          <a:p>
            <a:pPr marL="0" indent="0">
              <a:buNone/>
            </a:pPr>
            <a:endParaRPr lang="es-MX" sz="2000" dirty="0">
              <a:latin typeface="Arial Narrow" pitchFamily="34" charset="0"/>
            </a:endParaRPr>
          </a:p>
        </p:txBody>
      </p:sp>
      <p:sp>
        <p:nvSpPr>
          <p:cNvPr id="2" name="1 Rectángulo"/>
          <p:cNvSpPr/>
          <p:nvPr/>
        </p:nvSpPr>
        <p:spPr>
          <a:xfrm>
            <a:off x="284283" y="116632"/>
            <a:ext cx="3977371" cy="646331"/>
          </a:xfrm>
          <a:prstGeom prst="rect">
            <a:avLst/>
          </a:prstGeom>
        </p:spPr>
        <p:txBody>
          <a:bodyPr wrap="none">
            <a:spAutoFit/>
          </a:bodyPr>
          <a:lstStyle/>
          <a:p>
            <a:r>
              <a:rPr lang="es-MX" sz="3600" b="1" dirty="0" smtClean="0">
                <a:solidFill>
                  <a:srgbClr val="2DA2BF">
                    <a:lumMod val="75000"/>
                  </a:srgbClr>
                </a:solidFill>
                <a:latin typeface="Century Gothic" pitchFamily="34" charset="0"/>
              </a:rPr>
              <a:t>¿Qué se solicitó?</a:t>
            </a:r>
          </a:p>
        </p:txBody>
      </p:sp>
      <p:sp>
        <p:nvSpPr>
          <p:cNvPr id="4" name="3 Rectángulo"/>
          <p:cNvSpPr/>
          <p:nvPr/>
        </p:nvSpPr>
        <p:spPr>
          <a:xfrm>
            <a:off x="228780" y="2052137"/>
            <a:ext cx="7297190" cy="584775"/>
          </a:xfrm>
          <a:prstGeom prst="rect">
            <a:avLst/>
          </a:prstGeom>
        </p:spPr>
        <p:txBody>
          <a:bodyPr wrap="none">
            <a:spAutoFit/>
          </a:bodyPr>
          <a:lstStyle/>
          <a:p>
            <a:r>
              <a:rPr lang="es-MX" sz="3200" b="1" dirty="0" smtClean="0">
                <a:solidFill>
                  <a:srgbClr val="2DA2BF">
                    <a:lumMod val="75000"/>
                  </a:srgbClr>
                </a:solidFill>
                <a:latin typeface="Century Gothic" pitchFamily="34" charset="0"/>
              </a:rPr>
              <a:t>¿Qué respondió el sujeto obligado?</a:t>
            </a:r>
          </a:p>
        </p:txBody>
      </p:sp>
    </p:spTree>
    <p:extLst>
      <p:ext uri="{BB962C8B-B14F-4D97-AF65-F5344CB8AC3E}">
        <p14:creationId xmlns:p14="http://schemas.microsoft.com/office/powerpoint/2010/main" val="12207662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29600" cy="5433467"/>
          </a:xfrm>
        </p:spPr>
        <p:txBody>
          <a:bodyPr>
            <a:normAutofit/>
          </a:bodyPr>
          <a:lstStyle/>
          <a:p>
            <a:pPr marL="0" indent="0" algn="just">
              <a:buNone/>
            </a:pPr>
            <a:endParaRPr lang="es-MX" sz="2000" b="1" dirty="0" smtClean="0">
              <a:latin typeface="Arial Narrow" pitchFamily="34" charset="0"/>
            </a:endParaRPr>
          </a:p>
          <a:p>
            <a:pPr marL="0" indent="0" algn="just">
              <a:buNone/>
            </a:pPr>
            <a:r>
              <a:rPr lang="es-MX" sz="2800" b="1" dirty="0" smtClean="0">
                <a:solidFill>
                  <a:schemeClr val="accent1">
                    <a:lumMod val="75000"/>
                  </a:schemeClr>
                </a:solidFill>
                <a:latin typeface="Century Gothic" pitchFamily="34" charset="0"/>
              </a:rPr>
              <a:t>Consideraciones por parte de la ponencia (FJGV)</a:t>
            </a:r>
          </a:p>
          <a:p>
            <a:pPr marL="0" indent="0" algn="just">
              <a:buNone/>
            </a:pPr>
            <a:endParaRPr lang="es-MX" sz="2000" b="1" dirty="0" smtClean="0">
              <a:latin typeface="Arial Narrow" pitchFamily="34" charset="0"/>
            </a:endParaRPr>
          </a:p>
          <a:p>
            <a:pPr marL="0" indent="0" algn="just">
              <a:lnSpc>
                <a:spcPct val="150000"/>
              </a:lnSpc>
              <a:buNone/>
            </a:pPr>
            <a:r>
              <a:rPr lang="es-MX" sz="2400" dirty="0">
                <a:latin typeface="Arial" pitchFamily="34" charset="0"/>
                <a:cs typeface="Arial" pitchFamily="34" charset="0"/>
              </a:rPr>
              <a:t>L</a:t>
            </a:r>
            <a:r>
              <a:rPr lang="es-MX" sz="2400" dirty="0" smtClean="0">
                <a:latin typeface="Arial" pitchFamily="34" charset="0"/>
                <a:cs typeface="Arial" pitchFamily="34" charset="0"/>
              </a:rPr>
              <a:t>os expedientes de los Sindicatos registrados ante el Tribunal de Arbitraje y Escalafón del Estado de Jalisco, </a:t>
            </a:r>
            <a:r>
              <a:rPr lang="es-MX" sz="2400" b="1" dirty="0" smtClean="0">
                <a:latin typeface="Arial" pitchFamily="34" charset="0"/>
                <a:cs typeface="Arial" pitchFamily="34" charset="0"/>
              </a:rPr>
              <a:t>deben ser públicos </a:t>
            </a:r>
            <a:r>
              <a:rPr lang="es-MX" sz="2400" dirty="0" smtClean="0">
                <a:latin typeface="Arial" pitchFamily="34" charset="0"/>
                <a:cs typeface="Arial" pitchFamily="34" charset="0"/>
              </a:rPr>
              <a:t>pues se transparenta la actividad sindical, debiéndose proteger únicamente la información confidencial de sus agremiados.</a:t>
            </a:r>
          </a:p>
          <a:p>
            <a:pPr marL="0" indent="0">
              <a:buNone/>
            </a:pPr>
            <a:endParaRPr lang="es-MX" sz="2000" dirty="0">
              <a:latin typeface="Arial Narrow" pitchFamily="34" charset="0"/>
            </a:endParaRPr>
          </a:p>
        </p:txBody>
      </p:sp>
    </p:spTree>
    <p:extLst>
      <p:ext uri="{BB962C8B-B14F-4D97-AF65-F5344CB8AC3E}">
        <p14:creationId xmlns:p14="http://schemas.microsoft.com/office/powerpoint/2010/main" val="1065974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869160"/>
            <a:ext cx="2108668" cy="1703452"/>
          </a:xfrm>
          <a:prstGeom prst="rect">
            <a:avLst/>
          </a:prstGeom>
        </p:spPr>
      </p:pic>
      <p:sp>
        <p:nvSpPr>
          <p:cNvPr id="3" name="2 Marcador de contenido"/>
          <p:cNvSpPr>
            <a:spLocks noGrp="1"/>
          </p:cNvSpPr>
          <p:nvPr>
            <p:ph idx="1"/>
          </p:nvPr>
        </p:nvSpPr>
        <p:spPr>
          <a:xfrm>
            <a:off x="395536" y="116632"/>
            <a:ext cx="8229600" cy="5721499"/>
          </a:xfrm>
        </p:spPr>
        <p:txBody>
          <a:bodyPr>
            <a:normAutofit/>
          </a:bodyPr>
          <a:lstStyle/>
          <a:p>
            <a:pPr marL="0" indent="0" algn="just">
              <a:buNone/>
            </a:pPr>
            <a:endParaRPr lang="es-MX" sz="2000" dirty="0" smtClean="0">
              <a:latin typeface="Arial" pitchFamily="34" charset="0"/>
              <a:cs typeface="Arial" pitchFamily="34" charset="0"/>
            </a:endParaRPr>
          </a:p>
          <a:p>
            <a:pPr marL="0" indent="0" algn="just">
              <a:buNone/>
            </a:pPr>
            <a:endParaRPr lang="es-MX" sz="2000" dirty="0">
              <a:latin typeface="Arial" pitchFamily="34" charset="0"/>
              <a:cs typeface="Arial" pitchFamily="34" charset="0"/>
            </a:endParaRPr>
          </a:p>
          <a:p>
            <a:pPr marL="0" indent="0" algn="just">
              <a:buNone/>
            </a:pPr>
            <a:endParaRPr lang="es-MX" sz="2000" dirty="0" smtClean="0">
              <a:latin typeface="Arial" pitchFamily="34" charset="0"/>
              <a:cs typeface="Arial" pitchFamily="34" charset="0"/>
            </a:endParaRPr>
          </a:p>
          <a:p>
            <a:pPr marL="0" indent="0" algn="just">
              <a:buNone/>
            </a:pPr>
            <a:endParaRPr lang="es-MX" sz="1400" dirty="0" smtClean="0">
              <a:latin typeface="Arial" pitchFamily="34" charset="0"/>
              <a:cs typeface="Arial" pitchFamily="34" charset="0"/>
            </a:endParaRPr>
          </a:p>
          <a:p>
            <a:pPr marL="0" indent="0" algn="just">
              <a:buNone/>
            </a:pPr>
            <a:r>
              <a:rPr lang="es-MX" sz="2800" dirty="0" smtClean="0">
                <a:latin typeface="Arial" pitchFamily="34" charset="0"/>
                <a:cs typeface="Arial" pitchFamily="34" charset="0"/>
              </a:rPr>
              <a:t>Que debía entregarse la información, pues sólo así la ciudadanía conocerá quienes son sus agremiados, sus dirigentes, cómo toman sus decisiones, cuáles son los estatutos, qué hacen con los recursos públicos que les son asignados, bajo qué condiciones celebran sus contratos colectivos con una entidad pública como en este caso el Ayuntamiento de Guadalajara.</a:t>
            </a:r>
          </a:p>
          <a:p>
            <a:pPr marL="0" indent="0">
              <a:buNone/>
            </a:pPr>
            <a:endParaRPr lang="es-MX" sz="2000" dirty="0">
              <a:latin typeface="Arial Narrow" pitchFamily="34" charset="0"/>
            </a:endParaRPr>
          </a:p>
        </p:txBody>
      </p:sp>
      <p:sp>
        <p:nvSpPr>
          <p:cNvPr id="2" name="1 Rectángulo"/>
          <p:cNvSpPr/>
          <p:nvPr/>
        </p:nvSpPr>
        <p:spPr>
          <a:xfrm>
            <a:off x="539552" y="260648"/>
            <a:ext cx="4995278" cy="646331"/>
          </a:xfrm>
          <a:prstGeom prst="rect">
            <a:avLst/>
          </a:prstGeom>
        </p:spPr>
        <p:txBody>
          <a:bodyPr wrap="none">
            <a:spAutoFit/>
          </a:bodyPr>
          <a:lstStyle/>
          <a:p>
            <a:r>
              <a:rPr lang="es-MX" sz="3600" b="1" dirty="0" smtClean="0">
                <a:solidFill>
                  <a:srgbClr val="2DA2BF">
                    <a:lumMod val="75000"/>
                  </a:srgbClr>
                </a:solidFill>
                <a:latin typeface="Century Gothic" pitchFamily="34" charset="0"/>
                <a:cs typeface="Arial" pitchFamily="34" charset="0"/>
              </a:rPr>
              <a:t>¿Qué resolvió el ITEI? </a:t>
            </a:r>
            <a:endParaRPr lang="es-MX" sz="3600" b="1" dirty="0">
              <a:solidFill>
                <a:srgbClr val="2DA2BF">
                  <a:lumMod val="75000"/>
                </a:srgbClr>
              </a:solidFill>
              <a:latin typeface="Century Gothic" pitchFamily="34" charset="0"/>
            </a:endParaRPr>
          </a:p>
        </p:txBody>
      </p:sp>
      <p:sp>
        <p:nvSpPr>
          <p:cNvPr id="4" name="AutoShape 2" descr="Resultado de imagen para sindica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5" name="AutoShape 4" descr="Resultado de imagen para sindica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6" name="AutoShape 6" descr="Resultado de imagen para sindica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Tree>
    <p:extLst>
      <p:ext uri="{BB962C8B-B14F-4D97-AF65-F5344CB8AC3E}">
        <p14:creationId xmlns:p14="http://schemas.microsoft.com/office/powerpoint/2010/main" val="29001819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412775"/>
            <a:ext cx="7992888" cy="2211547"/>
          </a:xfrm>
        </p:spPr>
        <p:txBody>
          <a:bodyPr>
            <a:noAutofit/>
          </a:bodyPr>
          <a:lstStyle/>
          <a:p>
            <a:pPr marL="109728" indent="0">
              <a:buNone/>
            </a:pPr>
            <a:r>
              <a:rPr lang="es-MX" sz="2400" dirty="0">
                <a:latin typeface="Tahoma" pitchFamily="34" charset="0"/>
                <a:ea typeface="Tahoma" pitchFamily="34" charset="0"/>
                <a:cs typeface="Tahoma" pitchFamily="34" charset="0"/>
              </a:rPr>
              <a:t>Alcances de la protección de la información </a:t>
            </a:r>
            <a:r>
              <a:rPr lang="es-MX" sz="2400" dirty="0" smtClean="0">
                <a:latin typeface="Tahoma" pitchFamily="34" charset="0"/>
                <a:ea typeface="Tahoma" pitchFamily="34" charset="0"/>
                <a:cs typeface="Tahoma" pitchFamily="34" charset="0"/>
              </a:rPr>
              <a:t>confidencial</a:t>
            </a:r>
            <a:r>
              <a:rPr lang="es-MX" sz="4000" dirty="0" smtClean="0">
                <a:latin typeface="Tahoma" pitchFamily="34" charset="0"/>
                <a:ea typeface="Tahoma" pitchFamily="34" charset="0"/>
                <a:cs typeface="Tahoma" pitchFamily="34" charset="0"/>
              </a:rPr>
              <a:t>.</a:t>
            </a:r>
          </a:p>
          <a:p>
            <a:pPr marL="109728" indent="0">
              <a:buNone/>
            </a:pPr>
            <a:r>
              <a:rPr lang="es-MX" sz="4000" dirty="0" smtClean="0">
                <a:latin typeface="Tahoma" pitchFamily="34" charset="0"/>
                <a:ea typeface="Tahoma" pitchFamily="34" charset="0"/>
                <a:cs typeface="Tahoma" pitchFamily="34" charset="0"/>
              </a:rPr>
              <a:t> </a:t>
            </a:r>
            <a:r>
              <a:rPr lang="es-MX" sz="4000" i="1" dirty="0" smtClean="0">
                <a:latin typeface="Tahoma" pitchFamily="34" charset="0"/>
                <a:ea typeface="Tahoma" pitchFamily="34" charset="0"/>
                <a:cs typeface="Tahoma" pitchFamily="34" charset="0"/>
              </a:rPr>
              <a:t>La edad </a:t>
            </a:r>
            <a:r>
              <a:rPr lang="es-MX" sz="4000" i="1" dirty="0">
                <a:latin typeface="Tahoma" pitchFamily="34" charset="0"/>
                <a:ea typeface="Tahoma" pitchFamily="34" charset="0"/>
                <a:cs typeface="Tahoma" pitchFamily="34" charset="0"/>
              </a:rPr>
              <a:t>de los Magistrados del Supremo Tribunal de Justicia del Estado de </a:t>
            </a:r>
            <a:r>
              <a:rPr lang="es-MX" sz="4000" i="1" dirty="0" smtClean="0">
                <a:latin typeface="Tahoma" pitchFamily="34" charset="0"/>
                <a:ea typeface="Tahoma" pitchFamily="34" charset="0"/>
                <a:cs typeface="Tahoma" pitchFamily="34" charset="0"/>
              </a:rPr>
              <a:t>Jalisco</a:t>
            </a:r>
            <a:endParaRPr lang="es-MX" sz="4000" dirty="0">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457200" y="116632"/>
            <a:ext cx="8229600" cy="1143000"/>
          </a:xfrm>
        </p:spPr>
        <p:txBody>
          <a:bodyPr>
            <a:normAutofit/>
          </a:bodyPr>
          <a:lstStyle/>
          <a:p>
            <a:r>
              <a:rPr lang="es-MX" sz="4800" dirty="0" smtClean="0">
                <a:latin typeface="Century Gothic" pitchFamily="34" charset="0"/>
              </a:rPr>
              <a:t>CASO 5</a:t>
            </a:r>
            <a:endParaRPr lang="es-MX" sz="4800" dirty="0">
              <a:latin typeface="Century Gothic" pitchFamily="34" charset="0"/>
            </a:endParaRPr>
          </a:p>
        </p:txBody>
      </p:sp>
      <p:sp>
        <p:nvSpPr>
          <p:cNvPr id="4" name="3 Rectángulo"/>
          <p:cNvSpPr/>
          <p:nvPr/>
        </p:nvSpPr>
        <p:spPr>
          <a:xfrm>
            <a:off x="658880" y="3979803"/>
            <a:ext cx="3124573" cy="338554"/>
          </a:xfrm>
          <a:prstGeom prst="rect">
            <a:avLst/>
          </a:prstGeom>
        </p:spPr>
        <p:txBody>
          <a:bodyPr wrap="none">
            <a:spAutoFit/>
          </a:bodyPr>
          <a:lstStyle/>
          <a:p>
            <a:r>
              <a:rPr lang="es-MX" sz="1600" b="1" dirty="0" smtClean="0">
                <a:solidFill>
                  <a:prstClr val="black"/>
                </a:solidFill>
                <a:latin typeface="Arial" pitchFamily="34" charset="0"/>
                <a:cs typeface="Arial" pitchFamily="34" charset="0"/>
              </a:rPr>
              <a:t>Recurso de Revisión 667/2014</a:t>
            </a:r>
            <a:endParaRPr lang="es-MX" sz="1600" b="1" dirty="0">
              <a:solidFill>
                <a:prstClr val="black"/>
              </a:solidFill>
              <a:latin typeface="Arial" pitchFamily="34" charset="0"/>
              <a:cs typeface="Arial" pitchFamily="34" charset="0"/>
            </a:endParaRPr>
          </a:p>
        </p:txBody>
      </p:sp>
      <p:pic>
        <p:nvPicPr>
          <p:cNvPr id="12290" name="Picture 2" descr="http://i.ytimg.com/vi/S_eYXFb11XI/hq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149080"/>
            <a:ext cx="3347864" cy="251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19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29600" cy="5184576"/>
          </a:xfrm>
        </p:spPr>
        <p:txBody>
          <a:bodyPr>
            <a:normAutofit/>
          </a:bodyPr>
          <a:lstStyle/>
          <a:p>
            <a:pPr marL="0" indent="0" algn="just">
              <a:buNone/>
            </a:pPr>
            <a:r>
              <a:rPr lang="es-MX" dirty="0" smtClean="0">
                <a:latin typeface="Arial" pitchFamily="34" charset="0"/>
                <a:cs typeface="Arial" pitchFamily="34" charset="0"/>
              </a:rPr>
              <a:t>En algunas ocasiones, los recursos de revisión referentes a la protección de datos personales colisionan con el derecho de acceso a la información pública.</a:t>
            </a:r>
          </a:p>
          <a:p>
            <a:pPr marL="0" indent="0" algn="just">
              <a:buNone/>
            </a:pPr>
            <a:endParaRPr lang="es-MX" dirty="0" smtClean="0">
              <a:latin typeface="Arial" pitchFamily="34" charset="0"/>
              <a:cs typeface="Arial" pitchFamily="34" charset="0"/>
            </a:endParaRPr>
          </a:p>
          <a:p>
            <a:pPr marL="0" indent="0" algn="just">
              <a:buNone/>
            </a:pPr>
            <a:r>
              <a:rPr lang="es-MX" sz="2800" dirty="0">
                <a:solidFill>
                  <a:schemeClr val="accent1">
                    <a:lumMod val="75000"/>
                  </a:schemeClr>
                </a:solidFill>
                <a:latin typeface="Arial" pitchFamily="34" charset="0"/>
                <a:cs typeface="Arial" pitchFamily="34" charset="0"/>
              </a:rPr>
              <a:t>E</a:t>
            </a:r>
            <a:r>
              <a:rPr lang="es-MX" sz="2800" dirty="0" smtClean="0">
                <a:solidFill>
                  <a:schemeClr val="accent1">
                    <a:lumMod val="75000"/>
                  </a:schemeClr>
                </a:solidFill>
                <a:latin typeface="Arial" pitchFamily="34" charset="0"/>
                <a:cs typeface="Arial" pitchFamily="34" charset="0"/>
              </a:rPr>
              <a:t>l periodista debe conocer </a:t>
            </a:r>
          </a:p>
          <a:p>
            <a:pPr marL="0" indent="0" algn="just">
              <a:buNone/>
            </a:pPr>
            <a:r>
              <a:rPr lang="es-MX" sz="2800" dirty="0" smtClean="0">
                <a:solidFill>
                  <a:schemeClr val="accent1">
                    <a:lumMod val="75000"/>
                  </a:schemeClr>
                </a:solidFill>
                <a:latin typeface="Arial" pitchFamily="34" charset="0"/>
                <a:cs typeface="Arial" pitchFamily="34" charset="0"/>
              </a:rPr>
              <a:t>que la protección de datos</a:t>
            </a:r>
          </a:p>
          <a:p>
            <a:pPr marL="0" indent="0" algn="just">
              <a:buNone/>
            </a:pPr>
            <a:r>
              <a:rPr lang="es-MX" sz="2800" dirty="0" smtClean="0">
                <a:solidFill>
                  <a:schemeClr val="accent1">
                    <a:lumMod val="75000"/>
                  </a:schemeClr>
                </a:solidFill>
                <a:latin typeface="Arial" pitchFamily="34" charset="0"/>
                <a:cs typeface="Arial" pitchFamily="34" charset="0"/>
              </a:rPr>
              <a:t> personales no es absoluta </a:t>
            </a:r>
          </a:p>
          <a:p>
            <a:pPr marL="0" indent="0" algn="just">
              <a:buNone/>
            </a:pPr>
            <a:r>
              <a:rPr lang="es-MX" sz="2800" dirty="0" smtClean="0">
                <a:solidFill>
                  <a:schemeClr val="accent1">
                    <a:lumMod val="75000"/>
                  </a:schemeClr>
                </a:solidFill>
                <a:latin typeface="Arial" pitchFamily="34" charset="0"/>
                <a:cs typeface="Arial" pitchFamily="34" charset="0"/>
              </a:rPr>
              <a:t>cuando es mayor el </a:t>
            </a:r>
          </a:p>
          <a:p>
            <a:pPr marL="0" indent="0" algn="just">
              <a:buNone/>
            </a:pPr>
            <a:r>
              <a:rPr lang="es-MX" sz="2800" dirty="0" smtClean="0">
                <a:solidFill>
                  <a:schemeClr val="accent1">
                    <a:lumMod val="75000"/>
                  </a:schemeClr>
                </a:solidFill>
                <a:latin typeface="Arial" pitchFamily="34" charset="0"/>
                <a:cs typeface="Arial" pitchFamily="34" charset="0"/>
              </a:rPr>
              <a:t>beneficio de conocerla.</a:t>
            </a:r>
          </a:p>
          <a:p>
            <a:pPr marL="0" indent="0" algn="just">
              <a:buNone/>
            </a:pPr>
            <a:endParaRPr lang="es-MX"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132856"/>
            <a:ext cx="3374127" cy="4244185"/>
          </a:xfrm>
          <a:prstGeom prst="rect">
            <a:avLst/>
          </a:prstGeom>
        </p:spPr>
      </p:pic>
    </p:spTree>
    <p:extLst>
      <p:ext uri="{BB962C8B-B14F-4D97-AF65-F5344CB8AC3E}">
        <p14:creationId xmlns:p14="http://schemas.microsoft.com/office/powerpoint/2010/main" val="18114340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424936" cy="5760640"/>
          </a:xfrm>
        </p:spPr>
        <p:txBody>
          <a:bodyPr>
            <a:normAutofit/>
          </a:bodyPr>
          <a:lstStyle/>
          <a:p>
            <a:pPr marL="0" indent="0" algn="just">
              <a:buNone/>
            </a:pPr>
            <a:r>
              <a:rPr lang="es-MX" sz="3600" b="1" dirty="0" smtClean="0">
                <a:solidFill>
                  <a:schemeClr val="accent1">
                    <a:lumMod val="75000"/>
                  </a:schemeClr>
                </a:solidFill>
                <a:latin typeface="Century Gothic" pitchFamily="34" charset="0"/>
              </a:rPr>
              <a:t>¿Qué </a:t>
            </a:r>
            <a:r>
              <a:rPr lang="es-MX" sz="3600" b="1" dirty="0">
                <a:solidFill>
                  <a:schemeClr val="accent1">
                    <a:lumMod val="75000"/>
                  </a:schemeClr>
                </a:solidFill>
                <a:latin typeface="Century Gothic" pitchFamily="34" charset="0"/>
              </a:rPr>
              <a:t>se </a:t>
            </a:r>
            <a:r>
              <a:rPr lang="es-MX" sz="3600" b="1" dirty="0" smtClean="0">
                <a:solidFill>
                  <a:schemeClr val="accent1">
                    <a:lumMod val="75000"/>
                  </a:schemeClr>
                </a:solidFill>
                <a:latin typeface="Century Gothic" pitchFamily="34" charset="0"/>
              </a:rPr>
              <a:t>solicitó?</a:t>
            </a:r>
            <a:r>
              <a:rPr lang="es-MX" sz="3600" dirty="0" smtClean="0">
                <a:solidFill>
                  <a:schemeClr val="accent1">
                    <a:lumMod val="75000"/>
                  </a:schemeClr>
                </a:solidFill>
                <a:latin typeface="Century Gothic" pitchFamily="34" charset="0"/>
              </a:rPr>
              <a:t> </a:t>
            </a:r>
          </a:p>
          <a:p>
            <a:pPr marL="0" indent="0" algn="just">
              <a:buNone/>
            </a:pPr>
            <a:r>
              <a:rPr lang="es-MX" dirty="0" smtClean="0">
                <a:latin typeface="Arial" pitchFamily="34" charset="0"/>
                <a:cs typeface="Arial" pitchFamily="34" charset="0"/>
              </a:rPr>
              <a:t>Nombre </a:t>
            </a:r>
            <a:r>
              <a:rPr lang="es-MX" dirty="0">
                <a:latin typeface="Arial" pitchFamily="34" charset="0"/>
                <a:cs typeface="Arial" pitchFamily="34" charset="0"/>
              </a:rPr>
              <a:t>y edad de cada uno de los magistrados actuales </a:t>
            </a:r>
            <a:r>
              <a:rPr lang="es-MX" dirty="0" smtClean="0">
                <a:latin typeface="Arial" pitchFamily="34" charset="0"/>
                <a:cs typeface="Arial" pitchFamily="34" charset="0"/>
              </a:rPr>
              <a:t>del Supremo </a:t>
            </a:r>
            <a:r>
              <a:rPr lang="es-MX" dirty="0">
                <a:latin typeface="Arial" pitchFamily="34" charset="0"/>
                <a:cs typeface="Arial" pitchFamily="34" charset="0"/>
              </a:rPr>
              <a:t>Tribunal de Justicia del Estado de </a:t>
            </a:r>
            <a:r>
              <a:rPr lang="es-MX" dirty="0" smtClean="0">
                <a:latin typeface="Arial" pitchFamily="34" charset="0"/>
                <a:cs typeface="Arial" pitchFamily="34" charset="0"/>
              </a:rPr>
              <a:t>Jalisco</a:t>
            </a:r>
          </a:p>
          <a:p>
            <a:pPr marL="0" indent="0" algn="just">
              <a:buNone/>
            </a:pPr>
            <a:endParaRPr lang="es-MX" sz="3200" dirty="0" smtClean="0">
              <a:solidFill>
                <a:schemeClr val="accent1">
                  <a:lumMod val="75000"/>
                </a:schemeClr>
              </a:solidFill>
              <a:latin typeface="Century Gothic" pitchFamily="34" charset="0"/>
            </a:endParaRPr>
          </a:p>
          <a:p>
            <a:pPr marL="0" indent="0" algn="just">
              <a:buNone/>
            </a:pPr>
            <a:r>
              <a:rPr lang="es-MX" sz="3200" b="1" dirty="0" smtClean="0">
                <a:solidFill>
                  <a:schemeClr val="accent1">
                    <a:lumMod val="75000"/>
                  </a:schemeClr>
                </a:solidFill>
                <a:latin typeface="Century Gothic" pitchFamily="34" charset="0"/>
              </a:rPr>
              <a:t>Qué respondió el Supremo Tribunal?</a:t>
            </a:r>
          </a:p>
          <a:p>
            <a:pPr marL="0" indent="0" algn="just">
              <a:buNone/>
            </a:pPr>
            <a:endParaRPr lang="es-MX" b="1" dirty="0" smtClean="0"/>
          </a:p>
          <a:p>
            <a:pPr marL="0" indent="0" algn="just">
              <a:buNone/>
            </a:pPr>
            <a:r>
              <a:rPr lang="es-MX" sz="2400" dirty="0" smtClean="0">
                <a:latin typeface="Arial" pitchFamily="34" charset="0"/>
                <a:cs typeface="Arial" pitchFamily="34" charset="0"/>
              </a:rPr>
              <a:t>La edad de una persona es información confidencial de conformidad a la Ley de Transparencia, por lo tanto no se puede entregar a la ciudadanía, ya que si bien es cierto son servidores públicos también lo es que tienen derecho a la protección de sus datos personales como cualquier ciudadano.</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26527084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363272" cy="5865515"/>
          </a:xfrm>
        </p:spPr>
        <p:txBody>
          <a:bodyPr>
            <a:normAutofit/>
          </a:bodyPr>
          <a:lstStyle/>
          <a:p>
            <a:pPr marL="0" indent="0" algn="just">
              <a:buNone/>
            </a:pPr>
            <a:r>
              <a:rPr lang="es-MX" sz="3600" b="1" dirty="0" smtClean="0">
                <a:solidFill>
                  <a:schemeClr val="accent1">
                    <a:lumMod val="75000"/>
                  </a:schemeClr>
                </a:solidFill>
                <a:latin typeface="Century Gothic" pitchFamily="34" charset="0"/>
              </a:rPr>
              <a:t>Preguntas dentro del estudio de fondo</a:t>
            </a:r>
          </a:p>
          <a:p>
            <a:pPr marL="0" indent="0" algn="just">
              <a:buNone/>
            </a:pPr>
            <a:endParaRPr lang="es-MX" sz="1800" b="1" dirty="0" smtClean="0">
              <a:solidFill>
                <a:schemeClr val="accent1">
                  <a:lumMod val="75000"/>
                </a:schemeClr>
              </a:solidFill>
              <a:latin typeface="Century Gothic" pitchFamily="34" charset="0"/>
            </a:endParaRPr>
          </a:p>
          <a:p>
            <a:pPr marL="457200" indent="-457200" algn="just">
              <a:lnSpc>
                <a:spcPct val="150000"/>
              </a:lnSpc>
              <a:buFont typeface="Wingdings" pitchFamily="2" charset="2"/>
              <a:buChar char="§"/>
            </a:pPr>
            <a:r>
              <a:rPr lang="es-MX" sz="2400" dirty="0" smtClean="0">
                <a:latin typeface="Arial" pitchFamily="34" charset="0"/>
                <a:cs typeface="Arial" pitchFamily="34" charset="0"/>
              </a:rPr>
              <a:t>¿Un servidor público por el sólo hecho de su puesto o nombramiento, tiene derecho a la protección de datos personales?</a:t>
            </a:r>
          </a:p>
          <a:p>
            <a:pPr marL="457200" indent="-457200" algn="just">
              <a:lnSpc>
                <a:spcPct val="150000"/>
              </a:lnSpc>
              <a:buFont typeface="Wingdings" pitchFamily="2" charset="2"/>
              <a:buChar char="§"/>
            </a:pPr>
            <a:r>
              <a:rPr lang="es-MX" sz="2400" dirty="0" smtClean="0">
                <a:latin typeface="Arial" pitchFamily="34" charset="0"/>
                <a:cs typeface="Arial" pitchFamily="34" charset="0"/>
              </a:rPr>
              <a:t>¿La edad de los Magistrados vinculada con su nombre debe protegerse?</a:t>
            </a:r>
          </a:p>
          <a:p>
            <a:pPr marL="457200" indent="-457200" algn="just">
              <a:lnSpc>
                <a:spcPct val="150000"/>
              </a:lnSpc>
              <a:buFont typeface="Wingdings" pitchFamily="2" charset="2"/>
              <a:buChar char="§"/>
            </a:pPr>
            <a:r>
              <a:rPr lang="es-MX" sz="2400" dirty="0">
                <a:latin typeface="Arial" pitchFamily="34" charset="0"/>
                <a:cs typeface="Arial" pitchFamily="34" charset="0"/>
              </a:rPr>
              <a:t>¿</a:t>
            </a:r>
            <a:r>
              <a:rPr lang="es-MX" sz="2400" dirty="0" smtClean="0">
                <a:latin typeface="Arial" pitchFamily="34" charset="0"/>
                <a:cs typeface="Arial" pitchFamily="34" charset="0"/>
              </a:rPr>
              <a:t>Es más importante proteger la edad de los magistrados que el derecho a la ciudadanía a saberlo?</a:t>
            </a:r>
          </a:p>
        </p:txBody>
      </p:sp>
    </p:spTree>
    <p:extLst>
      <p:ext uri="{BB962C8B-B14F-4D97-AF65-F5344CB8AC3E}">
        <p14:creationId xmlns:p14="http://schemas.microsoft.com/office/powerpoint/2010/main" val="5504914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229600" cy="1143000"/>
          </a:xfrm>
        </p:spPr>
        <p:txBody>
          <a:bodyPr/>
          <a:lstStyle/>
          <a:p>
            <a:r>
              <a:rPr lang="es-MX" b="1" dirty="0" smtClean="0">
                <a:solidFill>
                  <a:schemeClr val="accent1">
                    <a:lumMod val="75000"/>
                  </a:schemeClr>
                </a:solidFill>
                <a:effectLst/>
                <a:latin typeface="Century Gothic" pitchFamily="34" charset="0"/>
              </a:rPr>
              <a:t>¿Qué resolvió el ITEI?</a:t>
            </a:r>
            <a:endParaRPr lang="es-MX" b="1" dirty="0">
              <a:solidFill>
                <a:schemeClr val="accent1">
                  <a:lumMod val="75000"/>
                </a:schemeClr>
              </a:solidFill>
              <a:effectLst/>
              <a:latin typeface="Century Gothic" pitchFamily="34" charset="0"/>
            </a:endParaRPr>
          </a:p>
        </p:txBody>
      </p:sp>
      <p:sp>
        <p:nvSpPr>
          <p:cNvPr id="3" name="2 Marcador de contenido"/>
          <p:cNvSpPr>
            <a:spLocks noGrp="1"/>
          </p:cNvSpPr>
          <p:nvPr>
            <p:ph idx="1"/>
          </p:nvPr>
        </p:nvSpPr>
        <p:spPr>
          <a:xfrm>
            <a:off x="251520" y="1196752"/>
            <a:ext cx="8712968" cy="4824536"/>
          </a:xfrm>
        </p:spPr>
        <p:txBody>
          <a:bodyPr>
            <a:normAutofit/>
          </a:bodyPr>
          <a:lstStyle/>
          <a:p>
            <a:pPr marL="0" indent="0" algn="just">
              <a:buNone/>
            </a:pPr>
            <a:r>
              <a:rPr lang="es-MX" sz="2400" dirty="0" smtClean="0">
                <a:latin typeface="Arial" pitchFamily="34" charset="0"/>
                <a:cs typeface="Arial" pitchFamily="34" charset="0"/>
              </a:rPr>
              <a:t>El </a:t>
            </a:r>
            <a:r>
              <a:rPr lang="es-MX" sz="2400" dirty="0">
                <a:latin typeface="Arial" pitchFamily="34" charset="0"/>
                <a:cs typeface="Arial" pitchFamily="34" charset="0"/>
              </a:rPr>
              <a:t>ITEI </a:t>
            </a:r>
            <a:r>
              <a:rPr lang="es-MX" sz="2400" dirty="0" smtClean="0">
                <a:latin typeface="Arial" pitchFamily="34" charset="0"/>
                <a:cs typeface="Arial" pitchFamily="34" charset="0"/>
              </a:rPr>
              <a:t>reconoció </a:t>
            </a:r>
            <a:r>
              <a:rPr lang="es-MX" sz="2400" dirty="0">
                <a:latin typeface="Arial" pitchFamily="34" charset="0"/>
                <a:cs typeface="Arial" pitchFamily="34" charset="0"/>
              </a:rPr>
              <a:t>que la información relacionada con la edad de una persona identificable es información de carácter confidencial</a:t>
            </a:r>
            <a:r>
              <a:rPr lang="es-MX" sz="2400" dirty="0" smtClean="0">
                <a:latin typeface="Arial" pitchFamily="34" charset="0"/>
                <a:cs typeface="Arial" pitchFamily="34" charset="0"/>
              </a:rPr>
              <a:t>.</a:t>
            </a:r>
          </a:p>
          <a:p>
            <a:pPr marL="0" indent="0" algn="just">
              <a:buNone/>
            </a:pPr>
            <a:endParaRPr lang="es-MX" sz="2400" dirty="0" smtClean="0">
              <a:latin typeface="Arial" pitchFamily="34" charset="0"/>
              <a:cs typeface="Arial" pitchFamily="34" charset="0"/>
            </a:endParaRPr>
          </a:p>
          <a:p>
            <a:pPr marL="0" indent="0" algn="just">
              <a:buNone/>
            </a:pPr>
            <a:r>
              <a:rPr lang="es-MX" sz="2400" dirty="0" smtClean="0">
                <a:latin typeface="Arial" pitchFamily="34" charset="0"/>
                <a:cs typeface="Arial" pitchFamily="34" charset="0"/>
              </a:rPr>
              <a:t>Reconoció que también debía protegerse el derecho de acceso a la información. Por lo tanto había una colisión de derechos entre la protección de la información confidencial y el de acceso a la información.</a:t>
            </a:r>
          </a:p>
          <a:p>
            <a:pPr marL="0" indent="0" algn="just">
              <a:buNone/>
            </a:pPr>
            <a:endParaRPr lang="es-MX" sz="2400" dirty="0" smtClean="0">
              <a:latin typeface="Arial" pitchFamily="34" charset="0"/>
              <a:cs typeface="Arial" pitchFamily="34" charset="0"/>
            </a:endParaRPr>
          </a:p>
          <a:p>
            <a:pPr marL="0" indent="0" algn="just">
              <a:buNone/>
            </a:pPr>
            <a:r>
              <a:rPr lang="es-MX" sz="2400" dirty="0" smtClean="0">
                <a:latin typeface="Arial" pitchFamily="34" charset="0"/>
                <a:cs typeface="Arial" pitchFamily="34" charset="0"/>
              </a:rPr>
              <a:t>Sin embargo en este caso debía prevalecer el acceso a la información.</a:t>
            </a:r>
            <a:endParaRPr lang="es-MX" sz="2400" dirty="0">
              <a:latin typeface="Arial" pitchFamily="34" charset="0"/>
              <a:cs typeface="Arial" pitchFamily="34" charset="0"/>
            </a:endParaRPr>
          </a:p>
          <a:p>
            <a:pPr marL="0" indent="0" algn="just">
              <a:buNone/>
            </a:pPr>
            <a:endParaRPr lang="es-MX" dirty="0"/>
          </a:p>
        </p:txBody>
      </p:sp>
    </p:spTree>
    <p:extLst>
      <p:ext uri="{BB962C8B-B14F-4D97-AF65-F5344CB8AC3E}">
        <p14:creationId xmlns:p14="http://schemas.microsoft.com/office/powerpoint/2010/main" val="3023101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r>
              <a:rPr lang="es-MX" sz="4000" b="1" dirty="0" smtClean="0">
                <a:solidFill>
                  <a:schemeClr val="accent1">
                    <a:lumMod val="75000"/>
                  </a:schemeClr>
                </a:solidFill>
                <a:effectLst/>
                <a:latin typeface="Century Gothic" pitchFamily="34" charset="0"/>
              </a:rPr>
              <a:t>Conclusión del caso:</a:t>
            </a:r>
            <a:endParaRPr lang="es-MX" sz="4000" b="1" dirty="0">
              <a:solidFill>
                <a:schemeClr val="accent1">
                  <a:lumMod val="75000"/>
                </a:schemeClr>
              </a:solidFill>
              <a:effectLst/>
              <a:latin typeface="Century Gothic" pitchFamily="34" charset="0"/>
            </a:endParaRPr>
          </a:p>
        </p:txBody>
      </p:sp>
      <p:sp>
        <p:nvSpPr>
          <p:cNvPr id="3" name="2 Marcador de contenido"/>
          <p:cNvSpPr>
            <a:spLocks noGrp="1"/>
          </p:cNvSpPr>
          <p:nvPr>
            <p:ph idx="1"/>
          </p:nvPr>
        </p:nvSpPr>
        <p:spPr/>
        <p:txBody>
          <a:bodyPr/>
          <a:lstStyle/>
          <a:p>
            <a:pPr marL="0" indent="0" algn="just">
              <a:buNone/>
            </a:pPr>
            <a:r>
              <a:rPr lang="es-MX" dirty="0" smtClean="0"/>
              <a:t>El Supremo Tribunal de Justicia reveló la edad de cada uno de los Magistrados.</a:t>
            </a:r>
          </a:p>
          <a:p>
            <a:pPr marL="0" indent="0" algn="just">
              <a:buNone/>
            </a:pPr>
            <a:endParaRPr lang="es-MX" dirty="0" smtClean="0"/>
          </a:p>
          <a:p>
            <a:pPr marL="0" indent="0" algn="just">
              <a:buNone/>
            </a:pPr>
            <a:r>
              <a:rPr lang="es-MX" dirty="0" smtClean="0"/>
              <a:t>La ciudadanía conoció si realmente cumplían con el perfil mínimo establecido por las disposiciones legales.</a:t>
            </a:r>
            <a:endParaRPr lang="es-MX"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219" y="4293096"/>
            <a:ext cx="4033590" cy="2336304"/>
          </a:xfrm>
          <a:prstGeom prst="rect">
            <a:avLst/>
          </a:prstGeom>
        </p:spPr>
      </p:pic>
    </p:spTree>
    <p:extLst>
      <p:ext uri="{BB962C8B-B14F-4D97-AF65-F5344CB8AC3E}">
        <p14:creationId xmlns:p14="http://schemas.microsoft.com/office/powerpoint/2010/main" val="27298542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8424936" cy="4824536"/>
          </a:xfrm>
        </p:spPr>
        <p:txBody>
          <a:bodyPr>
            <a:normAutofit fontScale="92500" lnSpcReduction="10000"/>
          </a:bodyPr>
          <a:lstStyle/>
          <a:p>
            <a:pPr marL="0" indent="0" algn="just">
              <a:buNone/>
            </a:pPr>
            <a:r>
              <a:rPr lang="es-MX" dirty="0" smtClean="0"/>
              <a:t>La protección de datos personales no es absoluta, cuando choca con el derecho de acceso a la información.</a:t>
            </a:r>
          </a:p>
          <a:p>
            <a:pPr marL="0" indent="0" algn="just">
              <a:buNone/>
            </a:pPr>
            <a:endParaRPr lang="es-MX" dirty="0" smtClean="0"/>
          </a:p>
          <a:p>
            <a:pPr marL="0" indent="0" algn="just">
              <a:buNone/>
            </a:pPr>
            <a:r>
              <a:rPr lang="es-MX" dirty="0" smtClean="0"/>
              <a:t>Debe existir una ponderación</a:t>
            </a:r>
            <a:r>
              <a:rPr lang="es-MX" dirty="0"/>
              <a:t> </a:t>
            </a:r>
            <a:r>
              <a:rPr lang="es-MX" dirty="0" smtClean="0"/>
              <a:t>entre ambos derechos y proteger aquel que resulte más benéfico.</a:t>
            </a:r>
          </a:p>
          <a:p>
            <a:pPr marL="0" indent="0" algn="just">
              <a:buNone/>
            </a:pPr>
            <a:endParaRPr lang="es-MX" dirty="0" smtClean="0"/>
          </a:p>
          <a:p>
            <a:pPr marL="0" indent="0" algn="just">
              <a:buNone/>
            </a:pPr>
            <a:r>
              <a:rPr lang="es-MX" dirty="0" smtClean="0"/>
              <a:t>Los periodistas deben tener en cuenta esto, pues conocer los alcances de la protección de los datos personales, permite hacer más exhaustiva su investigación logrando obtener la mayor información posible. </a:t>
            </a:r>
            <a:endParaRPr lang="es-MX" dirty="0"/>
          </a:p>
        </p:txBody>
      </p:sp>
      <p:sp>
        <p:nvSpPr>
          <p:cNvPr id="5" name="1 Título"/>
          <p:cNvSpPr txBox="1">
            <a:spLocks/>
          </p:cNvSpPr>
          <p:nvPr/>
        </p:nvSpPr>
        <p:spPr>
          <a:xfrm>
            <a:off x="457200" y="-9939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defRPr/>
            </a:pPr>
            <a:r>
              <a:rPr lang="es-MX" sz="4000" b="1" smtClean="0">
                <a:solidFill>
                  <a:srgbClr val="2DA2BF">
                    <a:lumMod val="75000"/>
                  </a:srgbClr>
                </a:solidFill>
                <a:latin typeface="Century Gothic" pitchFamily="34" charset="0"/>
              </a:rPr>
              <a:t>Conclusión del caso:</a:t>
            </a:r>
            <a:endParaRPr lang="es-MX" sz="4000" b="1" dirty="0">
              <a:solidFill>
                <a:srgbClr val="2DA2BF">
                  <a:lumMod val="75000"/>
                </a:srgbClr>
              </a:solidFill>
              <a:latin typeface="Century Gothic" pitchFamily="34" charset="0"/>
            </a:endParaRPr>
          </a:p>
        </p:txBody>
      </p:sp>
    </p:spTree>
    <p:extLst>
      <p:ext uri="{BB962C8B-B14F-4D97-AF65-F5344CB8AC3E}">
        <p14:creationId xmlns:p14="http://schemas.microsoft.com/office/powerpoint/2010/main" val="295177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188640"/>
            <a:ext cx="6768752"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00A3B4"/>
                </a:solidFill>
                <a:latin typeface="Garamond" pitchFamily="18" charset="0"/>
                <a:ea typeface="+mn-ea"/>
                <a:cs typeface="+mn-cs"/>
              </a:rPr>
              <a:t>Solicitud de información.</a:t>
            </a:r>
          </a:p>
          <a:p>
            <a:r>
              <a:rPr lang="es-ES" sz="2800" b="1" dirty="0" smtClean="0">
                <a:solidFill>
                  <a:srgbClr val="00A3B4"/>
                </a:solidFill>
                <a:latin typeface="Garamond" pitchFamily="18" charset="0"/>
                <a:ea typeface="+mn-ea"/>
                <a:cs typeface="+mn-cs"/>
              </a:rPr>
              <a:t>Forma de presentación.</a:t>
            </a:r>
            <a:endParaRPr lang="es-ES" sz="2800" b="1" dirty="0" smtClean="0">
              <a:latin typeface="Garamond" pitchFamily="18" charset="0"/>
            </a:endParaRPr>
          </a:p>
        </p:txBody>
      </p:sp>
      <p:sp>
        <p:nvSpPr>
          <p:cNvPr id="13" name="Rectangle 2"/>
          <p:cNvSpPr txBox="1">
            <a:spLocks noChangeArrowheads="1"/>
          </p:cNvSpPr>
          <p:nvPr/>
        </p:nvSpPr>
        <p:spPr>
          <a:xfrm>
            <a:off x="230591" y="1412776"/>
            <a:ext cx="8733897" cy="2880320"/>
          </a:xfrm>
          <a:prstGeom prst="rect">
            <a:avLst/>
          </a:prstGeom>
        </p:spPr>
        <p:txBody>
          <a:bodyPr vert="horz" lIns="91440" tIns="14112"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ct val="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s-MX" sz="2600" dirty="0" smtClean="0">
              <a:solidFill>
                <a:srgbClr val="00A3B4"/>
              </a:solidFill>
              <a:latin typeface="Garamond" pitchFamily="18" charset="0"/>
            </a:endParaRPr>
          </a:p>
        </p:txBody>
      </p:sp>
      <p:sp>
        <p:nvSpPr>
          <p:cNvPr id="16" name="TextBox 7"/>
          <p:cNvSpPr txBox="1">
            <a:spLocks noChangeArrowheads="1"/>
          </p:cNvSpPr>
          <p:nvPr/>
        </p:nvSpPr>
        <p:spPr bwMode="auto">
          <a:xfrm>
            <a:off x="-99566" y="6505599"/>
            <a:ext cx="265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es-MX" sz="1400" b="1" dirty="0" err="1">
                <a:solidFill>
                  <a:schemeClr val="accent1"/>
                </a:solidFill>
                <a:latin typeface="Garamond" pitchFamily="18" charset="0"/>
              </a:rPr>
              <a:t>Referencia</a:t>
            </a:r>
            <a:r>
              <a:rPr lang="en-US" altLang="es-MX" sz="1400" b="1" dirty="0">
                <a:solidFill>
                  <a:schemeClr val="accent1"/>
                </a:solidFill>
                <a:latin typeface="Garamond" pitchFamily="18" charset="0"/>
              </a:rPr>
              <a:t>: LTAIPEJM, Art. </a:t>
            </a:r>
            <a:r>
              <a:rPr lang="es-ES_tradnl" altLang="es-MX" sz="1400" b="1" dirty="0" smtClean="0">
                <a:solidFill>
                  <a:schemeClr val="accent1"/>
                </a:solidFill>
                <a:latin typeface="Garamond" pitchFamily="18" charset="0"/>
              </a:rPr>
              <a:t>80</a:t>
            </a:r>
            <a:endParaRPr lang="en-US" altLang="es-MX" sz="1400" b="1" dirty="0">
              <a:solidFill>
                <a:schemeClr val="accent1"/>
              </a:solidFill>
              <a:latin typeface="Garamond" pitchFamily="18" charset="0"/>
            </a:endParaRPr>
          </a:p>
        </p:txBody>
      </p:sp>
      <p:sp>
        <p:nvSpPr>
          <p:cNvPr id="2" name="AutoShape 2" descr="http://mundorespuestas.com/wp-content/uploads/2014/07/un-seudoni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mundorespuestas.com/wp-content/uploads/2014/07/un-seudonim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un seudonim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mundorespuestas.com/wp-content/uploads/2014/07/un-seudonim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15" name="Diagrama 4"/>
          <p:cNvGraphicFramePr/>
          <p:nvPr>
            <p:extLst>
              <p:ext uri="{D42A27DB-BD31-4B8C-83A1-F6EECF244321}">
                <p14:modId xmlns:p14="http://schemas.microsoft.com/office/powerpoint/2010/main" val="460383138"/>
              </p:ext>
            </p:extLst>
          </p:nvPr>
        </p:nvGraphicFramePr>
        <p:xfrm>
          <a:off x="698872" y="1942487"/>
          <a:ext cx="7797333" cy="439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2" descr="C:\Users\silvar\Pictures\telefon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574" y="2116266"/>
            <a:ext cx="990129" cy="990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silvar\Pictures\camina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222" y="3661613"/>
            <a:ext cx="959192" cy="95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1417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TotalTime>
  <Words>6504</Words>
  <Application>Microsoft Office PowerPoint</Application>
  <PresentationFormat>Presentación en pantalla (4:3)</PresentationFormat>
  <Paragraphs>607</Paragraphs>
  <Slides>89</Slides>
  <Notes>10</Notes>
  <HiddenSlides>0</HiddenSlides>
  <MMClips>0</MMClips>
  <ScaleCrop>false</ScaleCrop>
  <HeadingPairs>
    <vt:vector size="4" baseType="variant">
      <vt:variant>
        <vt:lpstr>Tema</vt:lpstr>
      </vt:variant>
      <vt:variant>
        <vt:i4>2</vt:i4>
      </vt:variant>
      <vt:variant>
        <vt:lpstr>Títulos de diapositiva</vt:lpstr>
      </vt:variant>
      <vt:variant>
        <vt:i4>89</vt:i4>
      </vt:variant>
    </vt:vector>
  </HeadingPairs>
  <TitlesOfParts>
    <vt:vector size="91" baseType="lpstr">
      <vt:lpstr>Tema de Office</vt:lpstr>
      <vt:lpstr>Concurrencia</vt:lpstr>
      <vt:lpstr>Presentación de PowerPoint</vt:lpstr>
      <vt:lpstr>Toda persona tiene derecho a estar informada sobre la toma de decisiones públicas, de cómo se administran o gastan los recursos de los ciudadanos, y de conocer el desempeño de las dependencias gubernamentales, y de aquellos que no teniendo la calidad de ente de gobierno, reciben o administran recursos públicos o realizan actos de autoridad, y que por esta razón se encuentran obligados entregar información relativa a estos supuestos.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Confidencial</vt:lpstr>
      <vt:lpstr>Información Confidencial</vt:lpstr>
      <vt:lpstr>Información Confidencial</vt:lpstr>
      <vt:lpstr>Información Confidencial</vt:lpstr>
      <vt:lpstr>Información Confidencial</vt:lpstr>
      <vt:lpstr>Información Confidencial</vt:lpstr>
      <vt:lpstr>Información Confidencial</vt:lpstr>
      <vt:lpstr>Información Confidencial</vt:lpstr>
      <vt:lpstr>Información Confidencial</vt:lpstr>
      <vt:lpstr>Presentación de PowerPoint</vt:lpstr>
      <vt:lpstr>Medios de defensa. Recursos.</vt:lpstr>
      <vt:lpstr>¿Qué es un medio de defensa o medios de impugnación?</vt:lpstr>
      <vt:lpstr>Medios de defensa en Jalisco</vt:lpstr>
      <vt:lpstr>El recurso de revisión</vt:lpstr>
      <vt:lpstr>¿Cuándo procede un recurso de revisión? </vt:lpstr>
      <vt:lpstr>¿Cuándo procede un recurso de revisión? </vt:lpstr>
      <vt:lpstr>Presentación de un recurso de revisión</vt:lpstr>
      <vt:lpstr>¿Qué debe contener el escrito de presentación del recurso de revisión? </vt:lpstr>
      <vt:lpstr>¿Cuándo se sobresee un recurso de revisión? </vt:lpstr>
      <vt:lpstr>Resolución del recurso de revisión</vt:lpstr>
      <vt:lpstr>Ejecución del recurso de revisión</vt:lpstr>
      <vt:lpstr>Ejecución del recurso de revisión</vt:lpstr>
      <vt:lpstr>Recurso de Transparencia</vt:lpstr>
      <vt:lpstr>Presentación del Recurso de Transparencia</vt:lpstr>
      <vt:lpstr>Requisitos del Recurso de Transparencia</vt:lpstr>
      <vt:lpstr>Contestación del Recurso de Transparencia</vt:lpstr>
      <vt:lpstr>Instrucción o diligencias del Recurso de Transparencia</vt:lpstr>
      <vt:lpstr>Resolución del Recurso de Transparencia</vt:lpstr>
      <vt:lpstr>Ejecución del recurso de transparencia</vt:lpstr>
      <vt:lpstr>Ejecución del recurso de transparencia</vt:lpstr>
      <vt:lpstr>Ejemplo de un recurso de transparencia</vt:lpstr>
      <vt:lpstr>Ejemplo de un recurso de transparencia</vt:lpstr>
      <vt:lpstr>Ejemplo de un recurso de transparencia</vt:lpstr>
      <vt:lpstr>Ejemplo de un recurso de transparencia</vt:lpstr>
      <vt:lpstr>Recurso de protección de datos personales</vt:lpstr>
      <vt:lpstr>Procedimiento del recurso de protección de datos personales</vt:lpstr>
      <vt:lpstr>Procedimiento del recurso de protección de datos personales</vt:lpstr>
      <vt:lpstr>Resolución del recurso de protección de datos personales</vt:lpstr>
      <vt:lpstr>Definitiva</vt:lpstr>
      <vt:lpstr>Definitiva del recurso de protección de datos personales</vt:lpstr>
      <vt:lpstr>Presentación de PowerPoint</vt:lpstr>
      <vt:lpstr>CASO 1</vt:lpstr>
      <vt:lpstr>Presentación de PowerPoint</vt:lpstr>
      <vt:lpstr>Presentación de PowerPoint</vt:lpstr>
      <vt:lpstr>Presentación de PowerPoint</vt:lpstr>
      <vt:lpstr>Presentación de PowerPoint</vt:lpstr>
      <vt:lpstr>CASO 2</vt:lpstr>
      <vt:lpstr>¿Qué se solicitó?</vt:lpstr>
      <vt:lpstr>¿Qué respondió la CEDHJ?</vt:lpstr>
      <vt:lpstr>¿Qué resolvió el ITEI?</vt:lpstr>
      <vt:lpstr>Conclusiones de este caso</vt:lpstr>
      <vt:lpstr>CASO 3</vt:lpstr>
      <vt:lpstr>Presentación de PowerPoint</vt:lpstr>
      <vt:lpstr>Presentación de PowerPoint</vt:lpstr>
      <vt:lpstr>Presentación de PowerPoint</vt:lpstr>
      <vt:lpstr>¿Qué resolvió el ITEI?</vt:lpstr>
      <vt:lpstr>¿Por qué se debió analizar documento por documento de cada una de las averiguaciones previas?</vt:lpstr>
      <vt:lpstr>¿Qué justifica la no reserva absoluta de expedientes como la averiguación previa?</vt:lpstr>
      <vt:lpstr>Conclusión de caso.</vt:lpstr>
      <vt:lpstr>Presentación de PowerPoint</vt:lpstr>
      <vt:lpstr>CASO 4</vt:lpstr>
      <vt:lpstr>Presentación de PowerPoint</vt:lpstr>
      <vt:lpstr>Presentación de PowerPoint</vt:lpstr>
      <vt:lpstr>Presentación de PowerPoint</vt:lpstr>
      <vt:lpstr>CASO 5</vt:lpstr>
      <vt:lpstr>Presentación de PowerPoint</vt:lpstr>
      <vt:lpstr>Presentación de PowerPoint</vt:lpstr>
      <vt:lpstr>Presentación de PowerPoint</vt:lpstr>
      <vt:lpstr>¿Qué resolvió el ITEI?</vt:lpstr>
      <vt:lpstr>Conclusión del caso: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Aceves Arambula, Luis Salvador</cp:lastModifiedBy>
  <cp:revision>44</cp:revision>
  <dcterms:created xsi:type="dcterms:W3CDTF">2016-01-07T19:19:14Z</dcterms:created>
  <dcterms:modified xsi:type="dcterms:W3CDTF">2016-03-01T16:47:18Z</dcterms:modified>
</cp:coreProperties>
</file>